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 Id="rId9" Type="http://schemas.openxmlformats.org/officeDocument/2006/relationships/image" Target="../media/image8.png"/><Relationship Id="rId10" Type="http://schemas.openxmlformats.org/officeDocument/2006/relationships/image" Target="../media/image9.png"/><Relationship Id="rId11" Type="http://schemas.openxmlformats.org/officeDocument/2006/relationships/image" Target="../media/image10.png"/><Relationship Id="rId12" Type="http://schemas.openxmlformats.org/officeDocument/2006/relationships/image" Target="../media/image11.png"/><Relationship Id="rId13" Type="http://schemas.openxmlformats.org/officeDocument/2006/relationships/image" Target="../media/image12.png"/><Relationship Id="rId14" Type="http://schemas.openxmlformats.org/officeDocument/2006/relationships/image" Target="../media/image13.png"/><Relationship Id="rId15" Type="http://schemas.openxmlformats.org/officeDocument/2006/relationships/image" Target="../media/image1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9.png"/><Relationship Id="rId7" Type="http://schemas.openxmlformats.org/officeDocument/2006/relationships/image" Target="../media/image20.png"/><Relationship Id="rId8" Type="http://schemas.openxmlformats.org/officeDocument/2006/relationships/image" Target="../media/image21.png"/><Relationship Id="rId9" Type="http://schemas.openxmlformats.org/officeDocument/2006/relationships/image" Target="../media/image2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png"/><Relationship Id="rId7" Type="http://schemas.openxmlformats.org/officeDocument/2006/relationships/image" Target="../media/image28.png"/><Relationship Id="rId8" Type="http://schemas.openxmlformats.org/officeDocument/2006/relationships/image" Target="../media/image29.png"/><Relationship Id="rId9" Type="http://schemas.openxmlformats.org/officeDocument/2006/relationships/image" Target="../media/image30.png"/><Relationship Id="rId10" Type="http://schemas.openxmlformats.org/officeDocument/2006/relationships/image" Target="../media/image31.png"/><Relationship Id="rId11" Type="http://schemas.openxmlformats.org/officeDocument/2006/relationships/image" Target="../media/image32.png"/><Relationship Id="rId12" Type="http://schemas.openxmlformats.org/officeDocument/2006/relationships/image" Target="../media/image33.png"/><Relationship Id="rId13" Type="http://schemas.openxmlformats.org/officeDocument/2006/relationships/image" Target="../media/image3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5.jpg"/><Relationship Id="rId3" Type="http://schemas.openxmlformats.org/officeDocument/2006/relationships/image" Target="../media/image36.png"/><Relationship Id="rId4" Type="http://schemas.openxmlformats.org/officeDocument/2006/relationships/image" Target="../media/image37.jpg"/><Relationship Id="rId5" Type="http://schemas.openxmlformats.org/officeDocument/2006/relationships/image" Target="../media/image38.png"/><Relationship Id="rId6" Type="http://schemas.openxmlformats.org/officeDocument/2006/relationships/image" Target="../media/image39.jpg"/><Relationship Id="rId7" Type="http://schemas.openxmlformats.org/officeDocument/2006/relationships/image" Target="../media/image40.png"/><Relationship Id="rId8" Type="http://schemas.openxmlformats.org/officeDocument/2006/relationships/image" Target="../media/image41.jpg"/><Relationship Id="rId9" Type="http://schemas.openxmlformats.org/officeDocument/2006/relationships/image" Target="../media/image42.png"/><Relationship Id="rId10" Type="http://schemas.openxmlformats.org/officeDocument/2006/relationships/image" Target="../media/image43.jpg"/><Relationship Id="rId11" Type="http://schemas.openxmlformats.org/officeDocument/2006/relationships/image" Target="../media/image44.png"/><Relationship Id="rId12" Type="http://schemas.openxmlformats.org/officeDocument/2006/relationships/image" Target="../media/image45.png"/><Relationship Id="rId13" Type="http://schemas.openxmlformats.org/officeDocument/2006/relationships/image" Target="../media/image46.png"/><Relationship Id="rId14" Type="http://schemas.openxmlformats.org/officeDocument/2006/relationships/image" Target="../media/image4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8.jpg"/><Relationship Id="rId3" Type="http://schemas.openxmlformats.org/officeDocument/2006/relationships/image" Target="../media/image49.jpg"/><Relationship Id="rId4" Type="http://schemas.openxmlformats.org/officeDocument/2006/relationships/image" Target="../media/image50.jpg"/><Relationship Id="rId5" Type="http://schemas.openxmlformats.org/officeDocument/2006/relationships/image" Target="../media/image51.jpg"/><Relationship Id="rId6" Type="http://schemas.openxmlformats.org/officeDocument/2006/relationships/image" Target="../media/image52.jpg"/><Relationship Id="rId7" Type="http://schemas.openxmlformats.org/officeDocument/2006/relationships/image" Target="../media/image53.jpg"/><Relationship Id="rId8" Type="http://schemas.openxmlformats.org/officeDocument/2006/relationships/image" Target="../media/image54.jpg"/><Relationship Id="rId9" Type="http://schemas.openxmlformats.org/officeDocument/2006/relationships/image" Target="../media/image55.jpg"/><Relationship Id="rId10" Type="http://schemas.openxmlformats.org/officeDocument/2006/relationships/image" Target="../media/image10.png"/><Relationship Id="rId11" Type="http://schemas.openxmlformats.org/officeDocument/2006/relationships/image" Target="../media/image56.png"/><Relationship Id="rId12" Type="http://schemas.openxmlformats.org/officeDocument/2006/relationships/image" Target="../media/image57.png"/><Relationship Id="rId13" Type="http://schemas.openxmlformats.org/officeDocument/2006/relationships/image" Target="../media/image5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9.png"/><Relationship Id="rId3" Type="http://schemas.openxmlformats.org/officeDocument/2006/relationships/image" Target="../media/image60.png"/><Relationship Id="rId4" Type="http://schemas.openxmlformats.org/officeDocument/2006/relationships/image" Target="../media/image61.png"/><Relationship Id="rId5" Type="http://schemas.openxmlformats.org/officeDocument/2006/relationships/image" Target="../media/image62.png"/><Relationship Id="rId6" Type="http://schemas.openxmlformats.org/officeDocument/2006/relationships/image" Target="../media/image63.png"/><Relationship Id="rId7" Type="http://schemas.openxmlformats.org/officeDocument/2006/relationships/image" Target="../media/image64.png"/><Relationship Id="rId8" Type="http://schemas.openxmlformats.org/officeDocument/2006/relationships/image" Target="../media/image65.png"/><Relationship Id="rId9" Type="http://schemas.openxmlformats.org/officeDocument/2006/relationships/image" Target="../media/image66.png"/><Relationship Id="rId10" Type="http://schemas.openxmlformats.org/officeDocument/2006/relationships/image" Target="../media/image67.png"/><Relationship Id="rId11" Type="http://schemas.openxmlformats.org/officeDocument/2006/relationships/image" Target="../media/image68.png"/><Relationship Id="rId12" Type="http://schemas.openxmlformats.org/officeDocument/2006/relationships/image" Target="../media/image69.png"/><Relationship Id="rId13" Type="http://schemas.openxmlformats.org/officeDocument/2006/relationships/image" Target="../media/image7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1.jpg"/><Relationship Id="rId3" Type="http://schemas.openxmlformats.org/officeDocument/2006/relationships/image" Target="../media/image72.png"/><Relationship Id="rId4" Type="http://schemas.openxmlformats.org/officeDocument/2006/relationships/image" Target="../media/image73.png"/><Relationship Id="rId5" Type="http://schemas.openxmlformats.org/officeDocument/2006/relationships/image" Target="../media/image74.jpg"/><Relationship Id="rId6" Type="http://schemas.openxmlformats.org/officeDocument/2006/relationships/image" Target="../media/image75.png"/><Relationship Id="rId7" Type="http://schemas.openxmlformats.org/officeDocument/2006/relationships/image" Target="../media/image76.png"/><Relationship Id="rId8" Type="http://schemas.openxmlformats.org/officeDocument/2006/relationships/image" Target="../media/image77.jpg"/><Relationship Id="rId9" Type="http://schemas.openxmlformats.org/officeDocument/2006/relationships/image" Target="../media/image78.png"/><Relationship Id="rId10" Type="http://schemas.openxmlformats.org/officeDocument/2006/relationships/image" Target="../media/image79.png"/><Relationship Id="rId11" Type="http://schemas.openxmlformats.org/officeDocument/2006/relationships/image" Target="../media/image80.jpg"/><Relationship Id="rId12" Type="http://schemas.openxmlformats.org/officeDocument/2006/relationships/image" Target="../media/image81.png"/><Relationship Id="rId13" Type="http://schemas.openxmlformats.org/officeDocument/2006/relationships/image" Target="../media/image82.png"/><Relationship Id="rId14" Type="http://schemas.openxmlformats.org/officeDocument/2006/relationships/image" Target="../media/image83.png"/><Relationship Id="rId15" Type="http://schemas.openxmlformats.org/officeDocument/2006/relationships/image" Target="../media/image8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5.png"/><Relationship Id="rId3" Type="http://schemas.openxmlformats.org/officeDocument/2006/relationships/image" Target="../media/image10.png"/><Relationship Id="rId4" Type="http://schemas.openxmlformats.org/officeDocument/2006/relationships/image" Target="../media/image86.png"/><Relationship Id="rId5" Type="http://schemas.openxmlformats.org/officeDocument/2006/relationships/image" Target="../media/image56.png"/><Relationship Id="rId6" Type="http://schemas.openxmlformats.org/officeDocument/2006/relationships/image" Target="../media/image87.png"/><Relationship Id="rId7" Type="http://schemas.openxmlformats.org/officeDocument/2006/relationships/image" Target="../media/image57.png"/><Relationship Id="rId8" Type="http://schemas.openxmlformats.org/officeDocument/2006/relationships/image" Target="../media/image88.png"/><Relationship Id="rId9" Type="http://schemas.openxmlformats.org/officeDocument/2006/relationships/image" Target="../media/image58.png"/><Relationship Id="rId10" Type="http://schemas.openxmlformats.org/officeDocument/2006/relationships/image" Target="../media/image89.png"/><Relationship Id="rId11" Type="http://schemas.openxmlformats.org/officeDocument/2006/relationships/image" Target="../media/image9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1.png"/><Relationship Id="rId3" Type="http://schemas.openxmlformats.org/officeDocument/2006/relationships/image" Target="../media/image92.png"/><Relationship Id="rId4" Type="http://schemas.openxmlformats.org/officeDocument/2006/relationships/image" Target="../media/image10.png"/><Relationship Id="rId5" Type="http://schemas.openxmlformats.org/officeDocument/2006/relationships/image" Target="../media/image93.png"/><Relationship Id="rId6" Type="http://schemas.openxmlformats.org/officeDocument/2006/relationships/image" Target="../media/image94.png"/><Relationship Id="rId7" Type="http://schemas.openxmlformats.org/officeDocument/2006/relationships/image" Target="../media/image95.png"/><Relationship Id="rId8" Type="http://schemas.openxmlformats.org/officeDocument/2006/relationships/image" Target="../media/image96.png"/><Relationship Id="rId9" Type="http://schemas.openxmlformats.org/officeDocument/2006/relationships/image" Target="../media/image97.png"/><Relationship Id="rId10" Type="http://schemas.openxmlformats.org/officeDocument/2006/relationships/image" Target="../media/image98.png"/><Relationship Id="rId11" Type="http://schemas.openxmlformats.org/officeDocument/2006/relationships/image" Target="../media/image9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00.png"/><Relationship Id="rId4" Type="http://schemas.openxmlformats.org/officeDocument/2006/relationships/image" Target="../media/image101.png"/><Relationship Id="rId5" Type="http://schemas.openxmlformats.org/officeDocument/2006/relationships/image" Target="../media/image102.png"/><Relationship Id="rId6" Type="http://schemas.openxmlformats.org/officeDocument/2006/relationships/image" Target="../media/image103.png"/><Relationship Id="rId7" Type="http://schemas.openxmlformats.org/officeDocument/2006/relationships/image" Target="../media/image104.png"/><Relationship Id="rId8" Type="http://schemas.openxmlformats.org/officeDocument/2006/relationships/image" Target="../media/image105.png"/><Relationship Id="rId9" Type="http://schemas.openxmlformats.org/officeDocument/2006/relationships/image" Target="../media/image106.png"/><Relationship Id="rId10" Type="http://schemas.openxmlformats.org/officeDocument/2006/relationships/image" Target="../media/image10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8.png"/><Relationship Id="rId3" Type="http://schemas.openxmlformats.org/officeDocument/2006/relationships/image" Target="../media/image109.png"/><Relationship Id="rId4" Type="http://schemas.openxmlformats.org/officeDocument/2006/relationships/image" Target="../media/image56.png"/><Relationship Id="rId5" Type="http://schemas.openxmlformats.org/officeDocument/2006/relationships/image" Target="../media/image110.png"/><Relationship Id="rId6" Type="http://schemas.openxmlformats.org/officeDocument/2006/relationships/image" Target="../media/image111.png"/><Relationship Id="rId7" Type="http://schemas.openxmlformats.org/officeDocument/2006/relationships/image" Target="../media/image112.png"/><Relationship Id="rId8" Type="http://schemas.openxmlformats.org/officeDocument/2006/relationships/image" Target="../media/image113.png"/><Relationship Id="rId9" Type="http://schemas.openxmlformats.org/officeDocument/2006/relationships/image" Target="../media/image114.png"/><Relationship Id="rId10" Type="http://schemas.openxmlformats.org/officeDocument/2006/relationships/image" Target="../media/image115.png"/><Relationship Id="rId11" Type="http://schemas.openxmlformats.org/officeDocument/2006/relationships/image" Target="../media/image1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6.png"/><Relationship Id="rId3" Type="http://schemas.openxmlformats.org/officeDocument/2006/relationships/image" Target="../media/image117.png"/><Relationship Id="rId4" Type="http://schemas.openxmlformats.org/officeDocument/2006/relationships/image" Target="../media/image118.png"/><Relationship Id="rId5" Type="http://schemas.openxmlformats.org/officeDocument/2006/relationships/image" Target="../media/image119.png"/><Relationship Id="rId6" Type="http://schemas.openxmlformats.org/officeDocument/2006/relationships/image" Target="../media/image120.png"/><Relationship Id="rId7" Type="http://schemas.openxmlformats.org/officeDocument/2006/relationships/image" Target="../media/image104.png"/><Relationship Id="rId8" Type="http://schemas.openxmlformats.org/officeDocument/2006/relationships/image" Target="../media/image121.png"/><Relationship Id="rId9" Type="http://schemas.openxmlformats.org/officeDocument/2006/relationships/image" Target="../media/image122.png"/><Relationship Id="rId10" Type="http://schemas.openxmlformats.org/officeDocument/2006/relationships/image" Target="../media/image12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4.png"/><Relationship Id="rId3" Type="http://schemas.openxmlformats.org/officeDocument/2006/relationships/image" Target="../media/image125.png"/><Relationship Id="rId4" Type="http://schemas.openxmlformats.org/officeDocument/2006/relationships/image" Target="../media/image57.png"/><Relationship Id="rId5" Type="http://schemas.openxmlformats.org/officeDocument/2006/relationships/image" Target="../media/image126.png"/><Relationship Id="rId6" Type="http://schemas.openxmlformats.org/officeDocument/2006/relationships/image" Target="../media/image127.png"/><Relationship Id="rId7" Type="http://schemas.openxmlformats.org/officeDocument/2006/relationships/image" Target="../media/image128.png"/><Relationship Id="rId8" Type="http://schemas.openxmlformats.org/officeDocument/2006/relationships/image" Target="../media/image129.png"/><Relationship Id="rId9" Type="http://schemas.openxmlformats.org/officeDocument/2006/relationships/image" Target="../media/image130.png"/><Relationship Id="rId10" Type="http://schemas.openxmlformats.org/officeDocument/2006/relationships/image" Target="../media/image98.png"/><Relationship Id="rId11" Type="http://schemas.openxmlformats.org/officeDocument/2006/relationships/image" Target="../media/image13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58.png"/><Relationship Id="rId5" Type="http://schemas.openxmlformats.org/officeDocument/2006/relationships/image" Target="../media/image134.png"/><Relationship Id="rId6" Type="http://schemas.openxmlformats.org/officeDocument/2006/relationships/image" Target="../media/image135.png"/><Relationship Id="rId7" Type="http://schemas.openxmlformats.org/officeDocument/2006/relationships/image" Target="../media/image136.png"/><Relationship Id="rId8" Type="http://schemas.openxmlformats.org/officeDocument/2006/relationships/image" Target="../media/image137.png"/><Relationship Id="rId9" Type="http://schemas.openxmlformats.org/officeDocument/2006/relationships/image" Target="../media/image138.png"/><Relationship Id="rId10" Type="http://schemas.openxmlformats.org/officeDocument/2006/relationships/image" Target="../media/image98.png"/><Relationship Id="rId11" Type="http://schemas.openxmlformats.org/officeDocument/2006/relationships/image" Target="../media/image13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8.png"/><Relationship Id="rId3" Type="http://schemas.openxmlformats.org/officeDocument/2006/relationships/image" Target="../media/image140.png"/><Relationship Id="rId4" Type="http://schemas.openxmlformats.org/officeDocument/2006/relationships/image" Target="../media/image141.png"/><Relationship Id="rId5" Type="http://schemas.openxmlformats.org/officeDocument/2006/relationships/image" Target="../media/image142.png"/><Relationship Id="rId6" Type="http://schemas.openxmlformats.org/officeDocument/2006/relationships/image" Target="../media/image143.png"/><Relationship Id="rId7" Type="http://schemas.openxmlformats.org/officeDocument/2006/relationships/image" Target="../media/image144.png"/><Relationship Id="rId8" Type="http://schemas.openxmlformats.org/officeDocument/2006/relationships/image" Target="../media/image105.png"/><Relationship Id="rId9" Type="http://schemas.openxmlformats.org/officeDocument/2006/relationships/image" Target="../media/image145.png"/><Relationship Id="rId10" Type="http://schemas.openxmlformats.org/officeDocument/2006/relationships/image" Target="../media/image14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47.png"/><Relationship Id="rId4" Type="http://schemas.openxmlformats.org/officeDocument/2006/relationships/image" Target="../media/image56.png"/><Relationship Id="rId5" Type="http://schemas.openxmlformats.org/officeDocument/2006/relationships/image" Target="../media/image148.png"/><Relationship Id="rId6" Type="http://schemas.openxmlformats.org/officeDocument/2006/relationships/image" Target="../media/image57.png"/><Relationship Id="rId7" Type="http://schemas.openxmlformats.org/officeDocument/2006/relationships/image" Target="../media/image149.png"/><Relationship Id="rId8" Type="http://schemas.openxmlformats.org/officeDocument/2006/relationships/image" Target="../media/image58.png"/><Relationship Id="rId9" Type="http://schemas.openxmlformats.org/officeDocument/2006/relationships/image" Target="../media/image150.png"/><Relationship Id="rId10" Type="http://schemas.openxmlformats.org/officeDocument/2006/relationships/image" Target="../media/image15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gradFill rotWithShape="1">
            <a:gsLst>
              <a:gs pos="0">
                <a:srgbClr val="FFF9EA"/>
              </a:gs>
              <a:gs pos="100000">
                <a:srgbClr val="9E8A67"/>
              </a:gs>
            </a:gsLst>
            <a:lin scaled="0" ang="1992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png"/>
          <p:cNvPicPr>
            <a:picLocks noChangeAspect="1"/>
          </p:cNvPicPr>
          <p:nvPr/>
        </p:nvPicPr>
        <p:blipFill>
          <a:blip r:embed="rId2"/>
          <a:stretch>
            <a:fillRect/>
          </a:stretch>
        </p:blipFill>
        <p:spPr>
          <a:xfrm>
            <a:off x="173377" y="58928"/>
            <a:ext cx="1290951" cy="1290951"/>
          </a:xfrm>
          <a:prstGeom prst="rect">
            <a:avLst/>
          </a:prstGeom>
        </p:spPr>
      </p:pic>
      <p:pic>
        <p:nvPicPr>
          <p:cNvPr id="4" name="Picture 3" descr="image.png"/>
          <p:cNvPicPr>
            <a:picLocks noChangeAspect="1"/>
          </p:cNvPicPr>
          <p:nvPr/>
        </p:nvPicPr>
        <p:blipFill>
          <a:blip r:embed="rId3"/>
          <a:stretch>
            <a:fillRect/>
          </a:stretch>
        </p:blipFill>
        <p:spPr>
          <a:xfrm>
            <a:off x="9914927" y="322409"/>
            <a:ext cx="1676702" cy="763543"/>
          </a:xfrm>
          <a:prstGeom prst="rect">
            <a:avLst/>
          </a:prstGeom>
        </p:spPr>
      </p:pic>
      <p:pic>
        <p:nvPicPr>
          <p:cNvPr id="5" name="Picture 4" descr="image.png"/>
          <p:cNvPicPr>
            <a:picLocks noChangeAspect="1"/>
          </p:cNvPicPr>
          <p:nvPr/>
        </p:nvPicPr>
        <p:blipFill>
          <a:blip r:embed="rId4"/>
          <a:stretch>
            <a:fillRect/>
          </a:stretch>
        </p:blipFill>
        <p:spPr>
          <a:xfrm>
            <a:off x="10630198" y="342900"/>
            <a:ext cx="190500" cy="190500"/>
          </a:xfrm>
          <a:prstGeom prst="rect">
            <a:avLst/>
          </a:prstGeom>
        </p:spPr>
      </p:pic>
      <p:sp>
        <p:nvSpPr>
          <p:cNvPr id="6" name="Rectangle 5"/>
          <p:cNvSpPr/>
          <p:nvPr/>
        </p:nvSpPr>
        <p:spPr>
          <a:xfrm>
            <a:off x="446619" y="1632134"/>
            <a:ext cx="1953844" cy="1573837"/>
          </a:xfrm>
          <a:prstGeom prst="rect">
            <a:avLst/>
          </a:prstGeom>
          <a:gradFill rotWithShape="1">
            <a:gsLst>
              <a:gs pos="0">
                <a:srgbClr val="1A130D"/>
              </a:gs>
              <a:gs pos="100000">
                <a:srgbClr val="CCCBC9"/>
              </a:gs>
            </a:gsLst>
            <a:lin scaled="0" ang="27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image.png"/>
          <p:cNvPicPr>
            <a:picLocks noChangeAspect="1"/>
          </p:cNvPicPr>
          <p:nvPr/>
        </p:nvPicPr>
        <p:blipFill>
          <a:blip r:embed="rId5"/>
          <a:stretch>
            <a:fillRect/>
          </a:stretch>
        </p:blipFill>
        <p:spPr>
          <a:xfrm>
            <a:off x="1333798" y="1733699"/>
            <a:ext cx="190500" cy="190500"/>
          </a:xfrm>
          <a:prstGeom prst="rect">
            <a:avLst/>
          </a:prstGeom>
        </p:spPr>
      </p:pic>
      <p:sp>
        <p:nvSpPr>
          <p:cNvPr id="8" name="Rectangle 7"/>
          <p:cNvSpPr/>
          <p:nvPr/>
        </p:nvSpPr>
        <p:spPr>
          <a:xfrm>
            <a:off x="1375980" y="2739627"/>
            <a:ext cx="1704848" cy="1398391"/>
          </a:xfrm>
          <a:prstGeom prst="rect">
            <a:avLst/>
          </a:prstGeom>
          <a:gradFill rotWithShape="1">
            <a:gsLst>
              <a:gs pos="0">
                <a:srgbClr val="A99B8C"/>
              </a:gs>
              <a:gs pos="100000">
                <a:srgbClr val="C9B9AA"/>
              </a:gs>
            </a:gsLst>
            <a:lin scaled="0" ang="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06589" y="3894572"/>
            <a:ext cx="1473765" cy="1163761"/>
          </a:xfrm>
          <a:prstGeom prst="rect">
            <a:avLst/>
          </a:prstGeom>
          <a:gradFill rotWithShape="1">
            <a:gsLst>
              <a:gs pos="0">
                <a:srgbClr val="FFFDF9"/>
              </a:gs>
              <a:gs pos="100000">
                <a:srgbClr val="FFFDFA"/>
              </a:gs>
            </a:gsLst>
            <a:lin scaled="0" ang="168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447704" y="5345437"/>
            <a:ext cx="1830039" cy="1253178"/>
          </a:xfrm>
          <a:prstGeom prst="rect">
            <a:avLst/>
          </a:prstGeom>
          <a:gradFill rotWithShape="1">
            <a:gsLst>
              <a:gs pos="0">
                <a:srgbClr val="4C4642"/>
              </a:gs>
              <a:gs pos="100000">
                <a:srgbClr val="5A5550"/>
              </a:gs>
            </a:gsLst>
            <a:lin scaled="0" ang="54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image.png"/>
          <p:cNvPicPr>
            <a:picLocks noChangeAspect="1"/>
          </p:cNvPicPr>
          <p:nvPr/>
        </p:nvPicPr>
        <p:blipFill>
          <a:blip r:embed="rId6"/>
          <a:stretch>
            <a:fillRect/>
          </a:stretch>
        </p:blipFill>
        <p:spPr>
          <a:xfrm>
            <a:off x="5257056" y="5429399"/>
            <a:ext cx="190500" cy="190500"/>
          </a:xfrm>
          <a:prstGeom prst="rect">
            <a:avLst/>
          </a:prstGeom>
        </p:spPr>
      </p:pic>
      <p:sp>
        <p:nvSpPr>
          <p:cNvPr id="12" name="Rectangle 11"/>
          <p:cNvSpPr/>
          <p:nvPr/>
        </p:nvSpPr>
        <p:spPr>
          <a:xfrm rot="132000">
            <a:off x="2210536" y="4096517"/>
            <a:ext cx="1065924" cy="2017766"/>
          </a:xfrm>
          <a:prstGeom prst="rect">
            <a:avLst/>
          </a:prstGeom>
          <a:solidFill>
            <a:srgbClr val="FBF6EA"/>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2356529" y="4185469"/>
            <a:ext cx="830978" cy="355057"/>
          </a:xfrm>
          <a:prstGeom prst="rect">
            <a:avLst/>
          </a:prstGeom>
          <a:solidFill>
            <a:srgbClr val="F6F0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2342634" y="4547152"/>
            <a:ext cx="830978" cy="355057"/>
          </a:xfrm>
          <a:prstGeom prst="rect">
            <a:avLst/>
          </a:prstGeom>
          <a:solidFill>
            <a:srgbClr val="C19A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2328740" y="4908836"/>
            <a:ext cx="830978" cy="355057"/>
          </a:xfrm>
          <a:prstGeom prst="rect">
            <a:avLst/>
          </a:prstGeom>
          <a:solidFill>
            <a:srgbClr val="8A5A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2314845" y="5270519"/>
            <a:ext cx="830978" cy="355057"/>
          </a:xfrm>
          <a:prstGeom prst="rect">
            <a:avLst/>
          </a:prstGeom>
          <a:solidFill>
            <a:srgbClr val="3B2A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2300951" y="5632202"/>
            <a:ext cx="830978" cy="355057"/>
          </a:xfrm>
          <a:prstGeom prst="rect">
            <a:avLst/>
          </a:prstGeom>
          <a:solidFill>
            <a:srgbClr val="1B140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8" name="Picture 17" descr="image.png"/>
          <p:cNvPicPr>
            <a:picLocks noChangeAspect="1"/>
          </p:cNvPicPr>
          <p:nvPr/>
        </p:nvPicPr>
        <p:blipFill>
          <a:blip r:embed="rId7"/>
          <a:stretch>
            <a:fillRect/>
          </a:stretch>
        </p:blipFill>
        <p:spPr>
          <a:xfrm>
            <a:off x="2682323" y="4026212"/>
            <a:ext cx="197673" cy="197673"/>
          </a:xfrm>
          <a:prstGeom prst="rect">
            <a:avLst/>
          </a:prstGeom>
        </p:spPr>
      </p:pic>
      <p:pic>
        <p:nvPicPr>
          <p:cNvPr id="19" name="Picture 18" descr="image.png"/>
          <p:cNvPicPr>
            <a:picLocks noChangeAspect="1"/>
          </p:cNvPicPr>
          <p:nvPr/>
        </p:nvPicPr>
        <p:blipFill>
          <a:blip r:embed="rId8"/>
          <a:stretch>
            <a:fillRect/>
          </a:stretch>
        </p:blipFill>
        <p:spPr>
          <a:xfrm>
            <a:off x="4258450" y="603113"/>
            <a:ext cx="1121507" cy="1851596"/>
          </a:xfrm>
          <a:prstGeom prst="rect">
            <a:avLst/>
          </a:prstGeom>
        </p:spPr>
      </p:pic>
      <p:pic>
        <p:nvPicPr>
          <p:cNvPr id="20" name="Picture 19" descr="image.png"/>
          <p:cNvPicPr>
            <a:picLocks noChangeAspect="1"/>
          </p:cNvPicPr>
          <p:nvPr/>
        </p:nvPicPr>
        <p:blipFill>
          <a:blip r:embed="rId9"/>
          <a:stretch>
            <a:fillRect/>
          </a:stretch>
        </p:blipFill>
        <p:spPr>
          <a:xfrm>
            <a:off x="4457254" y="609600"/>
            <a:ext cx="190500" cy="190500"/>
          </a:xfrm>
          <a:prstGeom prst="rect">
            <a:avLst/>
          </a:prstGeom>
        </p:spPr>
      </p:pic>
      <p:pic>
        <p:nvPicPr>
          <p:cNvPr id="21" name="Picture 20" descr="image.png"/>
          <p:cNvPicPr>
            <a:picLocks noChangeAspect="1"/>
          </p:cNvPicPr>
          <p:nvPr/>
        </p:nvPicPr>
        <p:blipFill>
          <a:blip r:embed="rId10"/>
          <a:stretch>
            <a:fillRect/>
          </a:stretch>
        </p:blipFill>
        <p:spPr>
          <a:xfrm>
            <a:off x="10299223" y="3968255"/>
            <a:ext cx="831912" cy="1770209"/>
          </a:xfrm>
          <a:prstGeom prst="rect">
            <a:avLst/>
          </a:prstGeom>
        </p:spPr>
      </p:pic>
      <p:sp>
        <p:nvSpPr>
          <p:cNvPr id="22" name="Rounded Rectangle 21"/>
          <p:cNvSpPr/>
          <p:nvPr/>
        </p:nvSpPr>
        <p:spPr>
          <a:xfrm rot="84000">
            <a:off x="6092351" y="874826"/>
            <a:ext cx="3398496" cy="5107753"/>
          </a:xfrm>
          <a:prstGeom prst="roundRect">
            <a:avLst/>
          </a:prstGeom>
          <a:solidFill>
            <a:srgbClr val="FCF8EE"/>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3" name="Picture 22" descr="image.png"/>
          <p:cNvPicPr>
            <a:picLocks noChangeAspect="1"/>
          </p:cNvPicPr>
          <p:nvPr/>
        </p:nvPicPr>
        <p:blipFill>
          <a:blip r:embed="rId11"/>
          <a:srcRect l="1095" r="1095"/>
          <a:stretch>
            <a:fillRect/>
          </a:stretch>
        </p:blipFill>
        <p:spPr>
          <a:xfrm>
            <a:off x="6189900" y="972374"/>
            <a:ext cx="3203399" cy="4912656"/>
          </a:xfrm>
          <a:prstGeom prst="rect">
            <a:avLst/>
          </a:prstGeom>
        </p:spPr>
      </p:pic>
      <p:pic>
        <p:nvPicPr>
          <p:cNvPr id="24" name="Picture 23" descr="image.png"/>
          <p:cNvPicPr>
            <a:picLocks noChangeAspect="1"/>
          </p:cNvPicPr>
          <p:nvPr/>
        </p:nvPicPr>
        <p:blipFill>
          <a:blip r:embed="rId12"/>
          <a:stretch>
            <a:fillRect/>
          </a:stretch>
        </p:blipFill>
        <p:spPr>
          <a:xfrm>
            <a:off x="7695456" y="933301"/>
            <a:ext cx="190500" cy="190500"/>
          </a:xfrm>
          <a:prstGeom prst="rect">
            <a:avLst/>
          </a:prstGeom>
        </p:spPr>
      </p:pic>
      <p:sp>
        <p:nvSpPr>
          <p:cNvPr id="25" name="Rectangle 24"/>
          <p:cNvSpPr/>
          <p:nvPr/>
        </p:nvSpPr>
        <p:spPr>
          <a:xfrm rot="21504000">
            <a:off x="2898470" y="2205737"/>
            <a:ext cx="3081253" cy="1318112"/>
          </a:xfrm>
          <a:prstGeom prst="rect">
            <a:avLst/>
          </a:prstGeom>
          <a:solidFill>
            <a:srgbClr val="FAF4E6"/>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3131768" y="2383503"/>
            <a:ext cx="2592449" cy="167552"/>
          </a:xfrm>
          <a:prstGeom prst="rect">
            <a:avLst/>
          </a:prstGeom>
          <a:noFill/>
        </p:spPr>
        <p:txBody>
          <a:bodyPr wrap="square" lIns="0" rIns="0" tIns="0" bIns="0">
            <a:spAutoFit/>
          </a:bodyPr>
          <a:lstStyle/>
          <a:p>
            <a:r>
              <a:rPr sz="710" b="0" i="0" spc="242">
                <a:solidFill>
                  <a:srgbClr val="6D5735"/>
                </a:solidFill>
                <a:latin typeface="Archivo"/>
              </a:rPr>
              <a:t>A COLLECTION PRESENTS</a:t>
            </a:r>
          </a:p>
        </p:txBody>
      </p:sp>
      <p:sp>
        <p:nvSpPr>
          <p:cNvPr id="27" name="TextBox 26"/>
          <p:cNvSpPr txBox="1"/>
          <p:nvPr/>
        </p:nvSpPr>
        <p:spPr>
          <a:xfrm>
            <a:off x="3136555" y="2554886"/>
            <a:ext cx="2610401" cy="810239"/>
          </a:xfrm>
          <a:prstGeom prst="rect">
            <a:avLst/>
          </a:prstGeom>
          <a:noFill/>
        </p:spPr>
        <p:txBody>
          <a:bodyPr wrap="square" lIns="0" rIns="0" tIns="0" bIns="0">
            <a:spAutoFit/>
          </a:bodyPr>
          <a:lstStyle/>
          <a:p>
            <a:pPr>
              <a:lnSpc>
                <a:spcPct val="125000"/>
              </a:lnSpc>
            </a:pPr>
            <a:r>
              <a:rPr sz="2320" b="0" i="0" spc="976">
                <a:solidFill>
                  <a:srgbClr val="2E2214"/>
                </a:solidFill>
                <a:latin typeface="Archivo"/>
              </a:rPr>
              <a:t>SEAM ALLOWANCE</a:t>
            </a:r>
          </a:p>
        </p:txBody>
      </p:sp>
      <p:pic>
        <p:nvPicPr>
          <p:cNvPr id="28" name="Picture 27" descr="image.png"/>
          <p:cNvPicPr>
            <a:picLocks noChangeAspect="1"/>
          </p:cNvPicPr>
          <p:nvPr/>
        </p:nvPicPr>
        <p:blipFill>
          <a:blip r:embed="rId13"/>
          <a:stretch>
            <a:fillRect/>
          </a:stretch>
        </p:blipFill>
        <p:spPr>
          <a:xfrm>
            <a:off x="4324269" y="2159938"/>
            <a:ext cx="195745" cy="195745"/>
          </a:xfrm>
          <a:prstGeom prst="rect">
            <a:avLst/>
          </a:prstGeom>
        </p:spPr>
      </p:pic>
      <p:pic>
        <p:nvPicPr>
          <p:cNvPr id="29" name="Picture 28" descr="image.png"/>
          <p:cNvPicPr>
            <a:picLocks noChangeAspect="1"/>
          </p:cNvPicPr>
          <p:nvPr/>
        </p:nvPicPr>
        <p:blipFill>
          <a:blip r:embed="rId14"/>
          <a:stretch>
            <a:fillRect/>
          </a:stretch>
        </p:blipFill>
        <p:spPr>
          <a:xfrm>
            <a:off x="4342656" y="2228850"/>
            <a:ext cx="190500" cy="190500"/>
          </a:xfrm>
          <a:prstGeom prst="rect">
            <a:avLst/>
          </a:prstGeom>
        </p:spPr>
      </p:pic>
      <p:sp>
        <p:nvSpPr>
          <p:cNvPr id="30" name="Rectangle 29"/>
          <p:cNvSpPr/>
          <p:nvPr/>
        </p:nvSpPr>
        <p:spPr>
          <a:xfrm rot="144000">
            <a:off x="3383203" y="3804048"/>
            <a:ext cx="2119526" cy="478183"/>
          </a:xfrm>
          <a:prstGeom prst="rect">
            <a:avLst/>
          </a:prstGeom>
          <a:gradFill rotWithShape="1">
            <a:gsLst>
              <a:gs pos="0">
                <a:srgbClr val="CDB88F"/>
              </a:gs>
              <a:gs pos="100000">
                <a:srgbClr val="AC946A"/>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rot="144000">
            <a:off x="3383203" y="3804048"/>
            <a:ext cx="2119526" cy="478183"/>
          </a:xfrm>
          <a:prstGeom prst="rect">
            <a:avLst/>
          </a:prstGeom>
          <a:noFill/>
        </p:spPr>
        <p:txBody>
          <a:bodyPr wrap="square" lIns="0" rIns="0" tIns="0" bIns="0">
            <a:spAutoFit/>
          </a:bodyPr>
          <a:lstStyle/>
          <a:p>
            <a:pPr>
              <a:lnSpc>
                <a:spcPct val="112000"/>
              </a:lnSpc>
            </a:pPr>
            <a:r>
              <a:rPr sz="1240" b="0" i="0">
                <a:solidFill>
                  <a:srgbClr val="43301A"/>
                </a:solidFill>
                <a:latin typeface="Space Mono"/>
              </a:rPr>
              <a:t>Spring/Summer 2027</a:t>
            </a:r>
          </a:p>
        </p:txBody>
      </p:sp>
      <p:sp>
        <p:nvSpPr>
          <p:cNvPr id="32" name="Rounded Rectangle 31"/>
          <p:cNvSpPr/>
          <p:nvPr/>
        </p:nvSpPr>
        <p:spPr>
          <a:xfrm>
            <a:off x="3485350" y="3964912"/>
            <a:ext cx="69409" cy="69409"/>
          </a:xfrm>
          <a:prstGeom prst="roundRect">
            <a:avLst/>
          </a:prstGeom>
          <a:solidFill>
            <a:srgbClr val="B3A189"/>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3642546" y="4057194"/>
            <a:ext cx="1716792" cy="162353"/>
          </a:xfrm>
          <a:prstGeom prst="rect">
            <a:avLst/>
          </a:prstGeom>
          <a:noFill/>
        </p:spPr>
        <p:txBody>
          <a:bodyPr wrap="square" lIns="0" rIns="0" tIns="0" bIns="0">
            <a:spAutoFit/>
          </a:bodyPr>
          <a:lstStyle/>
          <a:p>
            <a:pPr>
              <a:lnSpc>
                <a:spcPct val="112000"/>
              </a:lnSpc>
            </a:pPr>
            <a:r>
              <a:rPr sz="640" b="0" i="0" spc="127">
                <a:solidFill>
                  <a:srgbClr val="5F4A2C"/>
                </a:solidFill>
                <a:latin typeface="Archivo"/>
              </a:rPr>
              <a:t>LOOKBOOK N.09</a:t>
            </a:r>
          </a:p>
        </p:txBody>
      </p:sp>
      <p:pic>
        <p:nvPicPr>
          <p:cNvPr id="34" name="Picture 33" descr="image.png"/>
          <p:cNvPicPr>
            <a:picLocks noChangeAspect="1"/>
          </p:cNvPicPr>
          <p:nvPr/>
        </p:nvPicPr>
        <p:blipFill>
          <a:blip r:embed="rId15"/>
          <a:stretch>
            <a:fillRect/>
          </a:stretch>
        </p:blipFill>
        <p:spPr>
          <a:xfrm>
            <a:off x="4399955" y="990154"/>
            <a:ext cx="3429000" cy="1733550"/>
          </a:xfrm>
          <a:prstGeom prst="rect">
            <a:avLst/>
          </a:prstGeom>
        </p:spPr>
      </p:pic>
      <p:sp>
        <p:nvSpPr>
          <p:cNvPr id="35" name="Rectangle 34"/>
          <p:cNvSpPr/>
          <p:nvPr/>
        </p:nvSpPr>
        <p:spPr>
          <a:xfrm rot="21468000">
            <a:off x="9501768" y="6009073"/>
            <a:ext cx="2542312" cy="371349"/>
          </a:xfrm>
          <a:prstGeom prst="rect">
            <a:avLst/>
          </a:prstGeom>
          <a:gradFill rotWithShape="1">
            <a:gsLst>
              <a:gs pos="0">
                <a:srgbClr val="CDB88F"/>
              </a:gs>
              <a:gs pos="100000">
                <a:srgbClr val="AC946A"/>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rot="21468000">
            <a:off x="9501768" y="6009073"/>
            <a:ext cx="2542312" cy="371349"/>
          </a:xfrm>
          <a:prstGeom prst="rect">
            <a:avLst/>
          </a:prstGeom>
          <a:noFill/>
        </p:spPr>
        <p:txBody>
          <a:bodyPr wrap="square" lIns="0" rIns="0" tIns="0" bIns="0">
            <a:spAutoFit/>
          </a:bodyPr>
          <a:lstStyle/>
          <a:p>
            <a:pPr>
              <a:lnSpc>
                <a:spcPct val="112000"/>
              </a:lnSpc>
            </a:pPr>
            <a:r>
              <a:rPr sz="1120" b="0" i="0">
                <a:solidFill>
                  <a:srgbClr val="43301A"/>
                </a:solidFill>
                <a:latin typeface="Space Mono"/>
              </a:rPr>
              <a:t>shot on the atelier table</a:t>
            </a:r>
          </a:p>
        </p:txBody>
      </p:sp>
      <p:sp>
        <p:nvSpPr>
          <p:cNvPr id="37" name="Rounded Rectangle 36"/>
          <p:cNvSpPr/>
          <p:nvPr/>
        </p:nvSpPr>
        <p:spPr>
          <a:xfrm>
            <a:off x="9600747" y="6199016"/>
            <a:ext cx="69185" cy="69185"/>
          </a:xfrm>
          <a:prstGeom prst="roundRect">
            <a:avLst/>
          </a:prstGeom>
          <a:solidFill>
            <a:srgbClr val="B3A189"/>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Rectangle 37"/>
          <p:cNvSpPr/>
          <p:nvPr/>
        </p:nvSpPr>
        <p:spPr>
          <a:xfrm>
            <a:off x="0" y="0"/>
            <a:ext cx="12192000" cy="6858000"/>
          </a:xfrm>
          <a:prstGeom prst="rect">
            <a:avLst/>
          </a:prstGeom>
          <a:no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gradFill rotWithShape="1">
            <a:gsLst>
              <a:gs pos="0">
                <a:srgbClr val="FFF9EA"/>
              </a:gs>
              <a:gs pos="100000">
                <a:srgbClr val="9E8A67"/>
              </a:gs>
            </a:gsLst>
            <a:lin scaled="0" ang="1992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rot="21480000">
            <a:off x="793191" y="554458"/>
            <a:ext cx="2079851" cy="478337"/>
          </a:xfrm>
          <a:prstGeom prst="rect">
            <a:avLst/>
          </a:prstGeom>
          <a:gradFill rotWithShape="1">
            <a:gsLst>
              <a:gs pos="0">
                <a:srgbClr val="CDB88F"/>
              </a:gs>
              <a:gs pos="100000">
                <a:srgbClr val="AC946A"/>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rot="21480000">
            <a:off x="793191" y="554458"/>
            <a:ext cx="2079851" cy="478337"/>
          </a:xfrm>
          <a:prstGeom prst="rect">
            <a:avLst/>
          </a:prstGeom>
          <a:noFill/>
        </p:spPr>
        <p:txBody>
          <a:bodyPr wrap="square" lIns="0" rIns="0" tIns="0" bIns="0">
            <a:spAutoFit/>
          </a:bodyPr>
          <a:lstStyle/>
          <a:p>
            <a:pPr>
              <a:lnSpc>
                <a:spcPct val="112000"/>
              </a:lnSpc>
            </a:pPr>
            <a:r>
              <a:rPr sz="1350" b="0" i="0">
                <a:solidFill>
                  <a:srgbClr val="43301A"/>
                </a:solidFill>
                <a:latin typeface="Space Mono"/>
              </a:rPr>
              <a:t>About the Maison</a:t>
            </a:r>
          </a:p>
        </p:txBody>
      </p:sp>
      <p:sp>
        <p:nvSpPr>
          <p:cNvPr id="5" name="Rounded Rectangle 4"/>
          <p:cNvSpPr/>
          <p:nvPr/>
        </p:nvSpPr>
        <p:spPr>
          <a:xfrm>
            <a:off x="894143" y="785891"/>
            <a:ext cx="68961" cy="68961"/>
          </a:xfrm>
          <a:prstGeom prst="roundRect">
            <a:avLst/>
          </a:prstGeom>
          <a:solidFill>
            <a:srgbClr val="B3A189"/>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59236" y="817617"/>
            <a:ext cx="1678542" cy="149087"/>
          </a:xfrm>
          <a:prstGeom prst="rect">
            <a:avLst/>
          </a:prstGeom>
          <a:noFill/>
        </p:spPr>
        <p:txBody>
          <a:bodyPr wrap="square" lIns="0" rIns="0" tIns="0" bIns="0">
            <a:spAutoFit/>
          </a:bodyPr>
          <a:lstStyle/>
          <a:p>
            <a:pPr>
              <a:lnSpc>
                <a:spcPct val="112000"/>
              </a:lnSpc>
            </a:pPr>
            <a:r>
              <a:rPr sz="640" b="0" i="0" spc="127">
                <a:solidFill>
                  <a:srgbClr val="5F4A2C"/>
                </a:solidFill>
                <a:latin typeface="Archivo"/>
              </a:rPr>
              <a:t>THE MAISON</a:t>
            </a:r>
          </a:p>
        </p:txBody>
      </p:sp>
      <p:pic>
        <p:nvPicPr>
          <p:cNvPr id="7" name="Picture 6" descr="image.png"/>
          <p:cNvPicPr>
            <a:picLocks noChangeAspect="1"/>
          </p:cNvPicPr>
          <p:nvPr/>
        </p:nvPicPr>
        <p:blipFill>
          <a:blip r:embed="rId2"/>
          <a:stretch>
            <a:fillRect/>
          </a:stretch>
        </p:blipFill>
        <p:spPr>
          <a:xfrm>
            <a:off x="10138142" y="479047"/>
            <a:ext cx="1174910" cy="1174910"/>
          </a:xfrm>
          <a:prstGeom prst="rect">
            <a:avLst/>
          </a:prstGeom>
        </p:spPr>
      </p:pic>
      <p:sp>
        <p:nvSpPr>
          <p:cNvPr id="8" name="Rectangle 7"/>
          <p:cNvSpPr/>
          <p:nvPr/>
        </p:nvSpPr>
        <p:spPr>
          <a:xfrm>
            <a:off x="866560" y="2433408"/>
            <a:ext cx="1695880" cy="1381584"/>
          </a:xfrm>
          <a:prstGeom prst="rect">
            <a:avLst/>
          </a:prstGeom>
          <a:gradFill rotWithShape="1">
            <a:gsLst>
              <a:gs pos="0">
                <a:srgbClr val="A99B8C"/>
              </a:gs>
              <a:gs pos="100000">
                <a:srgbClr val="C9B9AA"/>
              </a:gs>
            </a:gsLst>
            <a:lin scaled="0" ang="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image.png"/>
          <p:cNvPicPr>
            <a:picLocks noChangeAspect="1"/>
          </p:cNvPicPr>
          <p:nvPr/>
        </p:nvPicPr>
        <p:blipFill>
          <a:blip r:embed="rId3"/>
          <a:stretch>
            <a:fillRect/>
          </a:stretch>
        </p:blipFill>
        <p:spPr>
          <a:xfrm>
            <a:off x="1714054" y="2533204"/>
            <a:ext cx="190500" cy="190500"/>
          </a:xfrm>
          <a:prstGeom prst="rect">
            <a:avLst/>
          </a:prstGeom>
        </p:spPr>
      </p:pic>
      <p:sp>
        <p:nvSpPr>
          <p:cNvPr id="10" name="Rectangle 9"/>
          <p:cNvSpPr/>
          <p:nvPr/>
        </p:nvSpPr>
        <p:spPr>
          <a:xfrm>
            <a:off x="710785" y="4093849"/>
            <a:ext cx="1739540" cy="1413800"/>
          </a:xfrm>
          <a:prstGeom prst="rect">
            <a:avLst/>
          </a:prstGeom>
          <a:gradFill rotWithShape="1">
            <a:gsLst>
              <a:gs pos="0">
                <a:srgbClr val="1A130D"/>
              </a:gs>
              <a:gs pos="100000">
                <a:srgbClr val="CCCBC9"/>
              </a:gs>
            </a:gsLst>
            <a:lin scaled="0" ang="27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1962355" y="5309554"/>
            <a:ext cx="1466440" cy="1154090"/>
          </a:xfrm>
          <a:prstGeom prst="rect">
            <a:avLst/>
          </a:prstGeom>
          <a:solidFill>
            <a:srgbClr val="EFE6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image.png"/>
          <p:cNvPicPr>
            <a:picLocks noChangeAspect="1"/>
          </p:cNvPicPr>
          <p:nvPr/>
        </p:nvPicPr>
        <p:blipFill>
          <a:blip r:embed="rId4"/>
          <a:stretch>
            <a:fillRect/>
          </a:stretch>
        </p:blipFill>
        <p:spPr>
          <a:xfrm>
            <a:off x="9522298" y="1377559"/>
            <a:ext cx="1109114" cy="1798428"/>
          </a:xfrm>
          <a:prstGeom prst="rect">
            <a:avLst/>
          </a:prstGeom>
        </p:spPr>
      </p:pic>
      <p:pic>
        <p:nvPicPr>
          <p:cNvPr id="13" name="Picture 12" descr="image.png"/>
          <p:cNvPicPr>
            <a:picLocks noChangeAspect="1"/>
          </p:cNvPicPr>
          <p:nvPr/>
        </p:nvPicPr>
        <p:blipFill>
          <a:blip r:embed="rId5"/>
          <a:stretch>
            <a:fillRect/>
          </a:stretch>
        </p:blipFill>
        <p:spPr>
          <a:xfrm>
            <a:off x="9715798" y="1390799"/>
            <a:ext cx="190500" cy="190500"/>
          </a:xfrm>
          <a:prstGeom prst="rect">
            <a:avLst/>
          </a:prstGeom>
        </p:spPr>
      </p:pic>
      <p:pic>
        <p:nvPicPr>
          <p:cNvPr id="14" name="Picture 13" descr="image.png"/>
          <p:cNvPicPr>
            <a:picLocks noChangeAspect="1"/>
          </p:cNvPicPr>
          <p:nvPr/>
        </p:nvPicPr>
        <p:blipFill>
          <a:blip r:embed="rId6"/>
          <a:stretch>
            <a:fillRect/>
          </a:stretch>
        </p:blipFill>
        <p:spPr>
          <a:xfrm>
            <a:off x="9093796" y="3791256"/>
            <a:ext cx="860920" cy="1729515"/>
          </a:xfrm>
          <a:prstGeom prst="rect">
            <a:avLst/>
          </a:prstGeom>
        </p:spPr>
      </p:pic>
      <p:sp>
        <p:nvSpPr>
          <p:cNvPr id="15" name="Rectangle 14"/>
          <p:cNvSpPr/>
          <p:nvPr/>
        </p:nvSpPr>
        <p:spPr>
          <a:xfrm rot="180000">
            <a:off x="10469368" y="3596948"/>
            <a:ext cx="1006864" cy="1836102"/>
          </a:xfrm>
          <a:prstGeom prst="rect">
            <a:avLst/>
          </a:prstGeom>
          <a:solidFill>
            <a:srgbClr val="FBF6EA"/>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10629251" y="3687042"/>
            <a:ext cx="756888" cy="324241"/>
          </a:xfrm>
          <a:prstGeom prst="rect">
            <a:avLst/>
          </a:prstGeom>
          <a:solidFill>
            <a:srgbClr val="F6F0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0612302" y="4010448"/>
            <a:ext cx="756888" cy="324241"/>
          </a:xfrm>
          <a:prstGeom prst="rect">
            <a:avLst/>
          </a:prstGeom>
          <a:solidFill>
            <a:srgbClr val="C19A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0595353" y="4333854"/>
            <a:ext cx="756888" cy="324242"/>
          </a:xfrm>
          <a:prstGeom prst="rect">
            <a:avLst/>
          </a:prstGeom>
          <a:solidFill>
            <a:srgbClr val="8A5A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0578404" y="4657260"/>
            <a:ext cx="756888" cy="324241"/>
          </a:xfrm>
          <a:prstGeom prst="rect">
            <a:avLst/>
          </a:prstGeom>
          <a:solidFill>
            <a:srgbClr val="3B2A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10561455" y="4980666"/>
            <a:ext cx="756888" cy="324242"/>
          </a:xfrm>
          <a:prstGeom prst="rect">
            <a:avLst/>
          </a:prstGeom>
          <a:solidFill>
            <a:srgbClr val="1B140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1" name="Picture 20" descr="image.png"/>
          <p:cNvPicPr>
            <a:picLocks noChangeAspect="1"/>
          </p:cNvPicPr>
          <p:nvPr/>
        </p:nvPicPr>
        <p:blipFill>
          <a:blip r:embed="rId7"/>
          <a:stretch>
            <a:fillRect/>
          </a:stretch>
        </p:blipFill>
        <p:spPr>
          <a:xfrm>
            <a:off x="10919056" y="3530283"/>
            <a:ext cx="200210" cy="200209"/>
          </a:xfrm>
          <a:prstGeom prst="rect">
            <a:avLst/>
          </a:prstGeom>
        </p:spPr>
      </p:pic>
      <p:sp>
        <p:nvSpPr>
          <p:cNvPr id="22" name="Rectangle 21"/>
          <p:cNvSpPr/>
          <p:nvPr/>
        </p:nvSpPr>
        <p:spPr>
          <a:xfrm rot="21528000">
            <a:off x="3614911" y="1176913"/>
            <a:ext cx="4181129" cy="4204583"/>
          </a:xfrm>
          <a:prstGeom prst="rect">
            <a:avLst/>
          </a:prstGeom>
          <a:solidFill>
            <a:srgbClr val="FAF4E6"/>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3944674" y="1469382"/>
            <a:ext cx="3449289" cy="167440"/>
          </a:xfrm>
          <a:prstGeom prst="rect">
            <a:avLst/>
          </a:prstGeom>
          <a:noFill/>
        </p:spPr>
        <p:txBody>
          <a:bodyPr wrap="square" lIns="0" rIns="0" tIns="0" bIns="0">
            <a:spAutoFit/>
          </a:bodyPr>
          <a:lstStyle/>
          <a:p>
            <a:r>
              <a:rPr sz="710" b="0" i="0" spc="242">
                <a:solidFill>
                  <a:srgbClr val="6D5735"/>
                </a:solidFill>
                <a:latin typeface="Archivo"/>
              </a:rPr>
              <a:t>SPRING/SUMMER 2027</a:t>
            </a:r>
          </a:p>
        </p:txBody>
      </p:sp>
      <p:sp>
        <p:nvSpPr>
          <p:cNvPr id="24" name="TextBox 23"/>
          <p:cNvSpPr txBox="1"/>
          <p:nvPr/>
        </p:nvSpPr>
        <p:spPr>
          <a:xfrm>
            <a:off x="3948664" y="1659841"/>
            <a:ext cx="3452480" cy="319807"/>
          </a:xfrm>
          <a:prstGeom prst="rect">
            <a:avLst/>
          </a:prstGeom>
          <a:noFill/>
        </p:spPr>
        <p:txBody>
          <a:bodyPr wrap="square" lIns="0" rIns="0" tIns="0" bIns="0">
            <a:spAutoFit/>
          </a:bodyPr>
          <a:lstStyle/>
          <a:p>
            <a:r>
              <a:rPr sz="1800" b="0" i="0" spc="756">
                <a:solidFill>
                  <a:srgbClr val="2E2214"/>
                </a:solidFill>
                <a:latin typeface="Archivo"/>
              </a:rPr>
              <a:t>THE ATELIER</a:t>
            </a:r>
          </a:p>
        </p:txBody>
      </p:sp>
      <p:sp>
        <p:nvSpPr>
          <p:cNvPr id="25" name="TextBox 24"/>
          <p:cNvSpPr txBox="1"/>
          <p:nvPr/>
        </p:nvSpPr>
        <p:spPr>
          <a:xfrm>
            <a:off x="3957042" y="2059803"/>
            <a:ext cx="3500058" cy="2591169"/>
          </a:xfrm>
          <a:prstGeom prst="rect">
            <a:avLst/>
          </a:prstGeom>
          <a:noFill/>
        </p:spPr>
        <p:txBody>
          <a:bodyPr wrap="square" lIns="0" rIns="0" tIns="0" bIns="0">
            <a:spAutoFit/>
          </a:bodyPr>
          <a:lstStyle/>
          <a:p>
            <a:pPr>
              <a:lnSpc>
                <a:spcPct val="185000"/>
              </a:lnSpc>
            </a:pPr>
            <a:r>
              <a:rPr sz="980" b="0" i="0">
                <a:solidFill>
                  <a:srgbClr val="433521"/>
                </a:solidFill>
                <a:latin typeface="Archivo"/>
              </a:rPr>
              <a:t>A finished suit is a lie told very well — hours of labour hidden inside a clean surface. This collection takes the position that the seam allowance, the margin of cloth never meant to be seen, is the most honest part of the garment, and builds everything from it. Working exclusively with reclaimed suiting is not a sustainability badge but a design method: the constraints of deadstock cloth — fixed panel widths, existing shoulders, shade bands instead of dye lots — generate the silhouettes. And deconstruction here is not disorder; leaving an edge raw at exactly the right place, frayed to exactly the right depth, demands more precisi…</a:t>
            </a:r>
          </a:p>
        </p:txBody>
      </p:sp>
      <p:sp>
        <p:nvSpPr>
          <p:cNvPr id="26" name="TextBox 25"/>
          <p:cNvSpPr txBox="1"/>
          <p:nvPr/>
        </p:nvSpPr>
        <p:spPr>
          <a:xfrm>
            <a:off x="4013397" y="4750174"/>
            <a:ext cx="3453677" cy="376944"/>
          </a:xfrm>
          <a:prstGeom prst="rect">
            <a:avLst/>
          </a:prstGeom>
          <a:noFill/>
        </p:spPr>
        <p:txBody>
          <a:bodyPr wrap="square" lIns="0" rIns="0" tIns="0" bIns="0">
            <a:spAutoFit/>
          </a:bodyPr>
          <a:lstStyle/>
          <a:p>
            <a:r>
              <a:rPr sz="1580" b="0" i="0">
                <a:solidFill>
                  <a:srgbClr val="4C3820"/>
                </a:solidFill>
                <a:latin typeface="Space Mono"/>
              </a:rPr>
              <a:t>— The Maison</a:t>
            </a:r>
          </a:p>
        </p:txBody>
      </p:sp>
      <p:pic>
        <p:nvPicPr>
          <p:cNvPr id="27" name="Picture 26" descr="image.png"/>
          <p:cNvPicPr>
            <a:picLocks noChangeAspect="1"/>
          </p:cNvPicPr>
          <p:nvPr/>
        </p:nvPicPr>
        <p:blipFill>
          <a:blip r:embed="rId8"/>
          <a:stretch>
            <a:fillRect/>
          </a:stretch>
        </p:blipFill>
        <p:spPr>
          <a:xfrm>
            <a:off x="5565312" y="1132100"/>
            <a:ext cx="194448" cy="194448"/>
          </a:xfrm>
          <a:prstGeom prst="rect">
            <a:avLst/>
          </a:prstGeom>
        </p:spPr>
      </p:pic>
      <p:pic>
        <p:nvPicPr>
          <p:cNvPr id="28" name="Picture 27" descr="image.png"/>
          <p:cNvPicPr>
            <a:picLocks noChangeAspect="1"/>
          </p:cNvPicPr>
          <p:nvPr/>
        </p:nvPicPr>
        <p:blipFill>
          <a:blip r:embed="rId9"/>
          <a:stretch>
            <a:fillRect/>
          </a:stretch>
        </p:blipFill>
        <p:spPr>
          <a:xfrm>
            <a:off x="2800499" y="2038052"/>
            <a:ext cx="1028700" cy="1104900"/>
          </a:xfrm>
          <a:prstGeom prst="rect">
            <a:avLst/>
          </a:prstGeom>
        </p:spPr>
      </p:pic>
      <p:sp>
        <p:nvSpPr>
          <p:cNvPr id="29" name="Rectangle 28"/>
          <p:cNvSpPr/>
          <p:nvPr/>
        </p:nvSpPr>
        <p:spPr>
          <a:xfrm rot="108000">
            <a:off x="5330465" y="5627900"/>
            <a:ext cx="3140794" cy="372588"/>
          </a:xfrm>
          <a:prstGeom prst="rect">
            <a:avLst/>
          </a:prstGeom>
          <a:gradFill rotWithShape="1">
            <a:gsLst>
              <a:gs pos="0">
                <a:srgbClr val="CDB88F"/>
              </a:gs>
              <a:gs pos="100000">
                <a:srgbClr val="AC946A"/>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rot="108000">
            <a:off x="5330465" y="5627900"/>
            <a:ext cx="3140794" cy="372588"/>
          </a:xfrm>
          <a:prstGeom prst="rect">
            <a:avLst/>
          </a:prstGeom>
          <a:noFill/>
        </p:spPr>
        <p:txBody>
          <a:bodyPr wrap="square" lIns="0" rIns="0" tIns="0" bIns="0">
            <a:spAutoFit/>
          </a:bodyPr>
          <a:lstStyle/>
          <a:p>
            <a:pPr>
              <a:lnSpc>
                <a:spcPct val="112000"/>
              </a:lnSpc>
            </a:pPr>
            <a:r>
              <a:rPr sz="1120" b="0" i="0">
                <a:solidFill>
                  <a:srgbClr val="43301A"/>
                </a:solidFill>
                <a:latin typeface="Space Mono"/>
              </a:rPr>
              <a:t>pinned to the wall since day one</a:t>
            </a:r>
          </a:p>
        </p:txBody>
      </p:sp>
      <p:sp>
        <p:nvSpPr>
          <p:cNvPr id="31" name="Rounded Rectangle 30"/>
          <p:cNvSpPr/>
          <p:nvPr/>
        </p:nvSpPr>
        <p:spPr>
          <a:xfrm>
            <a:off x="5429081" y="5729814"/>
            <a:ext cx="68737" cy="68737"/>
          </a:xfrm>
          <a:prstGeom prst="roundRect">
            <a:avLst/>
          </a:prstGeom>
          <a:solidFill>
            <a:srgbClr val="B3A189"/>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a:off x="0" y="0"/>
            <a:ext cx="12192000" cy="6858000"/>
          </a:xfrm>
          <a:prstGeom prst="rect">
            <a:avLst/>
          </a:prstGeom>
          <a:no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gradFill rotWithShape="1">
            <a:gsLst>
              <a:gs pos="0">
                <a:srgbClr val="FFF9EA"/>
              </a:gs>
              <a:gs pos="100000">
                <a:srgbClr val="9E8A67"/>
              </a:gs>
            </a:gsLst>
            <a:lin scaled="0" ang="1992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rot="21516000">
            <a:off x="901255" y="590567"/>
            <a:ext cx="3169540" cy="1190889"/>
          </a:xfrm>
          <a:prstGeom prst="rect">
            <a:avLst/>
          </a:prstGeom>
          <a:solidFill>
            <a:srgbClr val="FAF4E6"/>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133976" y="767551"/>
            <a:ext cx="2687575" cy="160848"/>
          </a:xfrm>
          <a:prstGeom prst="rect">
            <a:avLst/>
          </a:prstGeom>
          <a:noFill/>
        </p:spPr>
        <p:txBody>
          <a:bodyPr wrap="square" lIns="0" rIns="0" tIns="0" bIns="0">
            <a:spAutoFit/>
          </a:bodyPr>
          <a:lstStyle/>
          <a:p>
            <a:r>
              <a:rPr sz="710" b="0" i="0" spc="242">
                <a:solidFill>
                  <a:srgbClr val="6D5735"/>
                </a:solidFill>
                <a:latin typeface="Archivo"/>
              </a:rPr>
              <a:t>THEME</a:t>
            </a:r>
          </a:p>
        </p:txBody>
      </p:sp>
      <p:sp>
        <p:nvSpPr>
          <p:cNvPr id="5" name="TextBox 4"/>
          <p:cNvSpPr txBox="1"/>
          <p:nvPr/>
        </p:nvSpPr>
        <p:spPr>
          <a:xfrm>
            <a:off x="1138165" y="938950"/>
            <a:ext cx="2700375" cy="684566"/>
          </a:xfrm>
          <a:prstGeom prst="rect">
            <a:avLst/>
          </a:prstGeom>
          <a:noFill/>
        </p:spPr>
        <p:txBody>
          <a:bodyPr wrap="square" lIns="0" rIns="0" tIns="0" bIns="0">
            <a:spAutoFit/>
          </a:bodyPr>
          <a:lstStyle/>
          <a:p>
            <a:pPr>
              <a:lnSpc>
                <a:spcPct val="125000"/>
              </a:lnSpc>
            </a:pPr>
            <a:r>
              <a:rPr sz="1950" b="0" i="0" spc="819">
                <a:solidFill>
                  <a:srgbClr val="2E2214"/>
                </a:solidFill>
                <a:latin typeface="Archivo"/>
              </a:rPr>
              <a:t>SEAM ALLOWANCE</a:t>
            </a:r>
          </a:p>
        </p:txBody>
      </p:sp>
      <p:pic>
        <p:nvPicPr>
          <p:cNvPr id="6" name="Picture 5" descr="image.png"/>
          <p:cNvPicPr>
            <a:picLocks noChangeAspect="1"/>
          </p:cNvPicPr>
          <p:nvPr/>
        </p:nvPicPr>
        <p:blipFill>
          <a:blip r:embed="rId2"/>
          <a:stretch>
            <a:fillRect/>
          </a:stretch>
        </p:blipFill>
        <p:spPr>
          <a:xfrm>
            <a:off x="2375095" y="540939"/>
            <a:ext cx="195098" cy="195097"/>
          </a:xfrm>
          <a:prstGeom prst="rect">
            <a:avLst/>
          </a:prstGeom>
        </p:spPr>
      </p:pic>
      <p:sp>
        <p:nvSpPr>
          <p:cNvPr id="7" name="Rectangle 6"/>
          <p:cNvSpPr/>
          <p:nvPr/>
        </p:nvSpPr>
        <p:spPr>
          <a:xfrm rot="21504000">
            <a:off x="1101773" y="2191464"/>
            <a:ext cx="4179395" cy="3166081"/>
          </a:xfrm>
          <a:prstGeom prst="rect">
            <a:avLst/>
          </a:prstGeom>
          <a:solidFill>
            <a:srgbClr val="FAF4E6"/>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413900" y="2466570"/>
            <a:ext cx="3555140" cy="2615868"/>
          </a:xfrm>
          <a:prstGeom prst="rect">
            <a:avLst/>
          </a:prstGeom>
          <a:noFill/>
        </p:spPr>
        <p:txBody>
          <a:bodyPr wrap="square" lIns="0" rIns="0" tIns="0" bIns="0">
            <a:spAutoFit/>
          </a:bodyPr>
          <a:lstStyle/>
          <a:p>
            <a:pPr>
              <a:lnSpc>
                <a:spcPct val="185000"/>
              </a:lnSpc>
            </a:pPr>
            <a:r>
              <a:rPr sz="980" b="0" i="0">
                <a:solidFill>
                  <a:srgbClr val="433521"/>
                </a:solidFill>
                <a:latin typeface="Archivo"/>
              </a:rPr>
              <a:t>SEAM ALLOWANCE is built from the part of a suit nobody was ever meant to see — the hidden margin of cloth inside every seam, exposed and made load-bearing. Every garment is cut from reclaimed and deadstock suiting: donor jackets and trousers unpicked, re-blocked and reassembled with their construction left open — raw edges, floating half-canvases, visible basting. SS27 forecasting is clear that silhouette is moving away from extremes toward precision, and that surfaces are becoming more dimensional with construction more considered; this collection answers that with tailoring where the making is the decoration.…</a:t>
            </a:r>
          </a:p>
        </p:txBody>
      </p:sp>
      <p:pic>
        <p:nvPicPr>
          <p:cNvPr id="9" name="Picture 8" descr="image.png"/>
          <p:cNvPicPr>
            <a:picLocks noChangeAspect="1"/>
          </p:cNvPicPr>
          <p:nvPr/>
        </p:nvPicPr>
        <p:blipFill>
          <a:blip r:embed="rId3"/>
          <a:stretch>
            <a:fillRect/>
          </a:stretch>
        </p:blipFill>
        <p:spPr>
          <a:xfrm>
            <a:off x="3051243" y="2160293"/>
            <a:ext cx="195745" cy="195745"/>
          </a:xfrm>
          <a:prstGeom prst="rect">
            <a:avLst/>
          </a:prstGeom>
        </p:spPr>
      </p:pic>
      <p:sp>
        <p:nvSpPr>
          <p:cNvPr id="10" name="Rectangle 9"/>
          <p:cNvSpPr/>
          <p:nvPr/>
        </p:nvSpPr>
        <p:spPr>
          <a:xfrm>
            <a:off x="844858" y="5119194"/>
            <a:ext cx="1758929" cy="1344310"/>
          </a:xfrm>
          <a:prstGeom prst="rect">
            <a:avLst/>
          </a:prstGeom>
          <a:gradFill rotWithShape="1">
            <a:gsLst>
              <a:gs pos="0">
                <a:srgbClr val="4C4642"/>
              </a:gs>
              <a:gs pos="100000">
                <a:srgbClr val="5A5550"/>
              </a:gs>
            </a:gsLst>
            <a:lin scaled="0" ang="54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2360840" y="5573666"/>
            <a:ext cx="1259425" cy="968765"/>
          </a:xfrm>
          <a:prstGeom prst="rect">
            <a:avLst/>
          </a:prstGeom>
          <a:gradFill rotWithShape="1">
            <a:gsLst>
              <a:gs pos="0">
                <a:srgbClr val="FFFFFF"/>
              </a:gs>
              <a:gs pos="100000">
                <a:srgbClr val="DFDCD8"/>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image.png"/>
          <p:cNvPicPr>
            <a:picLocks noChangeAspect="1"/>
          </p:cNvPicPr>
          <p:nvPr/>
        </p:nvPicPr>
        <p:blipFill>
          <a:blip r:embed="rId4"/>
          <a:stretch>
            <a:fillRect/>
          </a:stretch>
        </p:blipFill>
        <p:spPr>
          <a:xfrm>
            <a:off x="7524899" y="1504504"/>
            <a:ext cx="190500" cy="190500"/>
          </a:xfrm>
          <a:prstGeom prst="rect">
            <a:avLst/>
          </a:prstGeom>
        </p:spPr>
      </p:pic>
      <p:pic>
        <p:nvPicPr>
          <p:cNvPr id="13" name="Picture 12" descr="image.png"/>
          <p:cNvPicPr>
            <a:picLocks noChangeAspect="1"/>
          </p:cNvPicPr>
          <p:nvPr/>
        </p:nvPicPr>
        <p:blipFill>
          <a:blip r:embed="rId5"/>
          <a:stretch>
            <a:fillRect/>
          </a:stretch>
        </p:blipFill>
        <p:spPr>
          <a:xfrm>
            <a:off x="6228755" y="1543050"/>
            <a:ext cx="1447800" cy="1219200"/>
          </a:xfrm>
          <a:prstGeom prst="rect">
            <a:avLst/>
          </a:prstGeom>
        </p:spPr>
      </p:pic>
      <p:sp>
        <p:nvSpPr>
          <p:cNvPr id="14" name="Rectangle 13"/>
          <p:cNvSpPr/>
          <p:nvPr/>
        </p:nvSpPr>
        <p:spPr>
          <a:xfrm rot="21420000">
            <a:off x="6051384" y="2411500"/>
            <a:ext cx="1766228" cy="397593"/>
          </a:xfrm>
          <a:prstGeom prst="rect">
            <a:avLst/>
          </a:prstGeom>
          <a:gradFill rotWithShape="1">
            <a:gsLst>
              <a:gs pos="0">
                <a:srgbClr val="CDB88F"/>
              </a:gs>
              <a:gs pos="100000">
                <a:srgbClr val="AC946A"/>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rot="21420000">
            <a:off x="6051384" y="2411500"/>
            <a:ext cx="1766228" cy="397593"/>
          </a:xfrm>
          <a:prstGeom prst="rect">
            <a:avLst/>
          </a:prstGeom>
          <a:noFill/>
        </p:spPr>
        <p:txBody>
          <a:bodyPr wrap="square" lIns="0" rIns="0" tIns="0" bIns="0">
            <a:spAutoFit/>
          </a:bodyPr>
          <a:lstStyle/>
          <a:p>
            <a:pPr>
              <a:lnSpc>
                <a:spcPct val="112000"/>
              </a:lnSpc>
            </a:pPr>
            <a:r>
              <a:rPr sz="1350" b="0" i="0">
                <a:solidFill>
                  <a:srgbClr val="43301A"/>
                </a:solidFill>
                <a:latin typeface="Space Mono"/>
              </a:rPr>
              <a:t>deconstructed</a:t>
            </a:r>
          </a:p>
        </p:txBody>
      </p:sp>
      <p:sp>
        <p:nvSpPr>
          <p:cNvPr id="16" name="Rounded Rectangle 15"/>
          <p:cNvSpPr/>
          <p:nvPr/>
        </p:nvSpPr>
        <p:spPr>
          <a:xfrm>
            <a:off x="6152524" y="2609636"/>
            <a:ext cx="70073" cy="70073"/>
          </a:xfrm>
          <a:prstGeom prst="roundRect">
            <a:avLst/>
          </a:prstGeom>
          <a:solidFill>
            <a:srgbClr val="B3A189"/>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7" name="Picture 16" descr="image.png"/>
          <p:cNvPicPr>
            <a:picLocks noChangeAspect="1"/>
          </p:cNvPicPr>
          <p:nvPr/>
        </p:nvPicPr>
        <p:blipFill>
          <a:blip r:embed="rId6"/>
          <a:stretch>
            <a:fillRect/>
          </a:stretch>
        </p:blipFill>
        <p:spPr>
          <a:xfrm>
            <a:off x="7562552" y="1543050"/>
            <a:ext cx="876300" cy="1181100"/>
          </a:xfrm>
          <a:prstGeom prst="rect">
            <a:avLst/>
          </a:prstGeom>
        </p:spPr>
      </p:pic>
      <p:sp>
        <p:nvSpPr>
          <p:cNvPr id="18" name="Rectangle 17"/>
          <p:cNvSpPr/>
          <p:nvPr/>
        </p:nvSpPr>
        <p:spPr>
          <a:xfrm rot="150000">
            <a:off x="8147700" y="2325787"/>
            <a:ext cx="822215" cy="341312"/>
          </a:xfrm>
          <a:prstGeom prst="rect">
            <a:avLst/>
          </a:prstGeom>
          <a:gradFill rotWithShape="1">
            <a:gsLst>
              <a:gs pos="0">
                <a:srgbClr val="CDB88F"/>
              </a:gs>
              <a:gs pos="100000">
                <a:srgbClr val="AC946A"/>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rot="150000">
            <a:off x="8147700" y="2325787"/>
            <a:ext cx="822215" cy="341312"/>
          </a:xfrm>
          <a:prstGeom prst="rect">
            <a:avLst/>
          </a:prstGeom>
          <a:noFill/>
        </p:spPr>
        <p:txBody>
          <a:bodyPr wrap="square" lIns="0" rIns="0" tIns="0" bIns="0">
            <a:spAutoFit/>
          </a:bodyPr>
          <a:lstStyle/>
          <a:p>
            <a:pPr>
              <a:lnSpc>
                <a:spcPct val="112000"/>
              </a:lnSpc>
            </a:pPr>
            <a:r>
              <a:rPr sz="1350" b="0" i="0">
                <a:solidFill>
                  <a:srgbClr val="43301A"/>
                </a:solidFill>
                <a:latin typeface="Space Mono"/>
              </a:rPr>
              <a:t>seam</a:t>
            </a:r>
          </a:p>
        </p:txBody>
      </p:sp>
      <p:sp>
        <p:nvSpPr>
          <p:cNvPr id="20" name="Rounded Rectangle 19"/>
          <p:cNvSpPr/>
          <p:nvPr/>
        </p:nvSpPr>
        <p:spPr>
          <a:xfrm>
            <a:off x="8248294" y="2444876"/>
            <a:ext cx="69520" cy="69520"/>
          </a:xfrm>
          <a:prstGeom prst="roundRect">
            <a:avLst/>
          </a:prstGeom>
          <a:solidFill>
            <a:srgbClr val="B3A189"/>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1" name="Picture 20" descr="image.png"/>
          <p:cNvPicPr>
            <a:picLocks noChangeAspect="1"/>
          </p:cNvPicPr>
          <p:nvPr/>
        </p:nvPicPr>
        <p:blipFill>
          <a:blip r:embed="rId7"/>
          <a:stretch>
            <a:fillRect/>
          </a:stretch>
        </p:blipFill>
        <p:spPr>
          <a:xfrm>
            <a:off x="7562552" y="1543050"/>
            <a:ext cx="2667000" cy="1657350"/>
          </a:xfrm>
          <a:prstGeom prst="rect">
            <a:avLst/>
          </a:prstGeom>
        </p:spPr>
      </p:pic>
      <p:sp>
        <p:nvSpPr>
          <p:cNvPr id="22" name="Rectangle 21"/>
          <p:cNvSpPr/>
          <p:nvPr/>
        </p:nvSpPr>
        <p:spPr>
          <a:xfrm rot="21480000">
            <a:off x="9938715" y="2720024"/>
            <a:ext cx="1343376" cy="352640"/>
          </a:xfrm>
          <a:prstGeom prst="rect">
            <a:avLst/>
          </a:prstGeom>
          <a:gradFill rotWithShape="1">
            <a:gsLst>
              <a:gs pos="0">
                <a:srgbClr val="CDB88F"/>
              </a:gs>
              <a:gs pos="100000">
                <a:srgbClr val="AC946A"/>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rot="21480000">
            <a:off x="9938715" y="2720024"/>
            <a:ext cx="1343376" cy="352640"/>
          </a:xfrm>
          <a:prstGeom prst="rect">
            <a:avLst/>
          </a:prstGeom>
          <a:noFill/>
        </p:spPr>
        <p:txBody>
          <a:bodyPr wrap="square" lIns="0" rIns="0" tIns="0" bIns="0">
            <a:spAutoFit/>
          </a:bodyPr>
          <a:lstStyle/>
          <a:p>
            <a:pPr>
              <a:lnSpc>
                <a:spcPct val="112000"/>
              </a:lnSpc>
            </a:pPr>
            <a:r>
              <a:rPr sz="1350" b="0" i="0">
                <a:solidFill>
                  <a:srgbClr val="43301A"/>
                </a:solidFill>
                <a:latin typeface="Space Mono"/>
              </a:rPr>
              <a:t>allowance</a:t>
            </a:r>
          </a:p>
        </p:txBody>
      </p:sp>
      <p:sp>
        <p:nvSpPr>
          <p:cNvPr id="24" name="Rounded Rectangle 23"/>
          <p:cNvSpPr/>
          <p:nvPr/>
        </p:nvSpPr>
        <p:spPr>
          <a:xfrm>
            <a:off x="10037922" y="2875886"/>
            <a:ext cx="68961" cy="68961"/>
          </a:xfrm>
          <a:prstGeom prst="roundRect">
            <a:avLst/>
          </a:prstGeom>
          <a:solidFill>
            <a:srgbClr val="B3A189"/>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5" name="Picture 24" descr="image.png"/>
          <p:cNvPicPr>
            <a:picLocks noChangeAspect="1"/>
          </p:cNvPicPr>
          <p:nvPr/>
        </p:nvPicPr>
        <p:blipFill>
          <a:blip r:embed="rId8"/>
          <a:stretch>
            <a:fillRect/>
          </a:stretch>
        </p:blipFill>
        <p:spPr>
          <a:xfrm>
            <a:off x="6838355" y="1543050"/>
            <a:ext cx="838200" cy="2419350"/>
          </a:xfrm>
          <a:prstGeom prst="rect">
            <a:avLst/>
          </a:prstGeom>
        </p:spPr>
      </p:pic>
      <p:sp>
        <p:nvSpPr>
          <p:cNvPr id="26" name="Rectangle 25"/>
          <p:cNvSpPr/>
          <p:nvPr/>
        </p:nvSpPr>
        <p:spPr>
          <a:xfrm rot="108000">
            <a:off x="6663213" y="3643017"/>
            <a:ext cx="923569" cy="334859"/>
          </a:xfrm>
          <a:prstGeom prst="rect">
            <a:avLst/>
          </a:prstGeom>
          <a:gradFill rotWithShape="1">
            <a:gsLst>
              <a:gs pos="0">
                <a:srgbClr val="CDB88F"/>
              </a:gs>
              <a:gs pos="100000">
                <a:srgbClr val="AC946A"/>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rot="108000">
            <a:off x="6663213" y="3643017"/>
            <a:ext cx="923569" cy="334859"/>
          </a:xfrm>
          <a:prstGeom prst="rect">
            <a:avLst/>
          </a:prstGeom>
          <a:noFill/>
        </p:spPr>
        <p:txBody>
          <a:bodyPr wrap="square" lIns="0" rIns="0" tIns="0" bIns="0">
            <a:spAutoFit/>
          </a:bodyPr>
          <a:lstStyle/>
          <a:p>
            <a:pPr>
              <a:lnSpc>
                <a:spcPct val="112000"/>
              </a:lnSpc>
            </a:pPr>
            <a:r>
              <a:rPr sz="1350" b="0" i="0">
                <a:solidFill>
                  <a:srgbClr val="43301A"/>
                </a:solidFill>
                <a:latin typeface="Space Mono"/>
              </a:rPr>
              <a:t>built</a:t>
            </a:r>
          </a:p>
        </p:txBody>
      </p:sp>
      <p:sp>
        <p:nvSpPr>
          <p:cNvPr id="28" name="Rounded Rectangle 27"/>
          <p:cNvSpPr/>
          <p:nvPr/>
        </p:nvSpPr>
        <p:spPr>
          <a:xfrm>
            <a:off x="6762329" y="3760996"/>
            <a:ext cx="68737" cy="68737"/>
          </a:xfrm>
          <a:prstGeom prst="roundRect">
            <a:avLst/>
          </a:prstGeom>
          <a:solidFill>
            <a:srgbClr val="B3A189"/>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9" name="Picture 28" descr="image.png"/>
          <p:cNvPicPr>
            <a:picLocks noChangeAspect="1"/>
          </p:cNvPicPr>
          <p:nvPr/>
        </p:nvPicPr>
        <p:blipFill>
          <a:blip r:embed="rId9"/>
          <a:stretch>
            <a:fillRect/>
          </a:stretch>
        </p:blipFill>
        <p:spPr>
          <a:xfrm>
            <a:off x="7562552" y="1543050"/>
            <a:ext cx="1409700" cy="2667000"/>
          </a:xfrm>
          <a:prstGeom prst="rect">
            <a:avLst/>
          </a:prstGeom>
        </p:spPr>
      </p:pic>
      <p:sp>
        <p:nvSpPr>
          <p:cNvPr id="30" name="Rectangle 29"/>
          <p:cNvSpPr/>
          <p:nvPr/>
        </p:nvSpPr>
        <p:spPr>
          <a:xfrm rot="21444000">
            <a:off x="8680270" y="3810546"/>
            <a:ext cx="822686" cy="342700"/>
          </a:xfrm>
          <a:prstGeom prst="rect">
            <a:avLst/>
          </a:prstGeom>
          <a:gradFill rotWithShape="1">
            <a:gsLst>
              <a:gs pos="0">
                <a:srgbClr val="CDB88F"/>
              </a:gs>
              <a:gs pos="100000">
                <a:srgbClr val="AC946A"/>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rot="21444000">
            <a:off x="8680270" y="3810546"/>
            <a:ext cx="822686" cy="342700"/>
          </a:xfrm>
          <a:prstGeom prst="rect">
            <a:avLst/>
          </a:prstGeom>
          <a:noFill/>
        </p:spPr>
        <p:txBody>
          <a:bodyPr wrap="square" lIns="0" rIns="0" tIns="0" bIns="0">
            <a:spAutoFit/>
          </a:bodyPr>
          <a:lstStyle/>
          <a:p>
            <a:pPr>
              <a:lnSpc>
                <a:spcPct val="112000"/>
              </a:lnSpc>
            </a:pPr>
            <a:r>
              <a:rPr sz="1350" b="0" i="0">
                <a:solidFill>
                  <a:srgbClr val="43301A"/>
                </a:solidFill>
                <a:latin typeface="Space Mono"/>
              </a:rPr>
              <a:t>part</a:t>
            </a:r>
          </a:p>
        </p:txBody>
      </p:sp>
      <p:sp>
        <p:nvSpPr>
          <p:cNvPr id="32" name="Rounded Rectangle 31"/>
          <p:cNvSpPr/>
          <p:nvPr/>
        </p:nvSpPr>
        <p:spPr>
          <a:xfrm>
            <a:off x="8780640" y="3954854"/>
            <a:ext cx="69631" cy="69631"/>
          </a:xfrm>
          <a:prstGeom prst="roundRect">
            <a:avLst/>
          </a:prstGeom>
          <a:solidFill>
            <a:srgbClr val="B3A189"/>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3" name="Picture 32" descr="image.png"/>
          <p:cNvPicPr>
            <a:picLocks noChangeAspect="1"/>
          </p:cNvPicPr>
          <p:nvPr/>
        </p:nvPicPr>
        <p:blipFill>
          <a:blip r:embed="rId10"/>
          <a:stretch>
            <a:fillRect/>
          </a:stretch>
        </p:blipFill>
        <p:spPr>
          <a:xfrm>
            <a:off x="7562552" y="1543050"/>
            <a:ext cx="2952750" cy="3219450"/>
          </a:xfrm>
          <a:prstGeom prst="rect">
            <a:avLst/>
          </a:prstGeom>
        </p:spPr>
      </p:pic>
      <p:sp>
        <p:nvSpPr>
          <p:cNvPr id="34" name="Rectangle 33"/>
          <p:cNvSpPr/>
          <p:nvPr/>
        </p:nvSpPr>
        <p:spPr>
          <a:xfrm rot="120000">
            <a:off x="10225198" y="4291415"/>
            <a:ext cx="819822" cy="334356"/>
          </a:xfrm>
          <a:prstGeom prst="rect">
            <a:avLst/>
          </a:prstGeom>
          <a:gradFill rotWithShape="1">
            <a:gsLst>
              <a:gs pos="0">
                <a:srgbClr val="CDB88F"/>
              </a:gs>
              <a:gs pos="100000">
                <a:srgbClr val="AC946A"/>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rot="120000">
            <a:off x="10225198" y="4291415"/>
            <a:ext cx="819822" cy="334356"/>
          </a:xfrm>
          <a:prstGeom prst="rect">
            <a:avLst/>
          </a:prstGeom>
          <a:noFill/>
        </p:spPr>
        <p:txBody>
          <a:bodyPr wrap="square" lIns="0" rIns="0" tIns="0" bIns="0">
            <a:spAutoFit/>
          </a:bodyPr>
          <a:lstStyle/>
          <a:p>
            <a:pPr>
              <a:lnSpc>
                <a:spcPct val="112000"/>
              </a:lnSpc>
            </a:pPr>
            <a:r>
              <a:rPr sz="1350" b="0" i="0">
                <a:solidFill>
                  <a:srgbClr val="43301A"/>
                </a:solidFill>
                <a:latin typeface="Space Mono"/>
              </a:rPr>
              <a:t>suit</a:t>
            </a:r>
          </a:p>
        </p:txBody>
      </p:sp>
      <p:sp>
        <p:nvSpPr>
          <p:cNvPr id="36" name="Rounded Rectangle 35"/>
          <p:cNvSpPr/>
          <p:nvPr/>
        </p:nvSpPr>
        <p:spPr>
          <a:xfrm>
            <a:off x="10324737" y="4409712"/>
            <a:ext cx="68962" cy="68962"/>
          </a:xfrm>
          <a:prstGeom prst="roundRect">
            <a:avLst/>
          </a:prstGeom>
          <a:solidFill>
            <a:srgbClr val="B3A189"/>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7" name="Picture 36" descr="image.png"/>
          <p:cNvPicPr>
            <a:picLocks noChangeAspect="1"/>
          </p:cNvPicPr>
          <p:nvPr/>
        </p:nvPicPr>
        <p:blipFill>
          <a:blip r:embed="rId11"/>
          <a:stretch>
            <a:fillRect/>
          </a:stretch>
        </p:blipFill>
        <p:spPr>
          <a:xfrm>
            <a:off x="7410152" y="1543050"/>
            <a:ext cx="266700" cy="3638550"/>
          </a:xfrm>
          <a:prstGeom prst="rect">
            <a:avLst/>
          </a:prstGeom>
        </p:spPr>
      </p:pic>
      <p:sp>
        <p:nvSpPr>
          <p:cNvPr id="38" name="Rectangle 37"/>
          <p:cNvSpPr/>
          <p:nvPr/>
        </p:nvSpPr>
        <p:spPr>
          <a:xfrm rot="21504000">
            <a:off x="7235518" y="4862482"/>
            <a:ext cx="1027329" cy="334626"/>
          </a:xfrm>
          <a:prstGeom prst="rect">
            <a:avLst/>
          </a:prstGeom>
          <a:gradFill rotWithShape="1">
            <a:gsLst>
              <a:gs pos="0">
                <a:srgbClr val="CDB88F"/>
              </a:gs>
              <a:gs pos="100000">
                <a:srgbClr val="AC946A"/>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rot="21504000">
            <a:off x="7235518" y="4862482"/>
            <a:ext cx="1027329" cy="334626"/>
          </a:xfrm>
          <a:prstGeom prst="rect">
            <a:avLst/>
          </a:prstGeom>
          <a:noFill/>
        </p:spPr>
        <p:txBody>
          <a:bodyPr wrap="square" lIns="0" rIns="0" tIns="0" bIns="0">
            <a:spAutoFit/>
          </a:bodyPr>
          <a:lstStyle/>
          <a:p>
            <a:pPr>
              <a:lnSpc>
                <a:spcPct val="112000"/>
              </a:lnSpc>
            </a:pPr>
            <a:r>
              <a:rPr sz="1350" b="0" i="0">
                <a:solidFill>
                  <a:srgbClr val="43301A"/>
                </a:solidFill>
                <a:latin typeface="Space Mono"/>
              </a:rPr>
              <a:t>nobody</a:t>
            </a:r>
          </a:p>
        </p:txBody>
      </p:sp>
      <p:sp>
        <p:nvSpPr>
          <p:cNvPr id="40" name="Rounded Rectangle 39"/>
          <p:cNvSpPr/>
          <p:nvPr/>
        </p:nvSpPr>
        <p:spPr>
          <a:xfrm>
            <a:off x="7333943" y="5001417"/>
            <a:ext cx="68511" cy="68511"/>
          </a:xfrm>
          <a:prstGeom prst="roundRect">
            <a:avLst/>
          </a:prstGeom>
          <a:solidFill>
            <a:srgbClr val="B3A189"/>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1" name="Picture 40" descr="image.png"/>
          <p:cNvPicPr>
            <a:picLocks noChangeAspect="1"/>
          </p:cNvPicPr>
          <p:nvPr/>
        </p:nvPicPr>
        <p:blipFill>
          <a:blip r:embed="rId12"/>
          <a:stretch>
            <a:fillRect/>
          </a:stretch>
        </p:blipFill>
        <p:spPr>
          <a:xfrm>
            <a:off x="10105783" y="779476"/>
            <a:ext cx="1484895" cy="697282"/>
          </a:xfrm>
          <a:prstGeom prst="rect">
            <a:avLst/>
          </a:prstGeom>
        </p:spPr>
      </p:pic>
      <p:sp>
        <p:nvSpPr>
          <p:cNvPr id="42" name="Rectangle 41"/>
          <p:cNvSpPr/>
          <p:nvPr/>
        </p:nvSpPr>
        <p:spPr>
          <a:xfrm rot="21492000">
            <a:off x="5902094" y="5866973"/>
            <a:ext cx="2455333" cy="351046"/>
          </a:xfrm>
          <a:prstGeom prst="rect">
            <a:avLst/>
          </a:prstGeom>
          <a:gradFill rotWithShape="1">
            <a:gsLst>
              <a:gs pos="0">
                <a:srgbClr val="CDB88F"/>
              </a:gs>
              <a:gs pos="100000">
                <a:srgbClr val="AC946A"/>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rot="21492000">
            <a:off x="5902094" y="5866973"/>
            <a:ext cx="2455333" cy="351046"/>
          </a:xfrm>
          <a:prstGeom prst="rect">
            <a:avLst/>
          </a:prstGeom>
          <a:noFill/>
        </p:spPr>
        <p:txBody>
          <a:bodyPr wrap="square" lIns="0" rIns="0" tIns="0" bIns="0">
            <a:spAutoFit/>
          </a:bodyPr>
          <a:lstStyle/>
          <a:p>
            <a:pPr>
              <a:lnSpc>
                <a:spcPct val="112000"/>
              </a:lnSpc>
            </a:pPr>
            <a:r>
              <a:rPr sz="1120" b="0" i="0">
                <a:solidFill>
                  <a:srgbClr val="43301A"/>
                </a:solidFill>
                <a:latin typeface="Space Mono"/>
              </a:rPr>
              <a:t>the mood, in seven words</a:t>
            </a:r>
          </a:p>
        </p:txBody>
      </p:sp>
      <p:sp>
        <p:nvSpPr>
          <p:cNvPr id="44" name="Rounded Rectangle 43"/>
          <p:cNvSpPr/>
          <p:nvPr/>
        </p:nvSpPr>
        <p:spPr>
          <a:xfrm>
            <a:off x="6000405" y="6037700"/>
            <a:ext cx="68737" cy="68737"/>
          </a:xfrm>
          <a:prstGeom prst="roundRect">
            <a:avLst/>
          </a:prstGeom>
          <a:solidFill>
            <a:srgbClr val="B3A189"/>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5" name="Picture 44" descr="image.png"/>
          <p:cNvPicPr>
            <a:picLocks noChangeAspect="1"/>
          </p:cNvPicPr>
          <p:nvPr/>
        </p:nvPicPr>
        <p:blipFill>
          <a:blip r:embed="rId13"/>
          <a:stretch>
            <a:fillRect/>
          </a:stretch>
        </p:blipFill>
        <p:spPr>
          <a:xfrm>
            <a:off x="188129" y="3522623"/>
            <a:ext cx="1108452" cy="1108451"/>
          </a:xfrm>
          <a:prstGeom prst="rect">
            <a:avLst/>
          </a:prstGeom>
        </p:spPr>
      </p:pic>
      <p:sp>
        <p:nvSpPr>
          <p:cNvPr id="46" name="Rectangle 45"/>
          <p:cNvSpPr/>
          <p:nvPr/>
        </p:nvSpPr>
        <p:spPr>
          <a:xfrm>
            <a:off x="0" y="0"/>
            <a:ext cx="12192000" cy="6858000"/>
          </a:xfrm>
          <a:prstGeom prst="rect">
            <a:avLst/>
          </a:prstGeom>
          <a:no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gradFill rotWithShape="1">
            <a:gsLst>
              <a:gs pos="0">
                <a:srgbClr val="FFF9EA"/>
              </a:gs>
              <a:gs pos="100000">
                <a:srgbClr val="9E8A67"/>
              </a:gs>
            </a:gsLst>
            <a:lin scaled="0" ang="1992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rot="21480000">
            <a:off x="717423" y="504922"/>
            <a:ext cx="1661375" cy="474270"/>
          </a:xfrm>
          <a:prstGeom prst="rect">
            <a:avLst/>
          </a:prstGeom>
          <a:gradFill rotWithShape="1">
            <a:gsLst>
              <a:gs pos="0">
                <a:srgbClr val="CDB88F"/>
              </a:gs>
              <a:gs pos="100000">
                <a:srgbClr val="AC946A"/>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rot="21480000">
            <a:off x="717423" y="504922"/>
            <a:ext cx="1661375" cy="474270"/>
          </a:xfrm>
          <a:prstGeom prst="rect">
            <a:avLst/>
          </a:prstGeom>
          <a:noFill/>
        </p:spPr>
        <p:txBody>
          <a:bodyPr wrap="square" lIns="0" rIns="0" tIns="0" bIns="0">
            <a:spAutoFit/>
          </a:bodyPr>
          <a:lstStyle/>
          <a:p>
            <a:pPr>
              <a:lnSpc>
                <a:spcPct val="112000"/>
              </a:lnSpc>
            </a:pPr>
            <a:r>
              <a:rPr sz="1420" b="0" i="0">
                <a:solidFill>
                  <a:srgbClr val="43301A"/>
                </a:solidFill>
                <a:latin typeface="Space Mono"/>
              </a:rPr>
              <a:t>Inspiration</a:t>
            </a:r>
          </a:p>
        </p:txBody>
      </p:sp>
      <p:sp>
        <p:nvSpPr>
          <p:cNvPr id="5" name="Rounded Rectangle 4"/>
          <p:cNvSpPr/>
          <p:nvPr/>
        </p:nvSpPr>
        <p:spPr>
          <a:xfrm>
            <a:off x="818562" y="727083"/>
            <a:ext cx="68961" cy="68961"/>
          </a:xfrm>
          <a:prstGeom prst="roundRect">
            <a:avLst/>
          </a:prstGeom>
          <a:solidFill>
            <a:srgbClr val="B3A189"/>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83837" y="778642"/>
            <a:ext cx="1259697" cy="134460"/>
          </a:xfrm>
          <a:prstGeom prst="rect">
            <a:avLst/>
          </a:prstGeom>
          <a:noFill/>
        </p:spPr>
        <p:txBody>
          <a:bodyPr wrap="square" lIns="0" rIns="0" tIns="0" bIns="0">
            <a:spAutoFit/>
          </a:bodyPr>
          <a:lstStyle/>
          <a:p>
            <a:pPr>
              <a:lnSpc>
                <a:spcPct val="112000"/>
              </a:lnSpc>
            </a:pPr>
            <a:r>
              <a:rPr sz="640" b="0" i="0" spc="127">
                <a:solidFill>
                  <a:srgbClr val="5F4A2C"/>
                </a:solidFill>
                <a:latin typeface="Archivo"/>
              </a:rPr>
              <a:t>RESEARCH WALL</a:t>
            </a:r>
          </a:p>
        </p:txBody>
      </p:sp>
      <p:sp>
        <p:nvSpPr>
          <p:cNvPr id="7" name="Rectangle 6"/>
          <p:cNvSpPr/>
          <p:nvPr/>
        </p:nvSpPr>
        <p:spPr>
          <a:xfrm rot="21420000">
            <a:off x="920045" y="1202539"/>
            <a:ext cx="2292271" cy="2833078"/>
          </a:xfrm>
          <a:prstGeom prst="rect">
            <a:avLst/>
          </a:prstGeom>
          <a:solidFill>
            <a:srgbClr val="FBF6EA"/>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8" name="Picture 7" descr="image.jpg"/>
          <p:cNvPicPr>
            <a:picLocks noChangeAspect="1"/>
          </p:cNvPicPr>
          <p:nvPr/>
        </p:nvPicPr>
        <p:blipFill>
          <a:blip r:embed="rId2"/>
          <a:srcRect l="25817" r="25817"/>
          <a:stretch>
            <a:fillRect/>
          </a:stretch>
        </p:blipFill>
        <p:spPr>
          <a:xfrm>
            <a:off x="1010139" y="1292633"/>
            <a:ext cx="2101116" cy="2443626"/>
          </a:xfrm>
          <a:prstGeom prst="rect">
            <a:avLst/>
          </a:prstGeom>
        </p:spPr>
      </p:pic>
      <p:sp>
        <p:nvSpPr>
          <p:cNvPr id="9" name="TextBox 8"/>
          <p:cNvSpPr txBox="1"/>
          <p:nvPr/>
        </p:nvSpPr>
        <p:spPr>
          <a:xfrm>
            <a:off x="1132770" y="3632571"/>
            <a:ext cx="1989452" cy="312951"/>
          </a:xfrm>
          <a:prstGeom prst="rect">
            <a:avLst/>
          </a:prstGeom>
          <a:noFill/>
        </p:spPr>
        <p:txBody>
          <a:bodyPr wrap="square" lIns="0" rIns="0" tIns="0" bIns="0">
            <a:spAutoFit/>
          </a:bodyPr>
          <a:lstStyle/>
          <a:p>
            <a:r>
              <a:rPr sz="1090" b="0" i="0">
                <a:solidFill>
                  <a:srgbClr val="5C4629"/>
                </a:solidFill>
                <a:latin typeface="Space Mono"/>
              </a:rPr>
              <a:t>ph. Vitaly Gariev</a:t>
            </a:r>
          </a:p>
        </p:txBody>
      </p:sp>
      <p:pic>
        <p:nvPicPr>
          <p:cNvPr id="10" name="Picture 9" descr="image.png"/>
          <p:cNvPicPr>
            <a:picLocks noChangeAspect="1"/>
          </p:cNvPicPr>
          <p:nvPr/>
        </p:nvPicPr>
        <p:blipFill>
          <a:blip r:embed="rId3"/>
          <a:stretch>
            <a:fillRect/>
          </a:stretch>
        </p:blipFill>
        <p:spPr>
          <a:xfrm>
            <a:off x="1895289" y="1168276"/>
            <a:ext cx="200209" cy="200209"/>
          </a:xfrm>
          <a:prstGeom prst="rect">
            <a:avLst/>
          </a:prstGeom>
        </p:spPr>
      </p:pic>
      <p:sp>
        <p:nvSpPr>
          <p:cNvPr id="11" name="Rectangle 10"/>
          <p:cNvSpPr/>
          <p:nvPr/>
        </p:nvSpPr>
        <p:spPr>
          <a:xfrm rot="156000">
            <a:off x="3489382" y="872562"/>
            <a:ext cx="1992893" cy="2483381"/>
          </a:xfrm>
          <a:prstGeom prst="rect">
            <a:avLst/>
          </a:prstGeom>
          <a:solidFill>
            <a:srgbClr val="FBF6EA"/>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image.jpg"/>
          <p:cNvPicPr>
            <a:picLocks noChangeAspect="1"/>
          </p:cNvPicPr>
          <p:nvPr/>
        </p:nvPicPr>
        <p:blipFill>
          <a:blip r:embed="rId4"/>
          <a:srcRect l="17703" r="17703"/>
          <a:stretch>
            <a:fillRect/>
          </a:stretch>
        </p:blipFill>
        <p:spPr>
          <a:xfrm>
            <a:off x="3588413" y="962087"/>
            <a:ext cx="1804337" cy="2094996"/>
          </a:xfrm>
          <a:prstGeom prst="rect">
            <a:avLst/>
          </a:prstGeom>
        </p:spPr>
      </p:pic>
      <p:sp>
        <p:nvSpPr>
          <p:cNvPr id="13" name="TextBox 12"/>
          <p:cNvSpPr txBox="1"/>
          <p:nvPr/>
        </p:nvSpPr>
        <p:spPr>
          <a:xfrm>
            <a:off x="3578907" y="2979309"/>
            <a:ext cx="1722241" cy="287109"/>
          </a:xfrm>
          <a:prstGeom prst="rect">
            <a:avLst/>
          </a:prstGeom>
          <a:noFill/>
        </p:spPr>
        <p:txBody>
          <a:bodyPr wrap="square" lIns="0" rIns="0" tIns="0" bIns="0">
            <a:spAutoFit/>
          </a:bodyPr>
          <a:lstStyle/>
          <a:p>
            <a:r>
              <a:rPr sz="1090" b="0" i="0">
                <a:solidFill>
                  <a:srgbClr val="5C4629"/>
                </a:solidFill>
                <a:latin typeface="Space Mono"/>
              </a:rPr>
              <a:t>ph. Second Breakfast</a:t>
            </a:r>
          </a:p>
        </p:txBody>
      </p:sp>
      <p:pic>
        <p:nvPicPr>
          <p:cNvPr id="14" name="Picture 13" descr="image.png"/>
          <p:cNvPicPr>
            <a:picLocks noChangeAspect="1"/>
          </p:cNvPicPr>
          <p:nvPr/>
        </p:nvPicPr>
        <p:blipFill>
          <a:blip r:embed="rId5"/>
          <a:stretch>
            <a:fillRect/>
          </a:stretch>
        </p:blipFill>
        <p:spPr>
          <a:xfrm>
            <a:off x="4440366" y="825380"/>
            <a:ext cx="198945" cy="198946"/>
          </a:xfrm>
          <a:prstGeom prst="rect">
            <a:avLst/>
          </a:prstGeom>
        </p:spPr>
      </p:pic>
      <p:sp>
        <p:nvSpPr>
          <p:cNvPr id="15" name="Rectangle 14"/>
          <p:cNvSpPr/>
          <p:nvPr/>
        </p:nvSpPr>
        <p:spPr>
          <a:xfrm rot="21468000">
            <a:off x="5623856" y="1407724"/>
            <a:ext cx="2238796" cy="2861154"/>
          </a:xfrm>
          <a:prstGeom prst="rect">
            <a:avLst/>
          </a:prstGeom>
          <a:solidFill>
            <a:srgbClr val="FBF6EA"/>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6" name="Picture 15" descr="image.jpg"/>
          <p:cNvPicPr>
            <a:picLocks noChangeAspect="1"/>
          </p:cNvPicPr>
          <p:nvPr/>
        </p:nvPicPr>
        <p:blipFill>
          <a:blip r:embed="rId6"/>
          <a:srcRect l="22339" r="22339"/>
          <a:stretch>
            <a:fillRect/>
          </a:stretch>
        </p:blipFill>
        <p:spPr>
          <a:xfrm>
            <a:off x="5712808" y="1496677"/>
            <a:ext cx="2052846" cy="2473853"/>
          </a:xfrm>
          <a:prstGeom prst="rect">
            <a:avLst/>
          </a:prstGeom>
        </p:spPr>
      </p:pic>
      <p:sp>
        <p:nvSpPr>
          <p:cNvPr id="17" name="TextBox 16"/>
          <p:cNvSpPr txBox="1"/>
          <p:nvPr/>
        </p:nvSpPr>
        <p:spPr>
          <a:xfrm>
            <a:off x="5804951" y="3895208"/>
            <a:ext cx="1968748" cy="284718"/>
          </a:xfrm>
          <a:prstGeom prst="rect">
            <a:avLst/>
          </a:prstGeom>
          <a:noFill/>
        </p:spPr>
        <p:txBody>
          <a:bodyPr wrap="square" lIns="0" rIns="0" tIns="0" bIns="0">
            <a:spAutoFit/>
          </a:bodyPr>
          <a:lstStyle/>
          <a:p>
            <a:r>
              <a:rPr sz="1090" b="0" i="0">
                <a:solidFill>
                  <a:srgbClr val="5C4629"/>
                </a:solidFill>
                <a:latin typeface="Space Mono"/>
              </a:rPr>
              <a:t>ph. Matthew Moloney</a:t>
            </a:r>
          </a:p>
        </p:txBody>
      </p:sp>
      <p:pic>
        <p:nvPicPr>
          <p:cNvPr id="18" name="Picture 17" descr="image.png"/>
          <p:cNvPicPr>
            <a:picLocks noChangeAspect="1"/>
          </p:cNvPicPr>
          <p:nvPr/>
        </p:nvPicPr>
        <p:blipFill>
          <a:blip r:embed="rId7"/>
          <a:stretch>
            <a:fillRect/>
          </a:stretch>
        </p:blipFill>
        <p:spPr>
          <a:xfrm>
            <a:off x="6591399" y="1359358"/>
            <a:ext cx="197673" cy="197673"/>
          </a:xfrm>
          <a:prstGeom prst="rect">
            <a:avLst/>
          </a:prstGeom>
        </p:spPr>
      </p:pic>
      <p:sp>
        <p:nvSpPr>
          <p:cNvPr id="19" name="Rectangle 18"/>
          <p:cNvSpPr/>
          <p:nvPr/>
        </p:nvSpPr>
        <p:spPr>
          <a:xfrm rot="180000">
            <a:off x="8108692" y="826800"/>
            <a:ext cx="2089071" cy="2575797"/>
          </a:xfrm>
          <a:prstGeom prst="rect">
            <a:avLst/>
          </a:prstGeom>
          <a:solidFill>
            <a:srgbClr val="FBF6EA"/>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0" name="Picture 19" descr="image.jpg"/>
          <p:cNvPicPr>
            <a:picLocks noChangeAspect="1"/>
          </p:cNvPicPr>
          <p:nvPr/>
        </p:nvPicPr>
        <p:blipFill>
          <a:blip r:embed="rId8"/>
          <a:srcRect l="20558" r="20558"/>
          <a:stretch>
            <a:fillRect/>
          </a:stretch>
        </p:blipFill>
        <p:spPr>
          <a:xfrm>
            <a:off x="8209753" y="916894"/>
            <a:ext cx="1897916" cy="2186346"/>
          </a:xfrm>
          <a:prstGeom prst="rect">
            <a:avLst/>
          </a:prstGeom>
        </p:spPr>
      </p:pic>
      <p:sp>
        <p:nvSpPr>
          <p:cNvPr id="21" name="TextBox 20"/>
          <p:cNvSpPr txBox="1"/>
          <p:nvPr/>
        </p:nvSpPr>
        <p:spPr>
          <a:xfrm>
            <a:off x="8198786" y="3009522"/>
            <a:ext cx="1799213" cy="302982"/>
          </a:xfrm>
          <a:prstGeom prst="rect">
            <a:avLst/>
          </a:prstGeom>
          <a:noFill/>
        </p:spPr>
        <p:txBody>
          <a:bodyPr wrap="square" lIns="0" rIns="0" tIns="0" bIns="0">
            <a:spAutoFit/>
          </a:bodyPr>
          <a:lstStyle/>
          <a:p>
            <a:r>
              <a:rPr sz="1090" b="0" i="0">
                <a:solidFill>
                  <a:srgbClr val="5C4629"/>
                </a:solidFill>
                <a:latin typeface="Space Mono"/>
              </a:rPr>
              <a:t>ph. Marjan Taghipour</a:t>
            </a:r>
          </a:p>
        </p:txBody>
      </p:sp>
      <p:pic>
        <p:nvPicPr>
          <p:cNvPr id="22" name="Picture 21" descr="image.png"/>
          <p:cNvPicPr>
            <a:picLocks noChangeAspect="1"/>
          </p:cNvPicPr>
          <p:nvPr/>
        </p:nvPicPr>
        <p:blipFill>
          <a:blip r:embed="rId9"/>
          <a:stretch>
            <a:fillRect/>
          </a:stretch>
        </p:blipFill>
        <p:spPr>
          <a:xfrm>
            <a:off x="9117430" y="787553"/>
            <a:ext cx="200209" cy="200209"/>
          </a:xfrm>
          <a:prstGeom prst="rect">
            <a:avLst/>
          </a:prstGeom>
        </p:spPr>
      </p:pic>
      <p:sp>
        <p:nvSpPr>
          <p:cNvPr id="23" name="Rectangle 22"/>
          <p:cNvSpPr/>
          <p:nvPr/>
        </p:nvSpPr>
        <p:spPr>
          <a:xfrm rot="21384000">
            <a:off x="9543723" y="3711583"/>
            <a:ext cx="2154196" cy="2635234"/>
          </a:xfrm>
          <a:prstGeom prst="rect">
            <a:avLst/>
          </a:prstGeom>
          <a:solidFill>
            <a:srgbClr val="FBF6EA"/>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4" name="Picture 23" descr="image.jpg"/>
          <p:cNvPicPr>
            <a:picLocks noChangeAspect="1"/>
          </p:cNvPicPr>
          <p:nvPr/>
        </p:nvPicPr>
        <p:blipFill>
          <a:blip r:embed="rId10"/>
          <a:srcRect l="20864" r="20864"/>
          <a:stretch>
            <a:fillRect/>
          </a:stretch>
        </p:blipFill>
        <p:spPr>
          <a:xfrm>
            <a:off x="9634662" y="3802521"/>
            <a:ext cx="1959162" cy="2244221"/>
          </a:xfrm>
          <a:prstGeom prst="rect">
            <a:avLst/>
          </a:prstGeom>
        </p:spPr>
      </p:pic>
      <p:sp>
        <p:nvSpPr>
          <p:cNvPr id="25" name="TextBox 24"/>
          <p:cNvSpPr txBox="1"/>
          <p:nvPr/>
        </p:nvSpPr>
        <p:spPr>
          <a:xfrm>
            <a:off x="9768632" y="5931911"/>
            <a:ext cx="1838349" cy="323967"/>
          </a:xfrm>
          <a:prstGeom prst="rect">
            <a:avLst/>
          </a:prstGeom>
          <a:noFill/>
        </p:spPr>
        <p:txBody>
          <a:bodyPr wrap="square" lIns="0" rIns="0" tIns="0" bIns="0">
            <a:spAutoFit/>
          </a:bodyPr>
          <a:lstStyle/>
          <a:p>
            <a:r>
              <a:rPr sz="1090" b="0" i="0">
                <a:solidFill>
                  <a:srgbClr val="5C4629"/>
                </a:solidFill>
                <a:latin typeface="Space Mono"/>
              </a:rPr>
              <a:t>ph. Kristina Tochilko</a:t>
            </a:r>
          </a:p>
        </p:txBody>
      </p:sp>
      <p:pic>
        <p:nvPicPr>
          <p:cNvPr id="26" name="Picture 25" descr="image.png"/>
          <p:cNvPicPr>
            <a:picLocks noChangeAspect="1"/>
          </p:cNvPicPr>
          <p:nvPr/>
        </p:nvPicPr>
        <p:blipFill>
          <a:blip r:embed="rId11"/>
          <a:stretch>
            <a:fillRect/>
          </a:stretch>
        </p:blipFill>
        <p:spPr>
          <a:xfrm>
            <a:off x="10441430" y="3682844"/>
            <a:ext cx="202085" cy="202086"/>
          </a:xfrm>
          <a:prstGeom prst="rect">
            <a:avLst/>
          </a:prstGeom>
        </p:spPr>
      </p:pic>
      <p:sp>
        <p:nvSpPr>
          <p:cNvPr id="27" name="Rectangle 26"/>
          <p:cNvSpPr/>
          <p:nvPr/>
        </p:nvSpPr>
        <p:spPr>
          <a:xfrm rot="72000">
            <a:off x="3703564" y="4271850"/>
            <a:ext cx="3297483" cy="2917553"/>
          </a:xfrm>
          <a:prstGeom prst="rect">
            <a:avLst/>
          </a:prstGeom>
          <a:solidFill>
            <a:srgbClr val="FAF4E6"/>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4023117" y="4505985"/>
            <a:ext cx="2706501" cy="151880"/>
          </a:xfrm>
          <a:prstGeom prst="rect">
            <a:avLst/>
          </a:prstGeom>
          <a:noFill/>
        </p:spPr>
        <p:txBody>
          <a:bodyPr wrap="square" lIns="0" rIns="0" tIns="0" bIns="0">
            <a:spAutoFit/>
          </a:bodyPr>
          <a:lstStyle/>
          <a:p>
            <a:r>
              <a:rPr sz="710" b="0" i="0" spc="242">
                <a:solidFill>
                  <a:srgbClr val="6D5735"/>
                </a:solidFill>
                <a:latin typeface="Archivo"/>
              </a:rPr>
              <a:t>FIELD NOTES</a:t>
            </a:r>
          </a:p>
        </p:txBody>
      </p:sp>
      <p:sp>
        <p:nvSpPr>
          <p:cNvPr id="29" name="TextBox 28"/>
          <p:cNvSpPr txBox="1"/>
          <p:nvPr/>
        </p:nvSpPr>
        <p:spPr>
          <a:xfrm>
            <a:off x="3974993" y="4696444"/>
            <a:ext cx="2750636" cy="2258825"/>
          </a:xfrm>
          <a:prstGeom prst="rect">
            <a:avLst/>
          </a:prstGeom>
          <a:noFill/>
        </p:spPr>
        <p:txBody>
          <a:bodyPr wrap="square" lIns="0" rIns="0" tIns="0" bIns="0">
            <a:spAutoFit/>
          </a:bodyPr>
          <a:lstStyle/>
          <a:p>
            <a:pPr>
              <a:lnSpc>
                <a:spcPct val="185000"/>
              </a:lnSpc>
            </a:pPr>
            <a:r>
              <a:rPr sz="940" b="0" i="0">
                <a:solidFill>
                  <a:srgbClr val="433521"/>
                </a:solidFill>
                <a:latin typeface="Archivo"/>
              </a:rPr>
              <a:t>The lineage is the tailor's atelier at first-fitting stage — the moment a suit is still held together by basting thread and chalk, before anyone commits to finishing it — crossed with Margiela's Artisanal inside-out tailoring, A.W.A.K.E Mode's reassembled suiting, and the Japanese boro ethic where repair and reuse are the surface. SS27 forecasting sharpens the timing: silhouette is moving to precision over extremes, and surfaces are becoming dimensional w…</a:t>
            </a:r>
          </a:p>
        </p:txBody>
      </p:sp>
      <p:pic>
        <p:nvPicPr>
          <p:cNvPr id="30" name="Picture 29" descr="image.png"/>
          <p:cNvPicPr>
            <a:picLocks noChangeAspect="1"/>
          </p:cNvPicPr>
          <p:nvPr/>
        </p:nvPicPr>
        <p:blipFill>
          <a:blip r:embed="rId12"/>
          <a:stretch>
            <a:fillRect/>
          </a:stretch>
        </p:blipFill>
        <p:spPr>
          <a:xfrm>
            <a:off x="5284729" y="4218061"/>
            <a:ext cx="194448" cy="194448"/>
          </a:xfrm>
          <a:prstGeom prst="rect">
            <a:avLst/>
          </a:prstGeom>
        </p:spPr>
      </p:pic>
      <p:sp>
        <p:nvSpPr>
          <p:cNvPr id="31" name="Rectangle 30"/>
          <p:cNvSpPr/>
          <p:nvPr/>
        </p:nvSpPr>
        <p:spPr>
          <a:xfrm>
            <a:off x="1207390" y="4588125"/>
            <a:ext cx="1662812" cy="1320301"/>
          </a:xfrm>
          <a:prstGeom prst="rect">
            <a:avLst/>
          </a:prstGeom>
          <a:solidFill>
            <a:srgbClr val="EFE6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2" name="Picture 31" descr="image.png"/>
          <p:cNvPicPr>
            <a:picLocks noChangeAspect="1"/>
          </p:cNvPicPr>
          <p:nvPr/>
        </p:nvPicPr>
        <p:blipFill>
          <a:blip r:embed="rId13"/>
          <a:stretch>
            <a:fillRect/>
          </a:stretch>
        </p:blipFill>
        <p:spPr>
          <a:xfrm>
            <a:off x="2018854" y="4667548"/>
            <a:ext cx="190500" cy="190500"/>
          </a:xfrm>
          <a:prstGeom prst="rect">
            <a:avLst/>
          </a:prstGeom>
        </p:spPr>
      </p:pic>
      <p:sp>
        <p:nvSpPr>
          <p:cNvPr id="33" name="Rectangle 32"/>
          <p:cNvSpPr/>
          <p:nvPr/>
        </p:nvSpPr>
        <p:spPr>
          <a:xfrm>
            <a:off x="7708200" y="4269772"/>
            <a:ext cx="1652996" cy="1271504"/>
          </a:xfrm>
          <a:prstGeom prst="rect">
            <a:avLst/>
          </a:prstGeom>
          <a:gradFill rotWithShape="1">
            <a:gsLst>
              <a:gs pos="0">
                <a:srgbClr val="4C4642"/>
              </a:gs>
              <a:gs pos="100000">
                <a:srgbClr val="5A5550"/>
              </a:gs>
            </a:gsLst>
            <a:lin scaled="0" ang="54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4" name="Picture 33" descr="image.png"/>
          <p:cNvPicPr>
            <a:picLocks noChangeAspect="1"/>
          </p:cNvPicPr>
          <p:nvPr/>
        </p:nvPicPr>
        <p:blipFill>
          <a:blip r:embed="rId14"/>
          <a:stretch>
            <a:fillRect/>
          </a:stretch>
        </p:blipFill>
        <p:spPr>
          <a:xfrm>
            <a:off x="10590251" y="1101550"/>
            <a:ext cx="1031797" cy="1616722"/>
          </a:xfrm>
          <a:prstGeom prst="rect">
            <a:avLst/>
          </a:prstGeom>
        </p:spPr>
      </p:pic>
      <p:sp>
        <p:nvSpPr>
          <p:cNvPr id="35" name="Rectangle 34"/>
          <p:cNvSpPr/>
          <p:nvPr/>
        </p:nvSpPr>
        <p:spPr>
          <a:xfrm rot="132000">
            <a:off x="8244418" y="5874921"/>
            <a:ext cx="1600032" cy="335150"/>
          </a:xfrm>
          <a:prstGeom prst="rect">
            <a:avLst/>
          </a:prstGeom>
          <a:gradFill rotWithShape="1">
            <a:gsLst>
              <a:gs pos="0">
                <a:srgbClr val="CDB88F"/>
              </a:gs>
              <a:gs pos="100000">
                <a:srgbClr val="AC946A"/>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rot="132000">
            <a:off x="8244418" y="5874921"/>
            <a:ext cx="1600032" cy="335150"/>
          </a:xfrm>
          <a:prstGeom prst="rect">
            <a:avLst/>
          </a:prstGeom>
          <a:noFill/>
        </p:spPr>
        <p:txBody>
          <a:bodyPr wrap="square" lIns="0" rIns="0" tIns="0" bIns="0">
            <a:spAutoFit/>
          </a:bodyPr>
          <a:lstStyle/>
          <a:p>
            <a:pPr>
              <a:lnSpc>
                <a:spcPct val="112000"/>
              </a:lnSpc>
            </a:pPr>
            <a:r>
              <a:rPr sz="1120" b="0" i="0">
                <a:solidFill>
                  <a:srgbClr val="43301A"/>
                </a:solidFill>
                <a:latin typeface="Space Mono"/>
              </a:rPr>
              <a:t>keep looking ↓</a:t>
            </a:r>
          </a:p>
        </p:txBody>
      </p:sp>
      <p:sp>
        <p:nvSpPr>
          <p:cNvPr id="37" name="Rounded Rectangle 36"/>
          <p:cNvSpPr/>
          <p:nvPr/>
        </p:nvSpPr>
        <p:spPr>
          <a:xfrm>
            <a:off x="8343769" y="5977475"/>
            <a:ext cx="69185" cy="69185"/>
          </a:xfrm>
          <a:prstGeom prst="roundRect">
            <a:avLst/>
          </a:prstGeom>
          <a:solidFill>
            <a:srgbClr val="B3A189"/>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Rectangle 37"/>
          <p:cNvSpPr/>
          <p:nvPr/>
        </p:nvSpPr>
        <p:spPr>
          <a:xfrm>
            <a:off x="0" y="0"/>
            <a:ext cx="12192000" cy="6858000"/>
          </a:xfrm>
          <a:prstGeom prst="rect">
            <a:avLst/>
          </a:prstGeom>
          <a:no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gradFill rotWithShape="1">
            <a:gsLst>
              <a:gs pos="0">
                <a:srgbClr val="FFF9EA"/>
              </a:gs>
              <a:gs pos="100000">
                <a:srgbClr val="9E8A67"/>
              </a:gs>
            </a:gsLst>
            <a:lin scaled="0" ang="1992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rot="21420000">
            <a:off x="554431" y="757357"/>
            <a:ext cx="1805787" cy="2238433"/>
          </a:xfrm>
          <a:prstGeom prst="rect">
            <a:avLst/>
          </a:prstGeom>
          <a:solidFill>
            <a:srgbClr val="FBF6EA"/>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image.jpg"/>
          <p:cNvPicPr>
            <a:picLocks noChangeAspect="1"/>
          </p:cNvPicPr>
          <p:nvPr/>
        </p:nvPicPr>
        <p:blipFill>
          <a:blip r:embed="rId2"/>
          <a:srcRect l="23673" r="23673"/>
          <a:stretch>
            <a:fillRect/>
          </a:stretch>
        </p:blipFill>
        <p:spPr>
          <a:xfrm>
            <a:off x="644525" y="847452"/>
            <a:ext cx="1625599" cy="2058244"/>
          </a:xfrm>
          <a:prstGeom prst="rect">
            <a:avLst/>
          </a:prstGeom>
        </p:spPr>
      </p:pic>
      <p:sp>
        <p:nvSpPr>
          <p:cNvPr id="5" name="Rectangle 4"/>
          <p:cNvSpPr/>
          <p:nvPr/>
        </p:nvSpPr>
        <p:spPr>
          <a:xfrm>
            <a:off x="1301389" y="711131"/>
            <a:ext cx="200209" cy="200209"/>
          </a:xfrm>
          <a:prstGeom prst="rect">
            <a:avLst/>
          </a:prstGeom>
          <a:solidFill>
            <a:srgbClr val="EEEE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rot="132000">
            <a:off x="2519147" y="544805"/>
            <a:ext cx="1477402" cy="1843494"/>
          </a:xfrm>
          <a:prstGeom prst="rect">
            <a:avLst/>
          </a:prstGeom>
          <a:solidFill>
            <a:srgbClr val="FBF6EA"/>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image.jpg"/>
          <p:cNvPicPr>
            <a:picLocks noChangeAspect="1"/>
          </p:cNvPicPr>
          <p:nvPr/>
        </p:nvPicPr>
        <p:blipFill>
          <a:blip r:embed="rId3"/>
          <a:srcRect l="23993" r="23993"/>
          <a:stretch>
            <a:fillRect/>
          </a:stretch>
        </p:blipFill>
        <p:spPr>
          <a:xfrm>
            <a:off x="2608099" y="633757"/>
            <a:ext cx="1299497" cy="1665591"/>
          </a:xfrm>
          <a:prstGeom prst="rect">
            <a:avLst/>
          </a:prstGeom>
        </p:spPr>
      </p:pic>
      <p:sp>
        <p:nvSpPr>
          <p:cNvPr id="8" name="Rectangle 7"/>
          <p:cNvSpPr/>
          <p:nvPr/>
        </p:nvSpPr>
        <p:spPr>
          <a:xfrm>
            <a:off x="3193016" y="482544"/>
            <a:ext cx="197672" cy="197673"/>
          </a:xfrm>
          <a:prstGeom prst="rect">
            <a:avLst/>
          </a:prstGeom>
          <a:solidFill>
            <a:srgbClr val="EEEE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rot="21480000">
            <a:off x="4190386" y="921944"/>
            <a:ext cx="1868724" cy="2328063"/>
          </a:xfrm>
          <a:prstGeom prst="rect">
            <a:avLst/>
          </a:prstGeom>
          <a:solidFill>
            <a:srgbClr val="FBF6EA"/>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jpg"/>
          <p:cNvPicPr>
            <a:picLocks noChangeAspect="1"/>
          </p:cNvPicPr>
          <p:nvPr/>
        </p:nvPicPr>
        <p:blipFill>
          <a:blip r:embed="rId4"/>
          <a:srcRect l="20542" r="20542"/>
          <a:stretch>
            <a:fillRect/>
          </a:stretch>
        </p:blipFill>
        <p:spPr>
          <a:xfrm>
            <a:off x="4279050" y="1010608"/>
            <a:ext cx="1691396" cy="2150734"/>
          </a:xfrm>
          <a:prstGeom prst="rect">
            <a:avLst/>
          </a:prstGeom>
        </p:spPr>
      </p:pic>
      <p:sp>
        <p:nvSpPr>
          <p:cNvPr id="11" name="Rectangle 10"/>
          <p:cNvSpPr/>
          <p:nvPr/>
        </p:nvSpPr>
        <p:spPr>
          <a:xfrm>
            <a:off x="4987006" y="864194"/>
            <a:ext cx="197033" cy="197032"/>
          </a:xfrm>
          <a:prstGeom prst="rect">
            <a:avLst/>
          </a:prstGeom>
          <a:solidFill>
            <a:srgbClr val="EEEE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rot="180000">
            <a:off x="6257379" y="628363"/>
            <a:ext cx="1601591" cy="1962129"/>
          </a:xfrm>
          <a:prstGeom prst="rect">
            <a:avLst/>
          </a:prstGeom>
          <a:solidFill>
            <a:srgbClr val="FBF6EA"/>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image.jpg"/>
          <p:cNvPicPr>
            <a:picLocks noChangeAspect="1"/>
          </p:cNvPicPr>
          <p:nvPr/>
        </p:nvPicPr>
        <p:blipFill>
          <a:blip r:embed="rId5"/>
          <a:srcRect l="23411" r="23411"/>
          <a:stretch>
            <a:fillRect/>
          </a:stretch>
        </p:blipFill>
        <p:spPr>
          <a:xfrm>
            <a:off x="6347472" y="718457"/>
            <a:ext cx="1421403" cy="1781940"/>
          </a:xfrm>
          <a:prstGeom prst="rect">
            <a:avLst/>
          </a:prstGeom>
        </p:spPr>
      </p:pic>
      <p:sp>
        <p:nvSpPr>
          <p:cNvPr id="14" name="Rectangle 13"/>
          <p:cNvSpPr/>
          <p:nvPr/>
        </p:nvSpPr>
        <p:spPr>
          <a:xfrm>
            <a:off x="7006922" y="577152"/>
            <a:ext cx="200209" cy="200209"/>
          </a:xfrm>
          <a:prstGeom prst="rect">
            <a:avLst/>
          </a:prstGeom>
          <a:solidFill>
            <a:srgbClr val="EEEE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rot="21444000">
            <a:off x="8029680" y="762892"/>
            <a:ext cx="1790491" cy="2208314"/>
          </a:xfrm>
          <a:prstGeom prst="rect">
            <a:avLst/>
          </a:prstGeom>
          <a:solidFill>
            <a:srgbClr val="FBF6EA"/>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6" name="Picture 15" descr="image.jpg"/>
          <p:cNvPicPr>
            <a:picLocks noChangeAspect="1"/>
          </p:cNvPicPr>
          <p:nvPr/>
        </p:nvPicPr>
        <p:blipFill>
          <a:blip r:embed="rId6"/>
          <a:srcRect l="23530" r="23530"/>
          <a:stretch>
            <a:fillRect/>
          </a:stretch>
        </p:blipFill>
        <p:spPr>
          <a:xfrm>
            <a:off x="8119205" y="852418"/>
            <a:ext cx="1611440" cy="2029262"/>
          </a:xfrm>
          <a:prstGeom prst="rect">
            <a:avLst/>
          </a:prstGeom>
        </p:spPr>
      </p:pic>
      <p:sp>
        <p:nvSpPr>
          <p:cNvPr id="17" name="Rectangle 16"/>
          <p:cNvSpPr/>
          <p:nvPr/>
        </p:nvSpPr>
        <p:spPr>
          <a:xfrm>
            <a:off x="8777491" y="711389"/>
            <a:ext cx="198945" cy="198946"/>
          </a:xfrm>
          <a:prstGeom prst="rect">
            <a:avLst/>
          </a:prstGeom>
          <a:solidFill>
            <a:srgbClr val="EEEE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rot="204000">
            <a:off x="10082561" y="912257"/>
            <a:ext cx="1512289" cy="1852136"/>
          </a:xfrm>
          <a:prstGeom prst="rect">
            <a:avLst/>
          </a:prstGeom>
          <a:solidFill>
            <a:srgbClr val="FBF6EA"/>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9" name="Picture 18" descr="image.jpg"/>
          <p:cNvPicPr>
            <a:picLocks noChangeAspect="1"/>
          </p:cNvPicPr>
          <p:nvPr/>
        </p:nvPicPr>
        <p:blipFill>
          <a:blip r:embed="rId7"/>
          <a:srcRect l="23447" r="23447"/>
          <a:stretch>
            <a:fillRect/>
          </a:stretch>
        </p:blipFill>
        <p:spPr>
          <a:xfrm>
            <a:off x="10173220" y="1002916"/>
            <a:ext cx="1330972" cy="1670819"/>
          </a:xfrm>
          <a:prstGeom prst="rect">
            <a:avLst/>
          </a:prstGeom>
        </p:spPr>
      </p:pic>
      <p:sp>
        <p:nvSpPr>
          <p:cNvPr id="20" name="Rectangle 19"/>
          <p:cNvSpPr/>
          <p:nvPr/>
        </p:nvSpPr>
        <p:spPr>
          <a:xfrm>
            <a:off x="10789945" y="862836"/>
            <a:ext cx="201462" cy="201463"/>
          </a:xfrm>
          <a:prstGeom prst="rect">
            <a:avLst/>
          </a:prstGeom>
          <a:solidFill>
            <a:srgbClr val="EEEE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rot="180000">
            <a:off x="751333" y="3352364"/>
            <a:ext cx="1601591" cy="1962128"/>
          </a:xfrm>
          <a:prstGeom prst="rect">
            <a:avLst/>
          </a:prstGeom>
          <a:solidFill>
            <a:srgbClr val="FBF6EA"/>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2" name="Picture 21" descr="image.jpg"/>
          <p:cNvPicPr>
            <a:picLocks noChangeAspect="1"/>
          </p:cNvPicPr>
          <p:nvPr/>
        </p:nvPicPr>
        <p:blipFill>
          <a:blip r:embed="rId8"/>
          <a:srcRect l="20087" r="20087"/>
          <a:stretch>
            <a:fillRect/>
          </a:stretch>
        </p:blipFill>
        <p:spPr>
          <a:xfrm>
            <a:off x="841427" y="3442458"/>
            <a:ext cx="1421402" cy="1781940"/>
          </a:xfrm>
          <a:prstGeom prst="rect">
            <a:avLst/>
          </a:prstGeom>
        </p:spPr>
      </p:pic>
      <p:sp>
        <p:nvSpPr>
          <p:cNvPr id="23" name="Rectangle 22"/>
          <p:cNvSpPr/>
          <p:nvPr/>
        </p:nvSpPr>
        <p:spPr>
          <a:xfrm>
            <a:off x="1500877" y="3301153"/>
            <a:ext cx="200209" cy="200209"/>
          </a:xfrm>
          <a:prstGeom prst="rect">
            <a:avLst/>
          </a:prstGeom>
          <a:solidFill>
            <a:srgbClr val="EEEE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rot="21468000">
            <a:off x="2512305" y="2997350"/>
            <a:ext cx="1776836" cy="2216148"/>
          </a:xfrm>
          <a:prstGeom prst="rect">
            <a:avLst/>
          </a:prstGeom>
          <a:solidFill>
            <a:srgbClr val="FBF6EA"/>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5" name="Picture 24" descr="image.jpg"/>
          <p:cNvPicPr>
            <a:picLocks noChangeAspect="1"/>
          </p:cNvPicPr>
          <p:nvPr/>
        </p:nvPicPr>
        <p:blipFill>
          <a:blip r:embed="rId9"/>
          <a:srcRect l="23851" r="23851"/>
          <a:stretch>
            <a:fillRect/>
          </a:stretch>
        </p:blipFill>
        <p:spPr>
          <a:xfrm>
            <a:off x="2601257" y="3086302"/>
            <a:ext cx="1598931" cy="2038243"/>
          </a:xfrm>
          <a:prstGeom prst="rect">
            <a:avLst/>
          </a:prstGeom>
        </p:spPr>
      </p:pic>
      <p:sp>
        <p:nvSpPr>
          <p:cNvPr id="26" name="Rectangle 25"/>
          <p:cNvSpPr/>
          <p:nvPr/>
        </p:nvSpPr>
        <p:spPr>
          <a:xfrm>
            <a:off x="3260934" y="2940574"/>
            <a:ext cx="197673" cy="197672"/>
          </a:xfrm>
          <a:prstGeom prst="rect">
            <a:avLst/>
          </a:prstGeom>
          <a:solidFill>
            <a:srgbClr val="EEEE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rot="120000">
            <a:off x="4598481" y="3652448"/>
            <a:ext cx="1471336" cy="1838808"/>
          </a:xfrm>
          <a:prstGeom prst="rect">
            <a:avLst/>
          </a:prstGeom>
          <a:solidFill>
            <a:srgbClr val="FBF6EA"/>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8" name="Picture 27" descr="image.png"/>
          <p:cNvPicPr>
            <a:picLocks noChangeAspect="1"/>
          </p:cNvPicPr>
          <p:nvPr/>
        </p:nvPicPr>
        <p:blipFill>
          <a:blip r:embed="rId10"/>
          <a:srcRect t="7201" b="7201"/>
          <a:stretch>
            <a:fillRect/>
          </a:stretch>
        </p:blipFill>
        <p:spPr>
          <a:xfrm>
            <a:off x="4687146" y="3741112"/>
            <a:ext cx="1294007" cy="1661478"/>
          </a:xfrm>
          <a:prstGeom prst="rect">
            <a:avLst/>
          </a:prstGeom>
        </p:spPr>
      </p:pic>
      <p:sp>
        <p:nvSpPr>
          <p:cNvPr id="29" name="Rectangle 28"/>
          <p:cNvSpPr/>
          <p:nvPr/>
        </p:nvSpPr>
        <p:spPr>
          <a:xfrm>
            <a:off x="5266548" y="3588050"/>
            <a:ext cx="197032" cy="197032"/>
          </a:xfrm>
          <a:prstGeom prst="rect">
            <a:avLst/>
          </a:prstGeom>
          <a:solidFill>
            <a:srgbClr val="EEEE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rot="21420000">
            <a:off x="6247604" y="3097647"/>
            <a:ext cx="1906889" cy="2357561"/>
          </a:xfrm>
          <a:prstGeom prst="rect">
            <a:avLst/>
          </a:prstGeom>
          <a:solidFill>
            <a:srgbClr val="FBF6EA"/>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1" name="Picture 30" descr="image.png"/>
          <p:cNvPicPr>
            <a:picLocks noChangeAspect="1"/>
          </p:cNvPicPr>
          <p:nvPr/>
        </p:nvPicPr>
        <p:blipFill>
          <a:blip r:embed="rId11"/>
          <a:srcRect t="7967" b="7967"/>
          <a:stretch>
            <a:fillRect/>
          </a:stretch>
        </p:blipFill>
        <p:spPr>
          <a:xfrm>
            <a:off x="6337699" y="3187740"/>
            <a:ext cx="1726700" cy="2177374"/>
          </a:xfrm>
          <a:prstGeom prst="rect">
            <a:avLst/>
          </a:prstGeom>
        </p:spPr>
      </p:pic>
      <p:sp>
        <p:nvSpPr>
          <p:cNvPr id="32" name="Rectangle 31"/>
          <p:cNvSpPr/>
          <p:nvPr/>
        </p:nvSpPr>
        <p:spPr>
          <a:xfrm>
            <a:off x="7042121" y="3053914"/>
            <a:ext cx="200209" cy="200209"/>
          </a:xfrm>
          <a:prstGeom prst="rect">
            <a:avLst/>
          </a:prstGeom>
          <a:solidFill>
            <a:srgbClr val="EEEE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rot="144000">
            <a:off x="8400471" y="3417516"/>
            <a:ext cx="1582606" cy="1947316"/>
          </a:xfrm>
          <a:prstGeom prst="rect">
            <a:avLst/>
          </a:prstGeom>
          <a:solidFill>
            <a:srgbClr val="FBF6EA"/>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4" name="Picture 33" descr="image.png"/>
          <p:cNvPicPr>
            <a:picLocks noChangeAspect="1"/>
          </p:cNvPicPr>
          <p:nvPr/>
        </p:nvPicPr>
        <p:blipFill>
          <a:blip r:embed="rId12"/>
          <a:srcRect t="8009" b="8009"/>
          <a:stretch>
            <a:fillRect/>
          </a:stretch>
        </p:blipFill>
        <p:spPr>
          <a:xfrm>
            <a:off x="8489711" y="3506756"/>
            <a:ext cx="1404126" cy="1768836"/>
          </a:xfrm>
          <a:prstGeom prst="rect">
            <a:avLst/>
          </a:prstGeom>
        </p:spPr>
      </p:pic>
      <p:sp>
        <p:nvSpPr>
          <p:cNvPr id="35" name="Rectangle 34"/>
          <p:cNvSpPr/>
          <p:nvPr/>
        </p:nvSpPr>
        <p:spPr>
          <a:xfrm>
            <a:off x="9131708" y="3359388"/>
            <a:ext cx="198310" cy="198310"/>
          </a:xfrm>
          <a:prstGeom prst="rect">
            <a:avLst/>
          </a:prstGeom>
          <a:solidFill>
            <a:srgbClr val="EEEE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Rectangle 35"/>
          <p:cNvSpPr/>
          <p:nvPr/>
        </p:nvSpPr>
        <p:spPr>
          <a:xfrm rot="21420000">
            <a:off x="10260843" y="3203013"/>
            <a:ext cx="1480468" cy="1822979"/>
          </a:xfrm>
          <a:prstGeom prst="rect">
            <a:avLst/>
          </a:prstGeom>
          <a:solidFill>
            <a:srgbClr val="FBF6EA"/>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7" name="Picture 36" descr="image.png"/>
          <p:cNvPicPr>
            <a:picLocks noChangeAspect="1"/>
          </p:cNvPicPr>
          <p:nvPr/>
        </p:nvPicPr>
        <p:blipFill>
          <a:blip r:embed="rId13"/>
          <a:srcRect t="7886" b="7886"/>
          <a:stretch>
            <a:fillRect/>
          </a:stretch>
        </p:blipFill>
        <p:spPr>
          <a:xfrm>
            <a:off x="10350937" y="3293107"/>
            <a:ext cx="1300281" cy="1642792"/>
          </a:xfrm>
          <a:prstGeom prst="rect">
            <a:avLst/>
          </a:prstGeom>
        </p:spPr>
      </p:pic>
      <p:sp>
        <p:nvSpPr>
          <p:cNvPr id="38" name="Rectangle 37"/>
          <p:cNvSpPr/>
          <p:nvPr/>
        </p:nvSpPr>
        <p:spPr>
          <a:xfrm>
            <a:off x="10855609" y="3148810"/>
            <a:ext cx="200209" cy="200210"/>
          </a:xfrm>
          <a:prstGeom prst="rect">
            <a:avLst/>
          </a:prstGeom>
          <a:solidFill>
            <a:srgbClr val="EEEE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Rectangle 38"/>
          <p:cNvSpPr/>
          <p:nvPr/>
        </p:nvSpPr>
        <p:spPr>
          <a:xfrm>
            <a:off x="907737" y="5592270"/>
            <a:ext cx="1137276" cy="893457"/>
          </a:xfrm>
          <a:prstGeom prst="rect">
            <a:avLst/>
          </a:prstGeom>
          <a:gradFill rotWithShape="1">
            <a:gsLst>
              <a:gs pos="0">
                <a:srgbClr val="1A130D"/>
              </a:gs>
              <a:gs pos="100000">
                <a:srgbClr val="CCCBC9"/>
              </a:gs>
            </a:gsLst>
            <a:lin scaled="0" ang="27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Rectangle 39"/>
          <p:cNvSpPr/>
          <p:nvPr/>
        </p:nvSpPr>
        <p:spPr>
          <a:xfrm>
            <a:off x="1391096" y="5619304"/>
            <a:ext cx="190500" cy="190500"/>
          </a:xfrm>
          <a:prstGeom prst="rect">
            <a:avLst/>
          </a:prstGeom>
          <a:solidFill>
            <a:srgbClr val="EEEE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Rectangle 40"/>
          <p:cNvSpPr/>
          <p:nvPr/>
        </p:nvSpPr>
        <p:spPr>
          <a:xfrm>
            <a:off x="2467617" y="5697250"/>
            <a:ext cx="1180113" cy="949603"/>
          </a:xfrm>
          <a:prstGeom prst="rect">
            <a:avLst/>
          </a:prstGeom>
          <a:gradFill rotWithShape="1">
            <a:gsLst>
              <a:gs pos="0">
                <a:srgbClr val="A99B8C"/>
              </a:gs>
              <a:gs pos="100000">
                <a:srgbClr val="C9B9AA"/>
              </a:gs>
            </a:gsLst>
            <a:lin scaled="0" ang="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Rectangle 41"/>
          <p:cNvSpPr/>
          <p:nvPr/>
        </p:nvSpPr>
        <p:spPr>
          <a:xfrm>
            <a:off x="4067945" y="5589175"/>
            <a:ext cx="1142056" cy="899647"/>
          </a:xfrm>
          <a:prstGeom prst="rect">
            <a:avLst/>
          </a:prstGeom>
          <a:gradFill rotWithShape="1">
            <a:gsLst>
              <a:gs pos="0">
                <a:srgbClr val="4C4642"/>
              </a:gs>
              <a:gs pos="100000">
                <a:srgbClr val="5A5550"/>
              </a:gs>
            </a:gsLst>
            <a:lin scaled="0" ang="54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Rectangle 42"/>
          <p:cNvSpPr/>
          <p:nvPr/>
        </p:nvSpPr>
        <p:spPr>
          <a:xfrm>
            <a:off x="4552355" y="5619304"/>
            <a:ext cx="190500" cy="190500"/>
          </a:xfrm>
          <a:prstGeom prst="rect">
            <a:avLst/>
          </a:prstGeom>
          <a:solidFill>
            <a:srgbClr val="EEEE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Rectangle 43"/>
          <p:cNvSpPr/>
          <p:nvPr/>
        </p:nvSpPr>
        <p:spPr>
          <a:xfrm>
            <a:off x="6654606" y="5716849"/>
            <a:ext cx="1150333" cy="910405"/>
          </a:xfrm>
          <a:prstGeom prst="rect">
            <a:avLst/>
          </a:prstGeom>
          <a:solidFill>
            <a:srgbClr val="EFE6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Rectangle 44"/>
          <p:cNvSpPr/>
          <p:nvPr/>
        </p:nvSpPr>
        <p:spPr>
          <a:xfrm>
            <a:off x="8280907" y="5569414"/>
            <a:ext cx="1172247" cy="939171"/>
          </a:xfrm>
          <a:prstGeom prst="rect">
            <a:avLst/>
          </a:prstGeom>
          <a:gradFill rotWithShape="1">
            <a:gsLst>
              <a:gs pos="0">
                <a:srgbClr val="FFFDF9"/>
              </a:gs>
              <a:gs pos="100000">
                <a:srgbClr val="FFFDFA"/>
              </a:gs>
            </a:gsLst>
            <a:lin scaled="0" ang="168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Rectangle 45"/>
          <p:cNvSpPr/>
          <p:nvPr/>
        </p:nvSpPr>
        <p:spPr>
          <a:xfrm>
            <a:off x="8781752" y="5619304"/>
            <a:ext cx="190500" cy="190500"/>
          </a:xfrm>
          <a:prstGeom prst="rect">
            <a:avLst/>
          </a:prstGeom>
          <a:solidFill>
            <a:srgbClr val="EEEE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Rectangle 46"/>
          <p:cNvSpPr/>
          <p:nvPr/>
        </p:nvSpPr>
        <p:spPr>
          <a:xfrm>
            <a:off x="9941215" y="5730769"/>
            <a:ext cx="1128826" cy="882565"/>
          </a:xfrm>
          <a:prstGeom prst="rect">
            <a:avLst/>
          </a:prstGeom>
          <a:gradFill rotWithShape="1">
            <a:gsLst>
              <a:gs pos="0">
                <a:srgbClr val="FFFFFF"/>
              </a:gs>
              <a:gs pos="100000">
                <a:srgbClr val="DFDCD8"/>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Rectangle 47"/>
          <p:cNvSpPr/>
          <p:nvPr/>
        </p:nvSpPr>
        <p:spPr>
          <a:xfrm>
            <a:off x="10412159" y="153334"/>
            <a:ext cx="1291244" cy="624550"/>
          </a:xfrm>
          <a:prstGeom prst="rect">
            <a:avLst/>
          </a:prstGeom>
          <a:solidFill>
            <a:srgbClr val="EEEE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Rectangle 48"/>
          <p:cNvSpPr/>
          <p:nvPr/>
        </p:nvSpPr>
        <p:spPr>
          <a:xfrm>
            <a:off x="5537147" y="2521255"/>
            <a:ext cx="755756" cy="1561737"/>
          </a:xfrm>
          <a:prstGeom prst="rect">
            <a:avLst/>
          </a:prstGeom>
          <a:solidFill>
            <a:srgbClr val="EEEE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Rectangle 49"/>
          <p:cNvSpPr/>
          <p:nvPr/>
        </p:nvSpPr>
        <p:spPr>
          <a:xfrm rot="21492000">
            <a:off x="4833254" y="245309"/>
            <a:ext cx="2602289" cy="487628"/>
          </a:xfrm>
          <a:prstGeom prst="rect">
            <a:avLst/>
          </a:prstGeom>
          <a:gradFill rotWithShape="1">
            <a:gsLst>
              <a:gs pos="0">
                <a:srgbClr val="CDB88F"/>
              </a:gs>
              <a:gs pos="100000">
                <a:srgbClr val="AC946A"/>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TextBox 50"/>
          <p:cNvSpPr txBox="1"/>
          <p:nvPr/>
        </p:nvSpPr>
        <p:spPr>
          <a:xfrm rot="21492000">
            <a:off x="4833254" y="245309"/>
            <a:ext cx="2602289" cy="487628"/>
          </a:xfrm>
          <a:prstGeom prst="rect">
            <a:avLst/>
          </a:prstGeom>
          <a:noFill/>
        </p:spPr>
        <p:txBody>
          <a:bodyPr wrap="square" lIns="0" rIns="0" tIns="0" bIns="0">
            <a:spAutoFit/>
          </a:bodyPr>
          <a:lstStyle/>
          <a:p>
            <a:pPr>
              <a:lnSpc>
                <a:spcPct val="112000"/>
              </a:lnSpc>
            </a:pPr>
            <a:r>
              <a:rPr sz="1350" b="0" i="0">
                <a:solidFill>
                  <a:srgbClr val="43301A"/>
                </a:solidFill>
                <a:latin typeface="Space Mono"/>
              </a:rPr>
              <a:t>SEAM ALLOWANCE — mood</a:t>
            </a:r>
          </a:p>
        </p:txBody>
      </p:sp>
      <p:sp>
        <p:nvSpPr>
          <p:cNvPr id="52" name="Rounded Rectangle 51"/>
          <p:cNvSpPr/>
          <p:nvPr/>
        </p:nvSpPr>
        <p:spPr>
          <a:xfrm>
            <a:off x="4933641" y="486571"/>
            <a:ext cx="68737" cy="68737"/>
          </a:xfrm>
          <a:prstGeom prst="roundRect">
            <a:avLst/>
          </a:prstGeom>
          <a:solidFill>
            <a:srgbClr val="B3A189"/>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TextBox 52"/>
          <p:cNvSpPr txBox="1"/>
          <p:nvPr/>
        </p:nvSpPr>
        <p:spPr>
          <a:xfrm>
            <a:off x="5098427" y="508034"/>
            <a:ext cx="2202036" cy="159704"/>
          </a:xfrm>
          <a:prstGeom prst="rect">
            <a:avLst/>
          </a:prstGeom>
          <a:noFill/>
        </p:spPr>
        <p:txBody>
          <a:bodyPr wrap="square" lIns="0" rIns="0" tIns="0" bIns="0">
            <a:spAutoFit/>
          </a:bodyPr>
          <a:lstStyle/>
          <a:p>
            <a:pPr>
              <a:lnSpc>
                <a:spcPct val="112000"/>
              </a:lnSpc>
            </a:pPr>
            <a:r>
              <a:rPr sz="640" b="0" i="0" spc="127">
                <a:solidFill>
                  <a:srgbClr val="5F4A2C"/>
                </a:solidFill>
                <a:latin typeface="Archivo"/>
              </a:rPr>
              <a:t>SPRING/SUMMER 2027</a:t>
            </a:r>
          </a:p>
        </p:txBody>
      </p:sp>
      <p:sp>
        <p:nvSpPr>
          <p:cNvPr id="54" name="Rectangle 53"/>
          <p:cNvSpPr/>
          <p:nvPr/>
        </p:nvSpPr>
        <p:spPr>
          <a:xfrm>
            <a:off x="0" y="0"/>
            <a:ext cx="12192000" cy="6858000"/>
          </a:xfrm>
          <a:prstGeom prst="rect">
            <a:avLst/>
          </a:prstGeom>
          <a:no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gradFill rotWithShape="1">
            <a:gsLst>
              <a:gs pos="0">
                <a:srgbClr val="FFF9EA"/>
              </a:gs>
              <a:gs pos="100000">
                <a:srgbClr val="9E8A67"/>
              </a:gs>
            </a:gsLst>
            <a:lin scaled="0" ang="1992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rot="21528000">
            <a:off x="827439" y="579801"/>
            <a:ext cx="2880212" cy="1174024"/>
          </a:xfrm>
          <a:prstGeom prst="rect">
            <a:avLst/>
          </a:prstGeom>
          <a:solidFill>
            <a:srgbClr val="FAF4E6"/>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59580" y="756001"/>
            <a:ext cx="2401768" cy="145497"/>
          </a:xfrm>
          <a:prstGeom prst="rect">
            <a:avLst/>
          </a:prstGeom>
          <a:noFill/>
        </p:spPr>
        <p:txBody>
          <a:bodyPr wrap="square" lIns="0" rIns="0" tIns="0" bIns="0">
            <a:spAutoFit/>
          </a:bodyPr>
          <a:lstStyle/>
          <a:p>
            <a:r>
              <a:rPr sz="710" b="0" i="0" spc="242">
                <a:solidFill>
                  <a:srgbClr val="6D5735"/>
                </a:solidFill>
                <a:latin typeface="Archivo"/>
              </a:rPr>
              <a:t>PALETTE</a:t>
            </a:r>
          </a:p>
        </p:txBody>
      </p:sp>
      <p:sp>
        <p:nvSpPr>
          <p:cNvPr id="5" name="TextBox 4"/>
          <p:cNvSpPr txBox="1"/>
          <p:nvPr/>
        </p:nvSpPr>
        <p:spPr>
          <a:xfrm>
            <a:off x="1063170" y="927413"/>
            <a:ext cx="2412740" cy="669257"/>
          </a:xfrm>
          <a:prstGeom prst="rect">
            <a:avLst/>
          </a:prstGeom>
          <a:noFill/>
        </p:spPr>
        <p:txBody>
          <a:bodyPr wrap="square" lIns="0" rIns="0" tIns="0" bIns="0">
            <a:spAutoFit/>
          </a:bodyPr>
          <a:lstStyle/>
          <a:p>
            <a:pPr>
              <a:lnSpc>
                <a:spcPct val="125000"/>
              </a:lnSpc>
            </a:pPr>
            <a:r>
              <a:rPr sz="1950" b="0" i="0" spc="819">
                <a:solidFill>
                  <a:srgbClr val="2E2214"/>
                </a:solidFill>
                <a:latin typeface="Archivo"/>
              </a:rPr>
              <a:t>COLOUR STORY</a:t>
            </a:r>
          </a:p>
        </p:txBody>
      </p:sp>
      <p:pic>
        <p:nvPicPr>
          <p:cNvPr id="6" name="Picture 5" descr="image.png"/>
          <p:cNvPicPr>
            <a:picLocks noChangeAspect="1"/>
          </p:cNvPicPr>
          <p:nvPr/>
        </p:nvPicPr>
        <p:blipFill>
          <a:blip r:embed="rId2"/>
          <a:stretch>
            <a:fillRect/>
          </a:stretch>
        </p:blipFill>
        <p:spPr>
          <a:xfrm>
            <a:off x="2158852" y="522021"/>
            <a:ext cx="194448" cy="194448"/>
          </a:xfrm>
          <a:prstGeom prst="rect">
            <a:avLst/>
          </a:prstGeom>
        </p:spPr>
      </p:pic>
      <p:sp>
        <p:nvSpPr>
          <p:cNvPr id="7" name="Rectangle 6"/>
          <p:cNvSpPr/>
          <p:nvPr/>
        </p:nvSpPr>
        <p:spPr>
          <a:xfrm rot="21468000">
            <a:off x="1407190" y="2051068"/>
            <a:ext cx="1567716" cy="4194436"/>
          </a:xfrm>
          <a:prstGeom prst="rect">
            <a:avLst/>
          </a:prstGeom>
          <a:solidFill>
            <a:srgbClr val="FBF6EA"/>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1496142" y="2140021"/>
            <a:ext cx="1253426" cy="466325"/>
          </a:xfrm>
          <a:prstGeom prst="rect">
            <a:avLst/>
          </a:prstGeom>
          <a:solidFill>
            <a:srgbClr val="E9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522846" y="2621908"/>
            <a:ext cx="331959" cy="98288"/>
          </a:xfrm>
          <a:prstGeom prst="rect">
            <a:avLst/>
          </a:prstGeom>
          <a:noFill/>
        </p:spPr>
        <p:txBody>
          <a:bodyPr wrap="square" lIns="0" rIns="0" tIns="0" bIns="0">
            <a:spAutoFit/>
          </a:bodyPr>
          <a:lstStyle/>
          <a:p>
            <a:r>
              <a:rPr sz="640" b="0" i="0" spc="83">
                <a:solidFill>
                  <a:srgbClr val="6B5638"/>
                </a:solidFill>
                <a:latin typeface="Archivo"/>
              </a:rPr>
              <a:t>CHALK</a:t>
            </a:r>
          </a:p>
        </p:txBody>
      </p:sp>
      <p:sp>
        <p:nvSpPr>
          <p:cNvPr id="10" name="TextBox 9"/>
          <p:cNvSpPr txBox="1"/>
          <p:nvPr/>
        </p:nvSpPr>
        <p:spPr>
          <a:xfrm>
            <a:off x="1958144" y="2587732"/>
            <a:ext cx="786293" cy="115741"/>
          </a:xfrm>
          <a:prstGeom prst="rect">
            <a:avLst/>
          </a:prstGeom>
          <a:noFill/>
        </p:spPr>
        <p:txBody>
          <a:bodyPr wrap="square" lIns="0" rIns="0" tIns="0" bIns="0">
            <a:spAutoFit/>
          </a:bodyPr>
          <a:lstStyle/>
          <a:p>
            <a:r>
              <a:rPr sz="640" b="0" i="0" spc="83">
                <a:solidFill>
                  <a:srgbClr val="6B5638"/>
                </a:solidFill>
                <a:latin typeface="Archivo"/>
              </a:rPr>
              <a:t>SEASONAL EN…</a:t>
            </a:r>
          </a:p>
        </p:txBody>
      </p:sp>
      <p:sp>
        <p:nvSpPr>
          <p:cNvPr id="11" name="Rectangle 10"/>
          <p:cNvSpPr/>
          <p:nvPr/>
        </p:nvSpPr>
        <p:spPr>
          <a:xfrm>
            <a:off x="1518812" y="2730135"/>
            <a:ext cx="1253426" cy="466325"/>
          </a:xfrm>
          <a:prstGeom prst="rect">
            <a:avLst/>
          </a:prstGeom>
          <a:solidFill>
            <a:srgbClr val="C7C5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545515" y="3203630"/>
            <a:ext cx="553717" cy="192342"/>
          </a:xfrm>
          <a:prstGeom prst="rect">
            <a:avLst/>
          </a:prstGeom>
          <a:noFill/>
        </p:spPr>
        <p:txBody>
          <a:bodyPr wrap="square" lIns="0" rIns="0" tIns="0" bIns="0">
            <a:spAutoFit/>
          </a:bodyPr>
          <a:lstStyle/>
          <a:p>
            <a:r>
              <a:rPr sz="640" b="0" i="0" spc="83">
                <a:solidFill>
                  <a:srgbClr val="6B5638"/>
                </a:solidFill>
                <a:latin typeface="Archivo"/>
              </a:rPr>
              <a:t>PEARL GREY</a:t>
            </a:r>
          </a:p>
        </p:txBody>
      </p:sp>
      <p:sp>
        <p:nvSpPr>
          <p:cNvPr id="13" name="TextBox 12"/>
          <p:cNvSpPr txBox="1"/>
          <p:nvPr/>
        </p:nvSpPr>
        <p:spPr>
          <a:xfrm>
            <a:off x="2092650" y="3177846"/>
            <a:ext cx="677748" cy="197107"/>
          </a:xfrm>
          <a:prstGeom prst="rect">
            <a:avLst/>
          </a:prstGeom>
          <a:noFill/>
        </p:spPr>
        <p:txBody>
          <a:bodyPr wrap="square" lIns="0" rIns="0" tIns="0" bIns="0">
            <a:spAutoFit/>
          </a:bodyPr>
          <a:lstStyle/>
          <a:p>
            <a:r>
              <a:rPr sz="640" b="0" i="0" spc="83">
                <a:solidFill>
                  <a:srgbClr val="6B5638"/>
                </a:solidFill>
                <a:latin typeface="Archivo"/>
              </a:rPr>
              <a:t>SEASONAL EN…</a:t>
            </a:r>
          </a:p>
        </p:txBody>
      </p:sp>
      <p:sp>
        <p:nvSpPr>
          <p:cNvPr id="14" name="Rectangle 13"/>
          <p:cNvSpPr/>
          <p:nvPr/>
        </p:nvSpPr>
        <p:spPr>
          <a:xfrm>
            <a:off x="1544773" y="3405912"/>
            <a:ext cx="1253426" cy="466325"/>
          </a:xfrm>
          <a:prstGeom prst="rect">
            <a:avLst/>
          </a:prstGeom>
          <a:solidFill>
            <a:srgbClr val="8A87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571476" y="3878995"/>
            <a:ext cx="564424" cy="192755"/>
          </a:xfrm>
          <a:prstGeom prst="rect">
            <a:avLst/>
          </a:prstGeom>
          <a:noFill/>
        </p:spPr>
        <p:txBody>
          <a:bodyPr wrap="square" lIns="0" rIns="0" tIns="0" bIns="0">
            <a:spAutoFit/>
          </a:bodyPr>
          <a:lstStyle/>
          <a:p>
            <a:r>
              <a:rPr sz="640" b="0" i="0" spc="83">
                <a:solidFill>
                  <a:srgbClr val="6B5638"/>
                </a:solidFill>
                <a:latin typeface="Archivo"/>
              </a:rPr>
              <a:t>FLANNEL ASH</a:t>
            </a:r>
          </a:p>
        </p:txBody>
      </p:sp>
      <p:sp>
        <p:nvSpPr>
          <p:cNvPr id="16" name="TextBox 15"/>
          <p:cNvSpPr txBox="1"/>
          <p:nvPr/>
        </p:nvSpPr>
        <p:spPr>
          <a:xfrm>
            <a:off x="2129319" y="3853623"/>
            <a:ext cx="667040" cy="196696"/>
          </a:xfrm>
          <a:prstGeom prst="rect">
            <a:avLst/>
          </a:prstGeom>
          <a:noFill/>
        </p:spPr>
        <p:txBody>
          <a:bodyPr wrap="square" lIns="0" rIns="0" tIns="0" bIns="0">
            <a:spAutoFit/>
          </a:bodyPr>
          <a:lstStyle/>
          <a:p>
            <a:r>
              <a:rPr sz="640" b="0" i="0" spc="83">
                <a:solidFill>
                  <a:srgbClr val="6B5638"/>
                </a:solidFill>
                <a:latin typeface="Archivo"/>
              </a:rPr>
              <a:t>CORE CARRYO…</a:t>
            </a:r>
          </a:p>
        </p:txBody>
      </p:sp>
      <p:sp>
        <p:nvSpPr>
          <p:cNvPr id="17" name="Rectangle 16"/>
          <p:cNvSpPr/>
          <p:nvPr/>
        </p:nvSpPr>
        <p:spPr>
          <a:xfrm>
            <a:off x="1570734" y="4081689"/>
            <a:ext cx="1253426" cy="466324"/>
          </a:xfrm>
          <a:prstGeom prst="rect">
            <a:avLst/>
          </a:prstGeom>
          <a:solidFill>
            <a:srgbClr val="5E68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597437" y="4551675"/>
            <a:ext cx="645030" cy="195850"/>
          </a:xfrm>
          <a:prstGeom prst="rect">
            <a:avLst/>
          </a:prstGeom>
          <a:noFill/>
        </p:spPr>
        <p:txBody>
          <a:bodyPr wrap="square" lIns="0" rIns="0" tIns="0" bIns="0">
            <a:spAutoFit/>
          </a:bodyPr>
          <a:lstStyle/>
          <a:p>
            <a:r>
              <a:rPr sz="640" b="0" i="0" spc="83">
                <a:solidFill>
                  <a:srgbClr val="6B5638"/>
                </a:solidFill>
                <a:latin typeface="Archivo"/>
              </a:rPr>
              <a:t>SLATE PINSTRIPE</a:t>
            </a:r>
          </a:p>
        </p:txBody>
      </p:sp>
      <p:sp>
        <p:nvSpPr>
          <p:cNvPr id="19" name="TextBox 18"/>
          <p:cNvSpPr txBox="1"/>
          <p:nvPr/>
        </p:nvSpPr>
        <p:spPr>
          <a:xfrm>
            <a:off x="2235885" y="4529399"/>
            <a:ext cx="586435" cy="193600"/>
          </a:xfrm>
          <a:prstGeom prst="rect">
            <a:avLst/>
          </a:prstGeom>
          <a:noFill/>
        </p:spPr>
        <p:txBody>
          <a:bodyPr wrap="square" lIns="0" rIns="0" tIns="0" bIns="0">
            <a:spAutoFit/>
          </a:bodyPr>
          <a:lstStyle/>
          <a:p>
            <a:r>
              <a:rPr sz="640" b="0" i="0" spc="83">
                <a:solidFill>
                  <a:srgbClr val="6B5638"/>
                </a:solidFill>
                <a:latin typeface="Archivo"/>
              </a:rPr>
              <a:t>SEASONAL EN…</a:t>
            </a:r>
          </a:p>
        </p:txBody>
      </p:sp>
      <p:sp>
        <p:nvSpPr>
          <p:cNvPr id="20" name="Rectangle 19"/>
          <p:cNvSpPr/>
          <p:nvPr/>
        </p:nvSpPr>
        <p:spPr>
          <a:xfrm>
            <a:off x="1596694" y="4757465"/>
            <a:ext cx="1253426" cy="466324"/>
          </a:xfrm>
          <a:prstGeom prst="rect">
            <a:avLst/>
          </a:prstGeom>
          <a:solidFill>
            <a:srgbClr val="3B3A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623398" y="5231193"/>
            <a:ext cx="547619" cy="192108"/>
          </a:xfrm>
          <a:prstGeom prst="rect">
            <a:avLst/>
          </a:prstGeom>
          <a:noFill/>
        </p:spPr>
        <p:txBody>
          <a:bodyPr wrap="square" lIns="0" rIns="0" tIns="0" bIns="0">
            <a:spAutoFit/>
          </a:bodyPr>
          <a:lstStyle/>
          <a:p>
            <a:r>
              <a:rPr sz="640" b="0" i="0" spc="83">
                <a:solidFill>
                  <a:srgbClr val="6B5638"/>
                </a:solidFill>
                <a:latin typeface="Archivo"/>
              </a:rPr>
              <a:t>CHARCOAL</a:t>
            </a:r>
          </a:p>
        </p:txBody>
      </p:sp>
      <p:sp>
        <p:nvSpPr>
          <p:cNvPr id="22" name="TextBox 21"/>
          <p:cNvSpPr txBox="1"/>
          <p:nvPr/>
        </p:nvSpPr>
        <p:spPr>
          <a:xfrm>
            <a:off x="2164435" y="5205176"/>
            <a:ext cx="683845" cy="197341"/>
          </a:xfrm>
          <a:prstGeom prst="rect">
            <a:avLst/>
          </a:prstGeom>
          <a:noFill/>
        </p:spPr>
        <p:txBody>
          <a:bodyPr wrap="square" lIns="0" rIns="0" tIns="0" bIns="0">
            <a:spAutoFit/>
          </a:bodyPr>
          <a:lstStyle/>
          <a:p>
            <a:r>
              <a:rPr sz="640" b="0" i="0" spc="83">
                <a:solidFill>
                  <a:srgbClr val="6B5638"/>
                </a:solidFill>
                <a:latin typeface="Archivo"/>
              </a:rPr>
              <a:t>CORE CARRYO…</a:t>
            </a:r>
          </a:p>
        </p:txBody>
      </p:sp>
      <p:sp>
        <p:nvSpPr>
          <p:cNvPr id="23" name="Rectangle 22"/>
          <p:cNvSpPr/>
          <p:nvPr/>
        </p:nvSpPr>
        <p:spPr>
          <a:xfrm>
            <a:off x="1622655" y="5433242"/>
            <a:ext cx="1253426" cy="466325"/>
          </a:xfrm>
          <a:prstGeom prst="rect">
            <a:avLst/>
          </a:prstGeom>
          <a:solidFill>
            <a:srgbClr val="2322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1649358" y="5903965"/>
            <a:ext cx="625845" cy="195113"/>
          </a:xfrm>
          <a:prstGeom prst="rect">
            <a:avLst/>
          </a:prstGeom>
          <a:noFill/>
        </p:spPr>
        <p:txBody>
          <a:bodyPr wrap="square" lIns="0" rIns="0" tIns="0" bIns="0">
            <a:spAutoFit/>
          </a:bodyPr>
          <a:lstStyle/>
          <a:p>
            <a:r>
              <a:rPr sz="640" b="0" i="0" spc="83">
                <a:solidFill>
                  <a:srgbClr val="6B5638"/>
                </a:solidFill>
                <a:latin typeface="Archivo"/>
              </a:rPr>
              <a:t>ANTHRACITE INK</a:t>
            </a:r>
          </a:p>
        </p:txBody>
      </p:sp>
      <p:sp>
        <p:nvSpPr>
          <p:cNvPr id="25" name="TextBox 24"/>
          <p:cNvSpPr txBox="1"/>
          <p:nvPr/>
        </p:nvSpPr>
        <p:spPr>
          <a:xfrm>
            <a:off x="2268622" y="5880952"/>
            <a:ext cx="605619" cy="194336"/>
          </a:xfrm>
          <a:prstGeom prst="rect">
            <a:avLst/>
          </a:prstGeom>
          <a:noFill/>
        </p:spPr>
        <p:txBody>
          <a:bodyPr wrap="square" lIns="0" rIns="0" tIns="0" bIns="0">
            <a:spAutoFit/>
          </a:bodyPr>
          <a:lstStyle/>
          <a:p>
            <a:r>
              <a:rPr sz="640" b="0" i="0" spc="83">
                <a:solidFill>
                  <a:srgbClr val="6B5638"/>
                </a:solidFill>
                <a:latin typeface="Archivo"/>
              </a:rPr>
              <a:t>CORE GROUND…</a:t>
            </a:r>
          </a:p>
        </p:txBody>
      </p:sp>
      <p:pic>
        <p:nvPicPr>
          <p:cNvPr id="26" name="Picture 25" descr="image.png"/>
          <p:cNvPicPr>
            <a:picLocks noChangeAspect="1"/>
          </p:cNvPicPr>
          <p:nvPr/>
        </p:nvPicPr>
        <p:blipFill>
          <a:blip r:embed="rId3"/>
          <a:stretch>
            <a:fillRect/>
          </a:stretch>
        </p:blipFill>
        <p:spPr>
          <a:xfrm>
            <a:off x="2013050" y="1988808"/>
            <a:ext cx="197673" cy="197672"/>
          </a:xfrm>
          <a:prstGeom prst="rect">
            <a:avLst/>
          </a:prstGeom>
        </p:spPr>
      </p:pic>
      <p:sp>
        <p:nvSpPr>
          <p:cNvPr id="27" name="Rectangle 26"/>
          <p:cNvSpPr/>
          <p:nvPr/>
        </p:nvSpPr>
        <p:spPr>
          <a:xfrm rot="156000">
            <a:off x="3096404" y="2663071"/>
            <a:ext cx="1159896" cy="2122706"/>
          </a:xfrm>
          <a:prstGeom prst="rect">
            <a:avLst/>
          </a:prstGeom>
          <a:solidFill>
            <a:srgbClr val="FBF6EA"/>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3256792" y="2752597"/>
            <a:ext cx="909983" cy="383163"/>
          </a:xfrm>
          <a:prstGeom prst="rect">
            <a:avLst/>
          </a:prstGeom>
          <a:solidFill>
            <a:srgbClr val="D050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3239508" y="3133204"/>
            <a:ext cx="909983" cy="383162"/>
          </a:xfrm>
          <a:prstGeom prst="rect">
            <a:avLst/>
          </a:prstGeom>
          <a:solidFill>
            <a:srgbClr val="2322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3222225" y="3513812"/>
            <a:ext cx="909983" cy="383163"/>
          </a:xfrm>
          <a:prstGeom prst="rect">
            <a:avLst/>
          </a:prstGeom>
          <a:solidFill>
            <a:srgbClr val="3B3A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3204942" y="3894420"/>
            <a:ext cx="909983" cy="383163"/>
          </a:xfrm>
          <a:prstGeom prst="rect">
            <a:avLst/>
          </a:prstGeom>
          <a:solidFill>
            <a:srgbClr val="5E68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a:off x="3187658" y="4275027"/>
            <a:ext cx="909983" cy="383163"/>
          </a:xfrm>
          <a:prstGeom prst="rect">
            <a:avLst/>
          </a:prstGeom>
          <a:solidFill>
            <a:srgbClr val="8A87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3" name="Picture 32" descr="image.png"/>
          <p:cNvPicPr>
            <a:picLocks noChangeAspect="1"/>
          </p:cNvPicPr>
          <p:nvPr/>
        </p:nvPicPr>
        <p:blipFill>
          <a:blip r:embed="rId4"/>
          <a:stretch>
            <a:fillRect/>
          </a:stretch>
        </p:blipFill>
        <p:spPr>
          <a:xfrm>
            <a:off x="3623545" y="2597310"/>
            <a:ext cx="198945" cy="198945"/>
          </a:xfrm>
          <a:prstGeom prst="rect">
            <a:avLst/>
          </a:prstGeom>
        </p:spPr>
      </p:pic>
      <p:pic>
        <p:nvPicPr>
          <p:cNvPr id="34" name="Picture 33" descr="image.png"/>
          <p:cNvPicPr>
            <a:picLocks noChangeAspect="1"/>
          </p:cNvPicPr>
          <p:nvPr/>
        </p:nvPicPr>
        <p:blipFill>
          <a:blip r:embed="rId5"/>
          <a:stretch>
            <a:fillRect/>
          </a:stretch>
        </p:blipFill>
        <p:spPr>
          <a:xfrm>
            <a:off x="3600152" y="2686199"/>
            <a:ext cx="190500" cy="190500"/>
          </a:xfrm>
          <a:prstGeom prst="rect">
            <a:avLst/>
          </a:prstGeom>
        </p:spPr>
      </p:pic>
      <p:sp>
        <p:nvSpPr>
          <p:cNvPr id="35" name="Rectangle 34"/>
          <p:cNvSpPr/>
          <p:nvPr/>
        </p:nvSpPr>
        <p:spPr>
          <a:xfrm>
            <a:off x="5213074" y="1610913"/>
            <a:ext cx="1269660" cy="968876"/>
          </a:xfrm>
          <a:prstGeom prst="rect">
            <a:avLst/>
          </a:prstGeom>
          <a:gradFill rotWithShape="1">
            <a:gsLst>
              <a:gs pos="0">
                <a:srgbClr val="FFFFFF"/>
              </a:gs>
              <a:gs pos="100000">
                <a:srgbClr val="DFDCD8"/>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6" name="Picture 35" descr="image.png"/>
          <p:cNvPicPr>
            <a:picLocks noChangeAspect="1"/>
          </p:cNvPicPr>
          <p:nvPr/>
        </p:nvPicPr>
        <p:blipFill>
          <a:blip r:embed="rId6"/>
          <a:stretch>
            <a:fillRect/>
          </a:stretch>
        </p:blipFill>
        <p:spPr>
          <a:xfrm>
            <a:off x="5753398" y="1638300"/>
            <a:ext cx="190500" cy="190500"/>
          </a:xfrm>
          <a:prstGeom prst="rect">
            <a:avLst/>
          </a:prstGeom>
        </p:spPr>
      </p:pic>
      <p:sp>
        <p:nvSpPr>
          <p:cNvPr id="37" name="Rectangle 36"/>
          <p:cNvSpPr/>
          <p:nvPr/>
        </p:nvSpPr>
        <p:spPr>
          <a:xfrm rot="31200">
            <a:off x="5351799" y="2617588"/>
            <a:ext cx="2432269" cy="407046"/>
          </a:xfrm>
          <a:prstGeom prst="rect">
            <a:avLst/>
          </a:prstGeom>
          <a:gradFill rotWithShape="1">
            <a:gsLst>
              <a:gs pos="0">
                <a:srgbClr val="CDB88F"/>
              </a:gs>
              <a:gs pos="100000">
                <a:srgbClr val="AC946A"/>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rot="31200">
            <a:off x="5351799" y="2617588"/>
            <a:ext cx="2432269" cy="407046"/>
          </a:xfrm>
          <a:prstGeom prst="rect">
            <a:avLst/>
          </a:prstGeom>
          <a:noFill/>
        </p:spPr>
        <p:txBody>
          <a:bodyPr wrap="square" lIns="0" rIns="0" tIns="0" bIns="0">
            <a:spAutoFit/>
          </a:bodyPr>
          <a:lstStyle/>
          <a:p>
            <a:pPr>
              <a:lnSpc>
                <a:spcPct val="112000"/>
              </a:lnSpc>
            </a:pPr>
            <a:r>
              <a:rPr sz="1200" b="0" i="0">
                <a:solidFill>
                  <a:srgbClr val="43301A"/>
                </a:solidFill>
                <a:latin typeface="Space Mono"/>
              </a:rPr>
              <a:t>Chalk</a:t>
            </a:r>
          </a:p>
        </p:txBody>
      </p:sp>
      <p:sp>
        <p:nvSpPr>
          <p:cNvPr id="39" name="Rounded Rectangle 38"/>
          <p:cNvSpPr/>
          <p:nvPr/>
        </p:nvSpPr>
        <p:spPr>
          <a:xfrm>
            <a:off x="5448534" y="2772781"/>
            <a:ext cx="67278" cy="67277"/>
          </a:xfrm>
          <a:prstGeom prst="roundRect">
            <a:avLst/>
          </a:prstGeom>
          <a:solidFill>
            <a:srgbClr val="B3A189"/>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5609483" y="2857145"/>
            <a:ext cx="2039088" cy="109132"/>
          </a:xfrm>
          <a:prstGeom prst="rect">
            <a:avLst/>
          </a:prstGeom>
          <a:noFill/>
        </p:spPr>
        <p:txBody>
          <a:bodyPr wrap="square" lIns="0" rIns="0" tIns="0" bIns="0">
            <a:spAutoFit/>
          </a:bodyPr>
          <a:lstStyle/>
          <a:p>
            <a:pPr>
              <a:lnSpc>
                <a:spcPct val="112000"/>
              </a:lnSpc>
            </a:pPr>
            <a:r>
              <a:rPr sz="640" b="0" i="0" spc="127">
                <a:solidFill>
                  <a:srgbClr val="5F4A2C"/>
                </a:solidFill>
                <a:latin typeface="Archivo"/>
              </a:rPr>
              <a:t>SEASONAL ENTRY — MARKING LAYE…</a:t>
            </a:r>
          </a:p>
        </p:txBody>
      </p:sp>
      <p:sp>
        <p:nvSpPr>
          <p:cNvPr id="41" name="Rectangle 40"/>
          <p:cNvSpPr/>
          <p:nvPr/>
        </p:nvSpPr>
        <p:spPr>
          <a:xfrm>
            <a:off x="6794132" y="1298075"/>
            <a:ext cx="1309432" cy="1022457"/>
          </a:xfrm>
          <a:prstGeom prst="rect">
            <a:avLst/>
          </a:prstGeom>
          <a:gradFill rotWithShape="1">
            <a:gsLst>
              <a:gs pos="0">
                <a:srgbClr val="FFFFFF"/>
              </a:gs>
              <a:gs pos="100000">
                <a:srgbClr val="DFDCD8"/>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2" name="Picture 41" descr="image.png"/>
          <p:cNvPicPr>
            <a:picLocks noChangeAspect="1"/>
          </p:cNvPicPr>
          <p:nvPr/>
        </p:nvPicPr>
        <p:blipFill>
          <a:blip r:embed="rId7"/>
          <a:stretch>
            <a:fillRect/>
          </a:stretch>
        </p:blipFill>
        <p:spPr>
          <a:xfrm>
            <a:off x="7352854" y="1352252"/>
            <a:ext cx="190500" cy="190500"/>
          </a:xfrm>
          <a:prstGeom prst="rect">
            <a:avLst/>
          </a:prstGeom>
        </p:spPr>
      </p:pic>
      <p:sp>
        <p:nvSpPr>
          <p:cNvPr id="43" name="Rectangle 42"/>
          <p:cNvSpPr/>
          <p:nvPr/>
        </p:nvSpPr>
        <p:spPr>
          <a:xfrm rot="136800">
            <a:off x="6946236" y="2296085"/>
            <a:ext cx="2394682" cy="479447"/>
          </a:xfrm>
          <a:prstGeom prst="rect">
            <a:avLst/>
          </a:prstGeom>
          <a:gradFill rotWithShape="1">
            <a:gsLst>
              <a:gs pos="0">
                <a:srgbClr val="CDB88F"/>
              </a:gs>
              <a:gs pos="100000">
                <a:srgbClr val="AC946A"/>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rot="136800">
            <a:off x="6946236" y="2296085"/>
            <a:ext cx="2394682" cy="479447"/>
          </a:xfrm>
          <a:prstGeom prst="rect">
            <a:avLst/>
          </a:prstGeom>
          <a:noFill/>
        </p:spPr>
        <p:txBody>
          <a:bodyPr wrap="square" lIns="0" rIns="0" tIns="0" bIns="0">
            <a:spAutoFit/>
          </a:bodyPr>
          <a:lstStyle/>
          <a:p>
            <a:pPr>
              <a:lnSpc>
                <a:spcPct val="112000"/>
              </a:lnSpc>
            </a:pPr>
            <a:r>
              <a:rPr sz="1200" b="0" i="0">
                <a:solidFill>
                  <a:srgbClr val="43301A"/>
                </a:solidFill>
                <a:latin typeface="Space Mono"/>
              </a:rPr>
              <a:t>Pearl Grey</a:t>
            </a:r>
          </a:p>
        </p:txBody>
      </p:sp>
      <p:sp>
        <p:nvSpPr>
          <p:cNvPr id="45" name="Rounded Rectangle 44"/>
          <p:cNvSpPr/>
          <p:nvPr/>
        </p:nvSpPr>
        <p:spPr>
          <a:xfrm>
            <a:off x="7047935" y="2454087"/>
            <a:ext cx="69275" cy="69275"/>
          </a:xfrm>
          <a:prstGeom prst="roundRect">
            <a:avLst/>
          </a:prstGeom>
          <a:solidFill>
            <a:srgbClr val="B3A189"/>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7205481" y="2543360"/>
            <a:ext cx="1992755" cy="169762"/>
          </a:xfrm>
          <a:prstGeom prst="rect">
            <a:avLst/>
          </a:prstGeom>
          <a:noFill/>
        </p:spPr>
        <p:txBody>
          <a:bodyPr wrap="square" lIns="0" rIns="0" tIns="0" bIns="0">
            <a:spAutoFit/>
          </a:bodyPr>
          <a:lstStyle/>
          <a:p>
            <a:pPr>
              <a:lnSpc>
                <a:spcPct val="112000"/>
              </a:lnSpc>
            </a:pPr>
            <a:r>
              <a:rPr sz="640" b="0" i="0" spc="127">
                <a:solidFill>
                  <a:srgbClr val="5F4A2C"/>
                </a:solidFill>
                <a:latin typeface="Archivo"/>
              </a:rPr>
              <a:t>SEASONAL ENTRY — PALE SUITING…</a:t>
            </a:r>
          </a:p>
        </p:txBody>
      </p:sp>
      <p:sp>
        <p:nvSpPr>
          <p:cNvPr id="47" name="Rectangle 46"/>
          <p:cNvSpPr/>
          <p:nvPr/>
        </p:nvSpPr>
        <p:spPr>
          <a:xfrm>
            <a:off x="8450417" y="1684037"/>
            <a:ext cx="1274057" cy="974731"/>
          </a:xfrm>
          <a:prstGeom prst="rect">
            <a:avLst/>
          </a:prstGeom>
          <a:gradFill rotWithShape="1">
            <a:gsLst>
              <a:gs pos="0">
                <a:srgbClr val="FFFFFF"/>
              </a:gs>
              <a:gs pos="100000">
                <a:srgbClr val="DFDCD8"/>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8" name="Picture 47" descr="image.png"/>
          <p:cNvPicPr>
            <a:picLocks noChangeAspect="1"/>
          </p:cNvPicPr>
          <p:nvPr/>
        </p:nvPicPr>
        <p:blipFill>
          <a:blip r:embed="rId8"/>
          <a:stretch>
            <a:fillRect/>
          </a:stretch>
        </p:blipFill>
        <p:spPr>
          <a:xfrm>
            <a:off x="8991600" y="1714500"/>
            <a:ext cx="190500" cy="190500"/>
          </a:xfrm>
          <a:prstGeom prst="rect">
            <a:avLst/>
          </a:prstGeom>
        </p:spPr>
      </p:pic>
      <p:sp>
        <p:nvSpPr>
          <p:cNvPr id="49" name="Rectangle 48"/>
          <p:cNvSpPr/>
          <p:nvPr/>
        </p:nvSpPr>
        <p:spPr>
          <a:xfrm rot="21557400">
            <a:off x="8589406" y="2689679"/>
            <a:ext cx="2423936" cy="414968"/>
          </a:xfrm>
          <a:prstGeom prst="rect">
            <a:avLst/>
          </a:prstGeom>
          <a:gradFill rotWithShape="1">
            <a:gsLst>
              <a:gs pos="0">
                <a:srgbClr val="CDB88F"/>
              </a:gs>
              <a:gs pos="100000">
                <a:srgbClr val="AC946A"/>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TextBox 49"/>
          <p:cNvSpPr txBox="1"/>
          <p:nvPr/>
        </p:nvSpPr>
        <p:spPr>
          <a:xfrm rot="21557400">
            <a:off x="8589406" y="2689679"/>
            <a:ext cx="2423936" cy="414968"/>
          </a:xfrm>
          <a:prstGeom prst="rect">
            <a:avLst/>
          </a:prstGeom>
          <a:noFill/>
        </p:spPr>
        <p:txBody>
          <a:bodyPr wrap="square" lIns="0" rIns="0" tIns="0" bIns="0">
            <a:spAutoFit/>
          </a:bodyPr>
          <a:lstStyle/>
          <a:p>
            <a:pPr>
              <a:lnSpc>
                <a:spcPct val="112000"/>
              </a:lnSpc>
            </a:pPr>
            <a:r>
              <a:rPr sz="1200" b="0" i="0">
                <a:solidFill>
                  <a:srgbClr val="43301A"/>
                </a:solidFill>
                <a:latin typeface="Space Mono"/>
              </a:rPr>
              <a:t>Flannel Ash</a:t>
            </a:r>
          </a:p>
        </p:txBody>
      </p:sp>
      <p:sp>
        <p:nvSpPr>
          <p:cNvPr id="51" name="Rounded Rectangle 50"/>
          <p:cNvSpPr/>
          <p:nvPr/>
        </p:nvSpPr>
        <p:spPr>
          <a:xfrm>
            <a:off x="8686562" y="2871974"/>
            <a:ext cx="67496" cy="67496"/>
          </a:xfrm>
          <a:prstGeom prst="roundRect">
            <a:avLst/>
          </a:prstGeom>
          <a:solidFill>
            <a:srgbClr val="B3A189"/>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2" name="TextBox 51"/>
          <p:cNvSpPr txBox="1"/>
          <p:nvPr/>
        </p:nvSpPr>
        <p:spPr>
          <a:xfrm>
            <a:off x="8849501" y="2928545"/>
            <a:ext cx="2029792" cy="115770"/>
          </a:xfrm>
          <a:prstGeom prst="rect">
            <a:avLst/>
          </a:prstGeom>
          <a:noFill/>
        </p:spPr>
        <p:txBody>
          <a:bodyPr wrap="square" lIns="0" rIns="0" tIns="0" bIns="0">
            <a:spAutoFit/>
          </a:bodyPr>
          <a:lstStyle/>
          <a:p>
            <a:pPr>
              <a:lnSpc>
                <a:spcPct val="112000"/>
              </a:lnSpc>
            </a:pPr>
            <a:r>
              <a:rPr sz="640" b="0" i="0" spc="127">
                <a:solidFill>
                  <a:srgbClr val="5F4A2C"/>
                </a:solidFill>
                <a:latin typeface="Archivo"/>
              </a:rPr>
              <a:t>CORE CARRYOVER (~20% OF COLLE…</a:t>
            </a:r>
          </a:p>
        </p:txBody>
      </p:sp>
      <p:sp>
        <p:nvSpPr>
          <p:cNvPr id="53" name="Rectangle 52"/>
          <p:cNvSpPr/>
          <p:nvPr/>
        </p:nvSpPr>
        <p:spPr>
          <a:xfrm>
            <a:off x="5379047" y="3527156"/>
            <a:ext cx="1281803" cy="985086"/>
          </a:xfrm>
          <a:prstGeom prst="rect">
            <a:avLst/>
          </a:prstGeom>
          <a:gradFill rotWithShape="1">
            <a:gsLst>
              <a:gs pos="0">
                <a:srgbClr val="FFFFFF"/>
              </a:gs>
              <a:gs pos="100000">
                <a:srgbClr val="DFDCD8"/>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4" name="Picture 53" descr="image.png"/>
          <p:cNvPicPr>
            <a:picLocks noChangeAspect="1"/>
          </p:cNvPicPr>
          <p:nvPr/>
        </p:nvPicPr>
        <p:blipFill>
          <a:blip r:embed="rId9"/>
          <a:stretch>
            <a:fillRect/>
          </a:stretch>
        </p:blipFill>
        <p:spPr>
          <a:xfrm>
            <a:off x="5923955" y="3561904"/>
            <a:ext cx="190500" cy="190500"/>
          </a:xfrm>
          <a:prstGeom prst="rect">
            <a:avLst/>
          </a:prstGeom>
        </p:spPr>
      </p:pic>
      <p:sp>
        <p:nvSpPr>
          <p:cNvPr id="55" name="Rectangle 54"/>
          <p:cNvSpPr/>
          <p:nvPr/>
        </p:nvSpPr>
        <p:spPr>
          <a:xfrm rot="63000">
            <a:off x="5520723" y="4531399"/>
            <a:ext cx="2362312" cy="428120"/>
          </a:xfrm>
          <a:prstGeom prst="rect">
            <a:avLst/>
          </a:prstGeom>
          <a:gradFill rotWithShape="1">
            <a:gsLst>
              <a:gs pos="0">
                <a:srgbClr val="CDB88F"/>
              </a:gs>
              <a:gs pos="100000">
                <a:srgbClr val="AC946A"/>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6" name="TextBox 55"/>
          <p:cNvSpPr txBox="1"/>
          <p:nvPr/>
        </p:nvSpPr>
        <p:spPr>
          <a:xfrm rot="63000">
            <a:off x="5520723" y="4531399"/>
            <a:ext cx="2362312" cy="428120"/>
          </a:xfrm>
          <a:prstGeom prst="rect">
            <a:avLst/>
          </a:prstGeom>
          <a:noFill/>
        </p:spPr>
        <p:txBody>
          <a:bodyPr wrap="square" lIns="0" rIns="0" tIns="0" bIns="0">
            <a:spAutoFit/>
          </a:bodyPr>
          <a:lstStyle/>
          <a:p>
            <a:pPr>
              <a:lnSpc>
                <a:spcPct val="112000"/>
              </a:lnSpc>
            </a:pPr>
            <a:r>
              <a:rPr sz="1200" b="0" i="0">
                <a:solidFill>
                  <a:srgbClr val="43301A"/>
                </a:solidFill>
                <a:latin typeface="Space Mono"/>
              </a:rPr>
              <a:t>Slate Pinstripe</a:t>
            </a:r>
          </a:p>
        </p:txBody>
      </p:sp>
      <p:sp>
        <p:nvSpPr>
          <p:cNvPr id="57" name="Rounded Rectangle 56"/>
          <p:cNvSpPr/>
          <p:nvPr/>
        </p:nvSpPr>
        <p:spPr>
          <a:xfrm>
            <a:off x="5618963" y="4687453"/>
            <a:ext cx="67886" cy="67885"/>
          </a:xfrm>
          <a:prstGeom prst="roundRect">
            <a:avLst/>
          </a:prstGeom>
          <a:solidFill>
            <a:srgbClr val="B3A189"/>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8" name="TextBox 57"/>
          <p:cNvSpPr txBox="1"/>
          <p:nvPr/>
        </p:nvSpPr>
        <p:spPr>
          <a:xfrm>
            <a:off x="5778902" y="4773304"/>
            <a:ext cx="1966458" cy="126632"/>
          </a:xfrm>
          <a:prstGeom prst="rect">
            <a:avLst/>
          </a:prstGeom>
          <a:noFill/>
        </p:spPr>
        <p:txBody>
          <a:bodyPr wrap="square" lIns="0" rIns="0" tIns="0" bIns="0">
            <a:spAutoFit/>
          </a:bodyPr>
          <a:lstStyle/>
          <a:p>
            <a:pPr>
              <a:lnSpc>
                <a:spcPct val="112000"/>
              </a:lnSpc>
            </a:pPr>
            <a:r>
              <a:rPr sz="640" b="0" i="0" spc="127">
                <a:solidFill>
                  <a:srgbClr val="5F4A2C"/>
                </a:solidFill>
                <a:latin typeface="Archivo"/>
              </a:rPr>
              <a:t>SEASONAL ENTRY — BLUE-TINGED…</a:t>
            </a:r>
          </a:p>
        </p:txBody>
      </p:sp>
      <p:sp>
        <p:nvSpPr>
          <p:cNvPr id="59" name="Rectangle 58"/>
          <p:cNvSpPr/>
          <p:nvPr/>
        </p:nvSpPr>
        <p:spPr>
          <a:xfrm>
            <a:off x="7007460" y="3246713"/>
            <a:ext cx="1302173" cy="1012571"/>
          </a:xfrm>
          <a:prstGeom prst="rect">
            <a:avLst/>
          </a:prstGeom>
          <a:gradFill rotWithShape="1">
            <a:gsLst>
              <a:gs pos="0">
                <a:srgbClr val="FFFFFF"/>
              </a:gs>
              <a:gs pos="100000">
                <a:srgbClr val="DFDCD8"/>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0" name="Picture 59" descr="image.png"/>
          <p:cNvPicPr>
            <a:picLocks noChangeAspect="1"/>
          </p:cNvPicPr>
          <p:nvPr/>
        </p:nvPicPr>
        <p:blipFill>
          <a:blip r:embed="rId10"/>
          <a:stretch>
            <a:fillRect/>
          </a:stretch>
        </p:blipFill>
        <p:spPr>
          <a:xfrm>
            <a:off x="7562552" y="3295948"/>
            <a:ext cx="190500" cy="190500"/>
          </a:xfrm>
          <a:prstGeom prst="rect">
            <a:avLst/>
          </a:prstGeom>
        </p:spPr>
      </p:pic>
      <p:sp>
        <p:nvSpPr>
          <p:cNvPr id="61" name="Rectangle 60"/>
          <p:cNvSpPr/>
          <p:nvPr/>
        </p:nvSpPr>
        <p:spPr>
          <a:xfrm rot="21483000">
            <a:off x="7156926" y="4246607"/>
            <a:ext cx="2348350" cy="464304"/>
          </a:xfrm>
          <a:prstGeom prst="rect">
            <a:avLst/>
          </a:prstGeom>
          <a:gradFill rotWithShape="1">
            <a:gsLst>
              <a:gs pos="0">
                <a:srgbClr val="CDB88F"/>
              </a:gs>
              <a:gs pos="100000">
                <a:srgbClr val="AC946A"/>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2" name="TextBox 61"/>
          <p:cNvSpPr txBox="1"/>
          <p:nvPr/>
        </p:nvSpPr>
        <p:spPr>
          <a:xfrm rot="21483000">
            <a:off x="7156926" y="4246607"/>
            <a:ext cx="2348350" cy="464304"/>
          </a:xfrm>
          <a:prstGeom prst="rect">
            <a:avLst/>
          </a:prstGeom>
          <a:noFill/>
        </p:spPr>
        <p:txBody>
          <a:bodyPr wrap="square" lIns="0" rIns="0" tIns="0" bIns="0">
            <a:spAutoFit/>
          </a:bodyPr>
          <a:lstStyle/>
          <a:p>
            <a:pPr>
              <a:lnSpc>
                <a:spcPct val="112000"/>
              </a:lnSpc>
            </a:pPr>
            <a:r>
              <a:rPr sz="1200" b="0" i="0">
                <a:solidFill>
                  <a:srgbClr val="43301A"/>
                </a:solidFill>
                <a:latin typeface="Space Mono"/>
              </a:rPr>
              <a:t>Charcoal</a:t>
            </a:r>
          </a:p>
        </p:txBody>
      </p:sp>
      <p:sp>
        <p:nvSpPr>
          <p:cNvPr id="63" name="Rounded Rectangle 62"/>
          <p:cNvSpPr/>
          <p:nvPr/>
        </p:nvSpPr>
        <p:spPr>
          <a:xfrm>
            <a:off x="7257373" y="4474851"/>
            <a:ext cx="68905" cy="68905"/>
          </a:xfrm>
          <a:prstGeom prst="roundRect">
            <a:avLst/>
          </a:prstGeom>
          <a:solidFill>
            <a:srgbClr val="B3A189"/>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4" name="TextBox 63"/>
          <p:cNvSpPr txBox="1"/>
          <p:nvPr/>
        </p:nvSpPr>
        <p:spPr>
          <a:xfrm>
            <a:off x="7422024" y="4488239"/>
            <a:ext cx="1948034" cy="156804"/>
          </a:xfrm>
          <a:prstGeom prst="rect">
            <a:avLst/>
          </a:prstGeom>
          <a:noFill/>
        </p:spPr>
        <p:txBody>
          <a:bodyPr wrap="square" lIns="0" rIns="0" tIns="0" bIns="0">
            <a:spAutoFit/>
          </a:bodyPr>
          <a:lstStyle/>
          <a:p>
            <a:pPr>
              <a:lnSpc>
                <a:spcPct val="112000"/>
              </a:lnSpc>
            </a:pPr>
            <a:r>
              <a:rPr sz="640" b="0" i="0" spc="127">
                <a:solidFill>
                  <a:srgbClr val="5F4A2C"/>
                </a:solidFill>
                <a:latin typeface="Archivo"/>
              </a:rPr>
              <a:t>CORE CARRYOVER (~15%) — DEEP…</a:t>
            </a:r>
          </a:p>
        </p:txBody>
      </p:sp>
      <p:sp>
        <p:nvSpPr>
          <p:cNvPr id="65" name="Rectangle 64"/>
          <p:cNvSpPr/>
          <p:nvPr/>
        </p:nvSpPr>
        <p:spPr>
          <a:xfrm>
            <a:off x="8646761" y="3692743"/>
            <a:ext cx="1261774" cy="958414"/>
          </a:xfrm>
          <a:prstGeom prst="rect">
            <a:avLst/>
          </a:prstGeom>
          <a:gradFill rotWithShape="1">
            <a:gsLst>
              <a:gs pos="0">
                <a:srgbClr val="FFFFFF"/>
              </a:gs>
              <a:gs pos="100000">
                <a:srgbClr val="DFDCD8"/>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6" name="Picture 65" descr="image.png"/>
          <p:cNvPicPr>
            <a:picLocks noChangeAspect="1"/>
          </p:cNvPicPr>
          <p:nvPr/>
        </p:nvPicPr>
        <p:blipFill>
          <a:blip r:embed="rId11"/>
          <a:stretch>
            <a:fillRect/>
          </a:stretch>
        </p:blipFill>
        <p:spPr>
          <a:xfrm>
            <a:off x="9181654" y="3714899"/>
            <a:ext cx="190500" cy="190500"/>
          </a:xfrm>
          <a:prstGeom prst="rect">
            <a:avLst/>
          </a:prstGeom>
        </p:spPr>
      </p:pic>
      <p:sp>
        <p:nvSpPr>
          <p:cNvPr id="67" name="Rectangle 66"/>
          <p:cNvSpPr/>
          <p:nvPr/>
        </p:nvSpPr>
        <p:spPr>
          <a:xfrm>
            <a:off x="8781120" y="4701270"/>
            <a:ext cx="2372988" cy="392881"/>
          </a:xfrm>
          <a:prstGeom prst="rect">
            <a:avLst/>
          </a:prstGeom>
          <a:gradFill rotWithShape="1">
            <a:gsLst>
              <a:gs pos="0">
                <a:srgbClr val="CDB88F"/>
              </a:gs>
              <a:gs pos="100000">
                <a:srgbClr val="AC946A"/>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8" name="TextBox 67"/>
          <p:cNvSpPr txBox="1"/>
          <p:nvPr/>
        </p:nvSpPr>
        <p:spPr>
          <a:xfrm>
            <a:off x="8781120" y="4701270"/>
            <a:ext cx="2372988" cy="392881"/>
          </a:xfrm>
          <a:prstGeom prst="rect">
            <a:avLst/>
          </a:prstGeom>
          <a:noFill/>
        </p:spPr>
        <p:txBody>
          <a:bodyPr wrap="square" lIns="0" rIns="0" tIns="0" bIns="0">
            <a:spAutoFit/>
          </a:bodyPr>
          <a:lstStyle/>
          <a:p>
            <a:pPr>
              <a:lnSpc>
                <a:spcPct val="112000"/>
              </a:lnSpc>
            </a:pPr>
            <a:r>
              <a:rPr sz="1200" b="0" i="0">
                <a:solidFill>
                  <a:srgbClr val="43301A"/>
                </a:solidFill>
                <a:latin typeface="Space Mono"/>
              </a:rPr>
              <a:t>Anthracite Ink</a:t>
            </a:r>
          </a:p>
        </p:txBody>
      </p:sp>
      <p:sp>
        <p:nvSpPr>
          <p:cNvPr id="69" name="Rounded Rectangle 68"/>
          <p:cNvSpPr/>
          <p:nvPr/>
        </p:nvSpPr>
        <p:spPr>
          <a:xfrm>
            <a:off x="8876882" y="4862932"/>
            <a:ext cx="66895" cy="66896"/>
          </a:xfrm>
          <a:prstGeom prst="roundRect">
            <a:avLst/>
          </a:prstGeom>
          <a:solidFill>
            <a:srgbClr val="B3A189"/>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0" name="TextBox 69"/>
          <p:cNvSpPr txBox="1"/>
          <p:nvPr/>
        </p:nvSpPr>
        <p:spPr>
          <a:xfrm>
            <a:off x="9039081" y="4938943"/>
            <a:ext cx="1981490" cy="97206"/>
          </a:xfrm>
          <a:prstGeom prst="rect">
            <a:avLst/>
          </a:prstGeom>
          <a:noFill/>
        </p:spPr>
        <p:txBody>
          <a:bodyPr wrap="square" lIns="0" rIns="0" tIns="0" bIns="0">
            <a:spAutoFit/>
          </a:bodyPr>
          <a:lstStyle/>
          <a:p>
            <a:pPr>
              <a:lnSpc>
                <a:spcPct val="112000"/>
              </a:lnSpc>
            </a:pPr>
            <a:r>
              <a:rPr sz="640" b="0" i="0" spc="127">
                <a:solidFill>
                  <a:srgbClr val="5F4A2C"/>
                </a:solidFill>
                <a:latin typeface="Archivo"/>
              </a:rPr>
              <a:t>CORE GROUNDING (~10%) — NEAR-…</a:t>
            </a:r>
          </a:p>
        </p:txBody>
      </p:sp>
      <p:pic>
        <p:nvPicPr>
          <p:cNvPr id="71" name="Picture 70" descr="image.png"/>
          <p:cNvPicPr>
            <a:picLocks noChangeAspect="1"/>
          </p:cNvPicPr>
          <p:nvPr/>
        </p:nvPicPr>
        <p:blipFill>
          <a:blip r:embed="rId12"/>
          <a:stretch>
            <a:fillRect/>
          </a:stretch>
        </p:blipFill>
        <p:spPr>
          <a:xfrm>
            <a:off x="10622337" y="878833"/>
            <a:ext cx="1006620" cy="1604064"/>
          </a:xfrm>
          <a:prstGeom prst="rect">
            <a:avLst/>
          </a:prstGeom>
        </p:spPr>
      </p:pic>
      <p:sp>
        <p:nvSpPr>
          <p:cNvPr id="72" name="TextBox 71"/>
          <p:cNvSpPr txBox="1"/>
          <p:nvPr/>
        </p:nvSpPr>
        <p:spPr>
          <a:xfrm rot="21420000">
            <a:off x="9090366" y="5406121"/>
            <a:ext cx="3117466" cy="846359"/>
          </a:xfrm>
          <a:prstGeom prst="rect">
            <a:avLst/>
          </a:prstGeom>
          <a:noFill/>
        </p:spPr>
        <p:txBody>
          <a:bodyPr wrap="square" lIns="0" rIns="0" tIns="0" bIns="0">
            <a:spAutoFit/>
          </a:bodyPr>
          <a:lstStyle/>
          <a:p>
            <a:r>
              <a:rPr sz="1800" b="0" i="0">
                <a:solidFill>
                  <a:srgbClr val="4C3820"/>
                </a:solidFill>
                <a:latin typeface="Space Mono"/>
              </a:rPr>
              <a:t>walk the line, bone → espresso</a:t>
            </a:r>
          </a:p>
        </p:txBody>
      </p:sp>
      <p:pic>
        <p:nvPicPr>
          <p:cNvPr id="73" name="Picture 72" descr="image.png"/>
          <p:cNvPicPr>
            <a:picLocks noChangeAspect="1"/>
          </p:cNvPicPr>
          <p:nvPr/>
        </p:nvPicPr>
        <p:blipFill>
          <a:blip r:embed="rId13"/>
          <a:stretch>
            <a:fillRect/>
          </a:stretch>
        </p:blipFill>
        <p:spPr>
          <a:xfrm>
            <a:off x="4037856" y="1847404"/>
            <a:ext cx="1276350" cy="1314450"/>
          </a:xfrm>
          <a:prstGeom prst="rect">
            <a:avLst/>
          </a:prstGeom>
        </p:spPr>
      </p:pic>
      <p:sp>
        <p:nvSpPr>
          <p:cNvPr id="74" name="Rectangle 73"/>
          <p:cNvSpPr/>
          <p:nvPr/>
        </p:nvSpPr>
        <p:spPr>
          <a:xfrm>
            <a:off x="886927" y="5354471"/>
            <a:ext cx="1578947" cy="1235109"/>
          </a:xfrm>
          <a:prstGeom prst="rect">
            <a:avLst/>
          </a:prstGeom>
          <a:solidFill>
            <a:srgbClr val="EFE6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5" name="Rectangle 74"/>
          <p:cNvSpPr/>
          <p:nvPr/>
        </p:nvSpPr>
        <p:spPr>
          <a:xfrm>
            <a:off x="0" y="0"/>
            <a:ext cx="12192000" cy="6858000"/>
          </a:xfrm>
          <a:prstGeom prst="rect">
            <a:avLst/>
          </a:prstGeom>
          <a:no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gradFill rotWithShape="1">
            <a:gsLst>
              <a:gs pos="0">
                <a:srgbClr val="FFF9EA"/>
              </a:gs>
              <a:gs pos="100000">
                <a:srgbClr val="9E8A67"/>
              </a:gs>
            </a:gsLst>
            <a:lin scaled="0" ang="1992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rot="21480000">
            <a:off x="717527" y="479739"/>
            <a:ext cx="2004066" cy="486238"/>
          </a:xfrm>
          <a:prstGeom prst="rect">
            <a:avLst/>
          </a:prstGeom>
          <a:gradFill rotWithShape="1">
            <a:gsLst>
              <a:gs pos="0">
                <a:srgbClr val="CDB88F"/>
              </a:gs>
              <a:gs pos="100000">
                <a:srgbClr val="AC946A"/>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rot="21480000">
            <a:off x="717527" y="479739"/>
            <a:ext cx="2004066" cy="486238"/>
          </a:xfrm>
          <a:prstGeom prst="rect">
            <a:avLst/>
          </a:prstGeom>
          <a:noFill/>
        </p:spPr>
        <p:txBody>
          <a:bodyPr wrap="square" lIns="0" rIns="0" tIns="0" bIns="0">
            <a:spAutoFit/>
          </a:bodyPr>
          <a:lstStyle/>
          <a:p>
            <a:pPr>
              <a:lnSpc>
                <a:spcPct val="112000"/>
              </a:lnSpc>
            </a:pPr>
            <a:r>
              <a:rPr sz="1420" b="0" i="0">
                <a:solidFill>
                  <a:srgbClr val="43301A"/>
                </a:solidFill>
                <a:latin typeface="Space Mono"/>
              </a:rPr>
              <a:t>Fabric Library</a:t>
            </a:r>
          </a:p>
        </p:txBody>
      </p:sp>
      <p:sp>
        <p:nvSpPr>
          <p:cNvPr id="5" name="Rounded Rectangle 4"/>
          <p:cNvSpPr/>
          <p:nvPr/>
        </p:nvSpPr>
        <p:spPr>
          <a:xfrm>
            <a:off x="818666" y="713868"/>
            <a:ext cx="68961" cy="68961"/>
          </a:xfrm>
          <a:prstGeom prst="roundRect">
            <a:avLst/>
          </a:prstGeom>
          <a:solidFill>
            <a:srgbClr val="B3A189"/>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83941" y="753459"/>
            <a:ext cx="1602389" cy="146427"/>
          </a:xfrm>
          <a:prstGeom prst="rect">
            <a:avLst/>
          </a:prstGeom>
          <a:noFill/>
        </p:spPr>
        <p:txBody>
          <a:bodyPr wrap="square" lIns="0" rIns="0" tIns="0" bIns="0">
            <a:spAutoFit/>
          </a:bodyPr>
          <a:lstStyle/>
          <a:p>
            <a:pPr>
              <a:lnSpc>
                <a:spcPct val="112000"/>
              </a:lnSpc>
            </a:pPr>
            <a:r>
              <a:rPr sz="640" b="0" i="0" spc="127">
                <a:solidFill>
                  <a:srgbClr val="5F4A2C"/>
                </a:solidFill>
                <a:latin typeface="Archivo"/>
              </a:rPr>
              <a:t>HAND &amp; WEIGHT</a:t>
            </a:r>
          </a:p>
        </p:txBody>
      </p:sp>
      <p:pic>
        <p:nvPicPr>
          <p:cNvPr id="7" name="Picture 6" descr="image.jpg"/>
          <p:cNvPicPr>
            <a:picLocks noChangeAspect="1"/>
          </p:cNvPicPr>
          <p:nvPr/>
        </p:nvPicPr>
        <p:blipFill>
          <a:blip r:embed="rId2"/>
          <a:srcRect l="3622" r="3622"/>
          <a:stretch>
            <a:fillRect/>
          </a:stretch>
        </p:blipFill>
        <p:spPr>
          <a:xfrm>
            <a:off x="1209732" y="1396667"/>
            <a:ext cx="2343037" cy="1684011"/>
          </a:xfrm>
          <a:prstGeom prst="rect">
            <a:avLst/>
          </a:prstGeom>
        </p:spPr>
      </p:pic>
      <p:pic>
        <p:nvPicPr>
          <p:cNvPr id="8" name="Picture 7" descr="image.png"/>
          <p:cNvPicPr>
            <a:picLocks noChangeAspect="1"/>
          </p:cNvPicPr>
          <p:nvPr/>
        </p:nvPicPr>
        <p:blipFill>
          <a:blip r:embed="rId3"/>
          <a:stretch>
            <a:fillRect/>
          </a:stretch>
        </p:blipFill>
        <p:spPr>
          <a:xfrm>
            <a:off x="2305496" y="1466850"/>
            <a:ext cx="190500" cy="190500"/>
          </a:xfrm>
          <a:prstGeom prst="rect">
            <a:avLst/>
          </a:prstGeom>
        </p:spPr>
      </p:pic>
      <p:sp>
        <p:nvSpPr>
          <p:cNvPr id="9" name="Rectangle 8"/>
          <p:cNvSpPr/>
          <p:nvPr/>
        </p:nvSpPr>
        <p:spPr>
          <a:xfrm rot="31800">
            <a:off x="1045869" y="2896991"/>
            <a:ext cx="3822096" cy="330891"/>
          </a:xfrm>
          <a:prstGeom prst="rect">
            <a:avLst/>
          </a:prstGeom>
          <a:gradFill rotWithShape="1">
            <a:gsLst>
              <a:gs pos="0">
                <a:srgbClr val="CDB88F"/>
              </a:gs>
              <a:gs pos="100000">
                <a:srgbClr val="AC946A"/>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rot="31800">
            <a:off x="1045869" y="2896991"/>
            <a:ext cx="3822096" cy="330891"/>
          </a:xfrm>
          <a:prstGeom prst="rect">
            <a:avLst/>
          </a:prstGeom>
          <a:noFill/>
        </p:spPr>
        <p:txBody>
          <a:bodyPr wrap="square" lIns="0" rIns="0" tIns="0" bIns="0">
            <a:spAutoFit/>
          </a:bodyPr>
          <a:lstStyle/>
          <a:p>
            <a:pPr>
              <a:lnSpc>
                <a:spcPct val="112000"/>
              </a:lnSpc>
            </a:pPr>
            <a:r>
              <a:rPr sz="1280" b="0" i="0">
                <a:solidFill>
                  <a:srgbClr val="43301A"/>
                </a:solidFill>
                <a:latin typeface="Space Mono"/>
              </a:rPr>
              <a:t>Reclaimed Italian wool twill suiting</a:t>
            </a:r>
          </a:p>
        </p:txBody>
      </p:sp>
      <p:sp>
        <p:nvSpPr>
          <p:cNvPr id="11" name="Rounded Rectangle 10"/>
          <p:cNvSpPr/>
          <p:nvPr/>
        </p:nvSpPr>
        <p:spPr>
          <a:xfrm>
            <a:off x="1142218" y="3007554"/>
            <a:ext cx="67289" cy="67289"/>
          </a:xfrm>
          <a:prstGeom prst="roundRect">
            <a:avLst/>
          </a:prstGeom>
          <a:solidFill>
            <a:srgbClr val="B3A189"/>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3711583" y="1728497"/>
            <a:ext cx="1816382" cy="1167096"/>
          </a:xfrm>
          <a:prstGeom prst="rect">
            <a:avLst/>
          </a:prstGeom>
          <a:solidFill>
            <a:srgbClr val="FAF4E6"/>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864748" y="1862722"/>
            <a:ext cx="1510051" cy="898645"/>
          </a:xfrm>
          <a:prstGeom prst="rect">
            <a:avLst/>
          </a:prstGeom>
          <a:noFill/>
        </p:spPr>
        <p:txBody>
          <a:bodyPr wrap="square" lIns="0" rIns="0" tIns="0" bIns="0">
            <a:spAutoFit/>
          </a:bodyPr>
          <a:lstStyle/>
          <a:p>
            <a:pPr>
              <a:lnSpc>
                <a:spcPct val="170000"/>
              </a:lnSpc>
            </a:pPr>
            <a:r>
              <a:rPr sz="819" b="0" i="0">
                <a:solidFill>
                  <a:srgbClr val="433521"/>
                </a:solidFill>
                <a:latin typeface="Archivo"/>
              </a:rPr>
              <a:t>Reclaimed Italian wool twill suiting, 260g/m, dry finish, half-canvassed with horsehair chest piece exposed; shirt in 120g/m compact cotton poplin; t…</a:t>
            </a:r>
          </a:p>
        </p:txBody>
      </p:sp>
      <p:pic>
        <p:nvPicPr>
          <p:cNvPr id="14" name="Picture 13" descr="image.png"/>
          <p:cNvPicPr>
            <a:picLocks noChangeAspect="1"/>
          </p:cNvPicPr>
          <p:nvPr/>
        </p:nvPicPr>
        <p:blipFill>
          <a:blip r:embed="rId4"/>
          <a:stretch>
            <a:fillRect/>
          </a:stretch>
        </p:blipFill>
        <p:spPr>
          <a:xfrm>
            <a:off x="3410099" y="1847404"/>
            <a:ext cx="495300" cy="285750"/>
          </a:xfrm>
          <a:prstGeom prst="rect">
            <a:avLst/>
          </a:prstGeom>
        </p:spPr>
      </p:pic>
      <p:pic>
        <p:nvPicPr>
          <p:cNvPr id="15" name="Picture 14" descr="image.jpg"/>
          <p:cNvPicPr>
            <a:picLocks noChangeAspect="1"/>
          </p:cNvPicPr>
          <p:nvPr/>
        </p:nvPicPr>
        <p:blipFill>
          <a:blip r:embed="rId5"/>
          <a:srcRect l="4771" r="4771"/>
          <a:stretch>
            <a:fillRect/>
          </a:stretch>
        </p:blipFill>
        <p:spPr>
          <a:xfrm>
            <a:off x="6170429" y="1162009"/>
            <a:ext cx="2404437" cy="1772029"/>
          </a:xfrm>
          <a:prstGeom prst="rect">
            <a:avLst/>
          </a:prstGeom>
        </p:spPr>
      </p:pic>
      <p:pic>
        <p:nvPicPr>
          <p:cNvPr id="16" name="Picture 15" descr="image.png"/>
          <p:cNvPicPr>
            <a:picLocks noChangeAspect="1"/>
          </p:cNvPicPr>
          <p:nvPr/>
        </p:nvPicPr>
        <p:blipFill>
          <a:blip r:embed="rId6"/>
          <a:stretch>
            <a:fillRect/>
          </a:stretch>
        </p:blipFill>
        <p:spPr>
          <a:xfrm>
            <a:off x="7295555" y="1276201"/>
            <a:ext cx="190500" cy="190500"/>
          </a:xfrm>
          <a:prstGeom prst="rect">
            <a:avLst/>
          </a:prstGeom>
        </p:spPr>
      </p:pic>
      <p:sp>
        <p:nvSpPr>
          <p:cNvPr id="17" name="Rectangle 16"/>
          <p:cNvSpPr/>
          <p:nvPr/>
        </p:nvSpPr>
        <p:spPr>
          <a:xfrm rot="138000">
            <a:off x="6034160" y="2647329"/>
            <a:ext cx="3828310" cy="448619"/>
          </a:xfrm>
          <a:prstGeom prst="rect">
            <a:avLst/>
          </a:prstGeom>
          <a:gradFill rotWithShape="1">
            <a:gsLst>
              <a:gs pos="0">
                <a:srgbClr val="CDB88F"/>
              </a:gs>
              <a:gs pos="100000">
                <a:srgbClr val="AC946A"/>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rot="138000">
            <a:off x="6034160" y="2647329"/>
            <a:ext cx="3828310" cy="448619"/>
          </a:xfrm>
          <a:prstGeom prst="rect">
            <a:avLst/>
          </a:prstGeom>
          <a:noFill/>
        </p:spPr>
        <p:txBody>
          <a:bodyPr wrap="square" lIns="0" rIns="0" tIns="0" bIns="0">
            <a:spAutoFit/>
          </a:bodyPr>
          <a:lstStyle/>
          <a:p>
            <a:pPr>
              <a:lnSpc>
                <a:spcPct val="112000"/>
              </a:lnSpc>
            </a:pPr>
            <a:r>
              <a:rPr sz="1280" b="0" i="0">
                <a:solidFill>
                  <a:srgbClr val="43301A"/>
                </a:solidFill>
                <a:latin typeface="Space Mono"/>
              </a:rPr>
              <a:t>Dress: mixed reclaimed suiting wools</a:t>
            </a:r>
          </a:p>
        </p:txBody>
      </p:sp>
      <p:sp>
        <p:nvSpPr>
          <p:cNvPr id="19" name="Rounded Rectangle 18"/>
          <p:cNvSpPr/>
          <p:nvPr/>
        </p:nvSpPr>
        <p:spPr>
          <a:xfrm>
            <a:off x="6134117" y="2760750"/>
            <a:ext cx="69297" cy="69297"/>
          </a:xfrm>
          <a:prstGeom prst="roundRect">
            <a:avLst/>
          </a:prstGeom>
          <a:solidFill>
            <a:srgbClr val="B3A189"/>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rot="21513600">
            <a:off x="8692049" y="1520493"/>
            <a:ext cx="1838246" cy="1201806"/>
          </a:xfrm>
          <a:prstGeom prst="rect">
            <a:avLst/>
          </a:prstGeom>
          <a:solidFill>
            <a:srgbClr val="FAF4E6"/>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847751" y="1657631"/>
            <a:ext cx="1526840" cy="927531"/>
          </a:xfrm>
          <a:prstGeom prst="rect">
            <a:avLst/>
          </a:prstGeom>
          <a:noFill/>
        </p:spPr>
        <p:txBody>
          <a:bodyPr wrap="square" lIns="0" rIns="0" tIns="0" bIns="0">
            <a:spAutoFit/>
          </a:bodyPr>
          <a:lstStyle/>
          <a:p>
            <a:pPr>
              <a:lnSpc>
                <a:spcPct val="170000"/>
              </a:lnSpc>
            </a:pPr>
            <a:r>
              <a:rPr sz="819" b="0" i="0">
                <a:solidFill>
                  <a:srgbClr val="433521"/>
                </a:solidFill>
                <a:latin typeface="Archivo"/>
              </a:rPr>
              <a:t>Dress: mixed reclaimed suiting wools, 240–300g/m, panels pinked and left raw, joined by 8mm running basting stitches in colorfast polyester thread; t…</a:t>
            </a:r>
          </a:p>
        </p:txBody>
      </p:sp>
      <p:pic>
        <p:nvPicPr>
          <p:cNvPr id="22" name="Picture 21" descr="image.png"/>
          <p:cNvPicPr>
            <a:picLocks noChangeAspect="1"/>
          </p:cNvPicPr>
          <p:nvPr/>
        </p:nvPicPr>
        <p:blipFill>
          <a:blip r:embed="rId7"/>
          <a:stretch>
            <a:fillRect/>
          </a:stretch>
        </p:blipFill>
        <p:spPr>
          <a:xfrm>
            <a:off x="8401496" y="1657499"/>
            <a:ext cx="495300" cy="285750"/>
          </a:xfrm>
          <a:prstGeom prst="rect">
            <a:avLst/>
          </a:prstGeom>
        </p:spPr>
      </p:pic>
      <p:pic>
        <p:nvPicPr>
          <p:cNvPr id="23" name="Picture 22" descr="image.jpg"/>
          <p:cNvPicPr>
            <a:picLocks noChangeAspect="1"/>
          </p:cNvPicPr>
          <p:nvPr/>
        </p:nvPicPr>
        <p:blipFill>
          <a:blip r:embed="rId8"/>
          <a:srcRect l="3752" r="3752"/>
          <a:stretch>
            <a:fillRect/>
          </a:stretch>
        </p:blipFill>
        <p:spPr>
          <a:xfrm>
            <a:off x="1606079" y="4058103"/>
            <a:ext cx="2349846" cy="1693651"/>
          </a:xfrm>
          <a:prstGeom prst="rect">
            <a:avLst/>
          </a:prstGeom>
        </p:spPr>
      </p:pic>
      <p:pic>
        <p:nvPicPr>
          <p:cNvPr id="24" name="Picture 23" descr="image.png"/>
          <p:cNvPicPr>
            <a:picLocks noChangeAspect="1"/>
          </p:cNvPicPr>
          <p:nvPr/>
        </p:nvPicPr>
        <p:blipFill>
          <a:blip r:embed="rId9"/>
          <a:stretch>
            <a:fillRect/>
          </a:stretch>
        </p:blipFill>
        <p:spPr>
          <a:xfrm>
            <a:off x="2705398" y="4133999"/>
            <a:ext cx="190500" cy="190500"/>
          </a:xfrm>
          <a:prstGeom prst="rect">
            <a:avLst/>
          </a:prstGeom>
        </p:spPr>
      </p:pic>
      <p:sp>
        <p:nvSpPr>
          <p:cNvPr id="25" name="Rectangle 24"/>
          <p:cNvSpPr/>
          <p:nvPr/>
        </p:nvSpPr>
        <p:spPr>
          <a:xfrm rot="21556800">
            <a:off x="1446674" y="5560057"/>
            <a:ext cx="3441968" cy="338758"/>
          </a:xfrm>
          <a:prstGeom prst="rect">
            <a:avLst/>
          </a:prstGeom>
          <a:gradFill rotWithShape="1">
            <a:gsLst>
              <a:gs pos="0">
                <a:srgbClr val="CDB88F"/>
              </a:gs>
              <a:gs pos="100000">
                <a:srgbClr val="AC946A"/>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rot="21556800">
            <a:off x="1446674" y="5560057"/>
            <a:ext cx="3441968" cy="338758"/>
          </a:xfrm>
          <a:prstGeom prst="rect">
            <a:avLst/>
          </a:prstGeom>
          <a:noFill/>
        </p:spPr>
        <p:txBody>
          <a:bodyPr wrap="square" lIns="0" rIns="0" tIns="0" bIns="0">
            <a:spAutoFit/>
          </a:bodyPr>
          <a:lstStyle/>
          <a:p>
            <a:pPr>
              <a:lnSpc>
                <a:spcPct val="112000"/>
              </a:lnSpc>
            </a:pPr>
            <a:r>
              <a:rPr sz="1280" b="0" i="0">
                <a:solidFill>
                  <a:srgbClr val="43301A"/>
                </a:solidFill>
                <a:latin typeface="Space Mono"/>
              </a:rPr>
              <a:t>Reclaimed pinstripe wool suiting</a:t>
            </a:r>
          </a:p>
        </p:txBody>
      </p:sp>
      <p:sp>
        <p:nvSpPr>
          <p:cNvPr id="27" name="Rounded Rectangle 26"/>
          <p:cNvSpPr/>
          <p:nvPr/>
        </p:nvSpPr>
        <p:spPr>
          <a:xfrm>
            <a:off x="1543295" y="5710909"/>
            <a:ext cx="67508" cy="67508"/>
          </a:xfrm>
          <a:prstGeom prst="roundRect">
            <a:avLst/>
          </a:prstGeom>
          <a:solidFill>
            <a:srgbClr val="B3A189"/>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4109587" y="4393613"/>
            <a:ext cx="1820177" cy="1348863"/>
          </a:xfrm>
          <a:prstGeom prst="rect">
            <a:avLst/>
          </a:prstGeom>
          <a:solidFill>
            <a:srgbClr val="FAF4E6"/>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4263029" y="4528155"/>
            <a:ext cx="1513291" cy="1079778"/>
          </a:xfrm>
          <a:prstGeom prst="rect">
            <a:avLst/>
          </a:prstGeom>
          <a:noFill/>
        </p:spPr>
        <p:txBody>
          <a:bodyPr wrap="square" lIns="0" rIns="0" tIns="0" bIns="0">
            <a:spAutoFit/>
          </a:bodyPr>
          <a:lstStyle/>
          <a:p>
            <a:pPr>
              <a:lnSpc>
                <a:spcPct val="170000"/>
              </a:lnSpc>
            </a:pPr>
            <a:r>
              <a:rPr sz="819" b="0" i="0">
                <a:solidFill>
                  <a:srgbClr val="433521"/>
                </a:solidFill>
                <a:latin typeface="Archivo"/>
              </a:rPr>
              <a:t>Reclaimed pinstripe wool suiting, 280g/m, constructed wrong-side-out with chalk cotton pocketing (150g/m) and weft-insertion fusible left exposed; sw…</a:t>
            </a:r>
          </a:p>
        </p:txBody>
      </p:sp>
      <p:pic>
        <p:nvPicPr>
          <p:cNvPr id="30" name="Picture 29" descr="image.png"/>
          <p:cNvPicPr>
            <a:picLocks noChangeAspect="1"/>
          </p:cNvPicPr>
          <p:nvPr/>
        </p:nvPicPr>
        <p:blipFill>
          <a:blip r:embed="rId10"/>
          <a:stretch>
            <a:fillRect/>
          </a:stretch>
        </p:blipFill>
        <p:spPr>
          <a:xfrm>
            <a:off x="3810000" y="4514552"/>
            <a:ext cx="495300" cy="285750"/>
          </a:xfrm>
          <a:prstGeom prst="rect">
            <a:avLst/>
          </a:prstGeom>
        </p:spPr>
      </p:pic>
      <p:pic>
        <p:nvPicPr>
          <p:cNvPr id="31" name="Picture 30" descr="image.jpg"/>
          <p:cNvPicPr>
            <a:picLocks noChangeAspect="1"/>
          </p:cNvPicPr>
          <p:nvPr/>
        </p:nvPicPr>
        <p:blipFill>
          <a:blip r:embed="rId11"/>
          <a:srcRect l="11167" r="11167"/>
          <a:stretch>
            <a:fillRect/>
          </a:stretch>
        </p:blipFill>
        <p:spPr>
          <a:xfrm>
            <a:off x="6649016" y="3897453"/>
            <a:ext cx="2361663" cy="1710449"/>
          </a:xfrm>
          <a:prstGeom prst="rect">
            <a:avLst/>
          </a:prstGeom>
        </p:spPr>
      </p:pic>
      <p:pic>
        <p:nvPicPr>
          <p:cNvPr id="32" name="Picture 31" descr="image.png"/>
          <p:cNvPicPr>
            <a:picLocks noChangeAspect="1"/>
          </p:cNvPicPr>
          <p:nvPr/>
        </p:nvPicPr>
        <p:blipFill>
          <a:blip r:embed="rId12"/>
          <a:stretch>
            <a:fillRect/>
          </a:stretch>
        </p:blipFill>
        <p:spPr>
          <a:xfrm>
            <a:off x="7752755" y="3981748"/>
            <a:ext cx="190500" cy="190500"/>
          </a:xfrm>
          <a:prstGeom prst="rect">
            <a:avLst/>
          </a:prstGeom>
        </p:spPr>
      </p:pic>
      <p:sp>
        <p:nvSpPr>
          <p:cNvPr id="33" name="Rectangle 32"/>
          <p:cNvSpPr/>
          <p:nvPr/>
        </p:nvSpPr>
        <p:spPr>
          <a:xfrm rot="63600">
            <a:off x="6493288" y="5400262"/>
            <a:ext cx="3157704" cy="353847"/>
          </a:xfrm>
          <a:prstGeom prst="rect">
            <a:avLst/>
          </a:prstGeom>
          <a:gradFill rotWithShape="1">
            <a:gsLst>
              <a:gs pos="0">
                <a:srgbClr val="CDB88F"/>
              </a:gs>
              <a:gs pos="100000">
                <a:srgbClr val="AC946A"/>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rot="63600">
            <a:off x="6493288" y="5400262"/>
            <a:ext cx="3157704" cy="353847"/>
          </a:xfrm>
          <a:prstGeom prst="rect">
            <a:avLst/>
          </a:prstGeom>
          <a:noFill/>
        </p:spPr>
        <p:txBody>
          <a:bodyPr wrap="square" lIns="0" rIns="0" tIns="0" bIns="0">
            <a:spAutoFit/>
          </a:bodyPr>
          <a:lstStyle/>
          <a:p>
            <a:pPr>
              <a:lnSpc>
                <a:spcPct val="112000"/>
              </a:lnSpc>
            </a:pPr>
            <a:r>
              <a:rPr sz="1280" b="0" i="0">
                <a:solidFill>
                  <a:srgbClr val="43301A"/>
                </a:solidFill>
                <a:latin typeface="Space Mono"/>
              </a:rPr>
              <a:t>Reclaimed wool overcoat cloth</a:t>
            </a:r>
          </a:p>
        </p:txBody>
      </p:sp>
      <p:sp>
        <p:nvSpPr>
          <p:cNvPr id="35" name="Rounded Rectangle 34"/>
          <p:cNvSpPr/>
          <p:nvPr/>
        </p:nvSpPr>
        <p:spPr>
          <a:xfrm>
            <a:off x="6590727" y="5511691"/>
            <a:ext cx="67897" cy="67897"/>
          </a:xfrm>
          <a:prstGeom prst="roundRect">
            <a:avLst/>
          </a:prstGeom>
          <a:solidFill>
            <a:srgbClr val="B3A189"/>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Rectangle 35"/>
          <p:cNvSpPr/>
          <p:nvPr/>
        </p:nvSpPr>
        <p:spPr>
          <a:xfrm rot="21560400">
            <a:off x="9155870" y="4237324"/>
            <a:ext cx="1825004" cy="1355449"/>
          </a:xfrm>
          <a:prstGeom prst="rect">
            <a:avLst/>
          </a:prstGeom>
          <a:solidFill>
            <a:srgbClr val="FAF4E6"/>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9309795" y="4372421"/>
            <a:ext cx="1517152" cy="1085255"/>
          </a:xfrm>
          <a:prstGeom prst="rect">
            <a:avLst/>
          </a:prstGeom>
          <a:noFill/>
        </p:spPr>
        <p:txBody>
          <a:bodyPr wrap="square" lIns="0" rIns="0" tIns="0" bIns="0">
            <a:spAutoFit/>
          </a:bodyPr>
          <a:lstStyle/>
          <a:p>
            <a:pPr>
              <a:lnSpc>
                <a:spcPct val="170000"/>
              </a:lnSpc>
            </a:pPr>
            <a:r>
              <a:rPr sz="819" b="0" i="0">
                <a:solidFill>
                  <a:srgbClr val="433521"/>
                </a:solidFill>
                <a:latin typeface="Archivo"/>
              </a:rPr>
              <a:t>Reclaimed wool overcoat cloth, 420g/m, brushed melton finish; patchwork strips in mixed reclaimed suiting 240–300g/m, pinked raw edges overlapped and…</a:t>
            </a:r>
          </a:p>
        </p:txBody>
      </p:sp>
      <p:pic>
        <p:nvPicPr>
          <p:cNvPr id="38" name="Picture 37" descr="image.png"/>
          <p:cNvPicPr>
            <a:picLocks noChangeAspect="1"/>
          </p:cNvPicPr>
          <p:nvPr/>
        </p:nvPicPr>
        <p:blipFill>
          <a:blip r:embed="rId13"/>
          <a:stretch>
            <a:fillRect/>
          </a:stretch>
        </p:blipFill>
        <p:spPr>
          <a:xfrm>
            <a:off x="8858696" y="4362301"/>
            <a:ext cx="495300" cy="285750"/>
          </a:xfrm>
          <a:prstGeom prst="rect">
            <a:avLst/>
          </a:prstGeom>
        </p:spPr>
      </p:pic>
      <p:sp>
        <p:nvSpPr>
          <p:cNvPr id="39" name="Rectangle 38"/>
          <p:cNvSpPr/>
          <p:nvPr/>
        </p:nvSpPr>
        <p:spPr>
          <a:xfrm>
            <a:off x="10644855" y="1780467"/>
            <a:ext cx="1189290" cy="972966"/>
          </a:xfrm>
          <a:prstGeom prst="rect">
            <a:avLst/>
          </a:prstGeom>
          <a:gradFill rotWithShape="1">
            <a:gsLst>
              <a:gs pos="0">
                <a:srgbClr val="FFFDF9"/>
              </a:gs>
              <a:gs pos="100000">
                <a:srgbClr val="FFFDFA"/>
              </a:gs>
            </a:gsLst>
            <a:lin scaled="0" ang="168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Rectangle 39"/>
          <p:cNvSpPr/>
          <p:nvPr/>
        </p:nvSpPr>
        <p:spPr>
          <a:xfrm>
            <a:off x="10533845" y="4280339"/>
            <a:ext cx="1258016" cy="1002719"/>
          </a:xfrm>
          <a:prstGeom prst="rect">
            <a:avLst/>
          </a:prstGeom>
          <a:gradFill rotWithShape="1">
            <a:gsLst>
              <a:gs pos="0">
                <a:srgbClr val="FFFFFF"/>
              </a:gs>
              <a:gs pos="100000">
                <a:srgbClr val="DFDCD8"/>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1" name="Picture 40" descr="image.png"/>
          <p:cNvPicPr>
            <a:picLocks noChangeAspect="1"/>
          </p:cNvPicPr>
          <p:nvPr/>
        </p:nvPicPr>
        <p:blipFill>
          <a:blip r:embed="rId14"/>
          <a:stretch>
            <a:fillRect/>
          </a:stretch>
        </p:blipFill>
        <p:spPr>
          <a:xfrm>
            <a:off x="11067752" y="4324648"/>
            <a:ext cx="190500" cy="190500"/>
          </a:xfrm>
          <a:prstGeom prst="rect">
            <a:avLst/>
          </a:prstGeom>
        </p:spPr>
      </p:pic>
      <p:pic>
        <p:nvPicPr>
          <p:cNvPr id="42" name="Picture 41" descr="image.png"/>
          <p:cNvPicPr>
            <a:picLocks noChangeAspect="1"/>
          </p:cNvPicPr>
          <p:nvPr/>
        </p:nvPicPr>
        <p:blipFill>
          <a:blip r:embed="rId15"/>
          <a:stretch>
            <a:fillRect/>
          </a:stretch>
        </p:blipFill>
        <p:spPr>
          <a:xfrm>
            <a:off x="228440" y="5620334"/>
            <a:ext cx="989729" cy="989730"/>
          </a:xfrm>
          <a:prstGeom prst="rect">
            <a:avLst/>
          </a:prstGeom>
        </p:spPr>
      </p:pic>
      <p:sp>
        <p:nvSpPr>
          <p:cNvPr id="43" name="Rectangle 42"/>
          <p:cNvSpPr/>
          <p:nvPr/>
        </p:nvSpPr>
        <p:spPr>
          <a:xfrm rot="21480000">
            <a:off x="9616525" y="6022450"/>
            <a:ext cx="2027642" cy="344595"/>
          </a:xfrm>
          <a:prstGeom prst="rect">
            <a:avLst/>
          </a:prstGeom>
          <a:gradFill rotWithShape="1">
            <a:gsLst>
              <a:gs pos="0">
                <a:srgbClr val="CDB88F"/>
              </a:gs>
              <a:gs pos="100000">
                <a:srgbClr val="AC946A"/>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rot="21480000">
            <a:off x="9616525" y="6022450"/>
            <a:ext cx="2027642" cy="344595"/>
          </a:xfrm>
          <a:prstGeom prst="rect">
            <a:avLst/>
          </a:prstGeom>
          <a:noFill/>
        </p:spPr>
        <p:txBody>
          <a:bodyPr wrap="square" lIns="0" rIns="0" tIns="0" bIns="0">
            <a:spAutoFit/>
          </a:bodyPr>
          <a:lstStyle/>
          <a:p>
            <a:pPr>
              <a:lnSpc>
                <a:spcPct val="112000"/>
              </a:lnSpc>
            </a:pPr>
            <a:r>
              <a:rPr sz="1120" b="0" i="0">
                <a:solidFill>
                  <a:srgbClr val="43301A"/>
                </a:solidFill>
                <a:latin typeface="Space Mono"/>
              </a:rPr>
              <a:t>swatch, pin, repeat</a:t>
            </a:r>
          </a:p>
        </p:txBody>
      </p:sp>
      <p:sp>
        <p:nvSpPr>
          <p:cNvPr id="45" name="Rounded Rectangle 44"/>
          <p:cNvSpPr/>
          <p:nvPr/>
        </p:nvSpPr>
        <p:spPr>
          <a:xfrm>
            <a:off x="9715172" y="6186182"/>
            <a:ext cx="68961" cy="68961"/>
          </a:xfrm>
          <a:prstGeom prst="roundRect">
            <a:avLst/>
          </a:prstGeom>
          <a:solidFill>
            <a:srgbClr val="B3A189"/>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Rectangle 45"/>
          <p:cNvSpPr/>
          <p:nvPr/>
        </p:nvSpPr>
        <p:spPr>
          <a:xfrm>
            <a:off x="0" y="0"/>
            <a:ext cx="12192000" cy="6858000"/>
          </a:xfrm>
          <a:prstGeom prst="rect">
            <a:avLst/>
          </a:prstGeom>
          <a:no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gradFill rotWithShape="1">
            <a:gsLst>
              <a:gs pos="0">
                <a:srgbClr val="FFF9EA"/>
              </a:gs>
              <a:gs pos="100000">
                <a:srgbClr val="9E8A67"/>
              </a:gs>
            </a:gsLst>
            <a:lin scaled="0" ang="1992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rot="21516000">
            <a:off x="657784" y="422558"/>
            <a:ext cx="2875730" cy="850632"/>
          </a:xfrm>
          <a:prstGeom prst="rect">
            <a:avLst/>
          </a:prstGeom>
          <a:solidFill>
            <a:srgbClr val="FAF4E6"/>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90505" y="599542"/>
            <a:ext cx="2401911" cy="153866"/>
          </a:xfrm>
          <a:prstGeom prst="rect">
            <a:avLst/>
          </a:prstGeom>
          <a:noFill/>
        </p:spPr>
        <p:txBody>
          <a:bodyPr wrap="square" lIns="0" rIns="0" tIns="0" bIns="0">
            <a:spAutoFit/>
          </a:bodyPr>
          <a:lstStyle/>
          <a:p>
            <a:r>
              <a:rPr sz="710" b="0" i="0" spc="242">
                <a:solidFill>
                  <a:srgbClr val="6D5735"/>
                </a:solidFill>
                <a:latin typeface="Archivo"/>
              </a:rPr>
              <a:t>THE LINE-UP</a:t>
            </a:r>
          </a:p>
        </p:txBody>
      </p:sp>
      <p:sp>
        <p:nvSpPr>
          <p:cNvPr id="5" name="TextBox 4"/>
          <p:cNvSpPr txBox="1"/>
          <p:nvPr/>
        </p:nvSpPr>
        <p:spPr>
          <a:xfrm>
            <a:off x="894693" y="770941"/>
            <a:ext cx="2406565" cy="344309"/>
          </a:xfrm>
          <a:prstGeom prst="rect">
            <a:avLst/>
          </a:prstGeom>
          <a:noFill/>
        </p:spPr>
        <p:txBody>
          <a:bodyPr wrap="square" lIns="0" rIns="0" tIns="0" bIns="0">
            <a:spAutoFit/>
          </a:bodyPr>
          <a:lstStyle/>
          <a:p>
            <a:pPr>
              <a:lnSpc>
                <a:spcPct val="125000"/>
              </a:lnSpc>
            </a:pPr>
            <a:r>
              <a:rPr sz="1800" b="0" i="0" spc="756">
                <a:solidFill>
                  <a:srgbClr val="2E2214"/>
                </a:solidFill>
                <a:latin typeface="Archivo"/>
              </a:rPr>
              <a:t>SILHOUETTES</a:t>
            </a:r>
          </a:p>
        </p:txBody>
      </p:sp>
      <p:pic>
        <p:nvPicPr>
          <p:cNvPr id="6" name="Picture 5" descr="image.png"/>
          <p:cNvPicPr>
            <a:picLocks noChangeAspect="1"/>
          </p:cNvPicPr>
          <p:nvPr/>
        </p:nvPicPr>
        <p:blipFill>
          <a:blip r:embed="rId2"/>
          <a:stretch>
            <a:fillRect/>
          </a:stretch>
        </p:blipFill>
        <p:spPr>
          <a:xfrm>
            <a:off x="1988791" y="369439"/>
            <a:ext cx="195098" cy="195098"/>
          </a:xfrm>
          <a:prstGeom prst="rect">
            <a:avLst/>
          </a:prstGeom>
        </p:spPr>
      </p:pic>
      <p:sp>
        <p:nvSpPr>
          <p:cNvPr id="7" name="Rectangle 6"/>
          <p:cNvSpPr/>
          <p:nvPr/>
        </p:nvSpPr>
        <p:spPr>
          <a:xfrm rot="37200">
            <a:off x="3682727" y="1019904"/>
            <a:ext cx="1663353" cy="2341692"/>
          </a:xfrm>
          <a:prstGeom prst="rect">
            <a:avLst/>
          </a:prstGeom>
          <a:solidFill>
            <a:srgbClr val="FBF6EA"/>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8" name="Picture 7" descr="image.png"/>
          <p:cNvPicPr>
            <a:picLocks noChangeAspect="1"/>
          </p:cNvPicPr>
          <p:nvPr/>
        </p:nvPicPr>
        <p:blipFill>
          <a:blip r:embed="rId3"/>
          <a:srcRect t="6113" b="6113"/>
          <a:stretch>
            <a:fillRect/>
          </a:stretch>
        </p:blipFill>
        <p:spPr>
          <a:xfrm>
            <a:off x="3771642" y="1106552"/>
            <a:ext cx="1487790" cy="1958859"/>
          </a:xfrm>
          <a:prstGeom prst="rect">
            <a:avLst/>
          </a:prstGeom>
        </p:spPr>
      </p:pic>
      <p:sp>
        <p:nvSpPr>
          <p:cNvPr id="9" name="TextBox 8"/>
          <p:cNvSpPr txBox="1"/>
          <p:nvPr/>
        </p:nvSpPr>
        <p:spPr>
          <a:xfrm>
            <a:off x="3769375" y="3049538"/>
            <a:ext cx="1469032" cy="225410"/>
          </a:xfrm>
          <a:prstGeom prst="rect">
            <a:avLst/>
          </a:prstGeom>
          <a:noFill/>
        </p:spPr>
        <p:txBody>
          <a:bodyPr wrap="square" lIns="0" rIns="0" tIns="0" bIns="0">
            <a:spAutoFit/>
          </a:bodyPr>
          <a:lstStyle/>
          <a:p>
            <a:r>
              <a:rPr sz="1090" b="0" i="0">
                <a:solidFill>
                  <a:srgbClr val="5C4629"/>
                </a:solidFill>
                <a:latin typeface="Space Mono"/>
              </a:rPr>
              <a:t>N° 1</a:t>
            </a:r>
          </a:p>
        </p:txBody>
      </p:sp>
      <p:pic>
        <p:nvPicPr>
          <p:cNvPr id="10" name="Picture 9" descr="image.png"/>
          <p:cNvPicPr>
            <a:picLocks noChangeAspect="1"/>
          </p:cNvPicPr>
          <p:nvPr/>
        </p:nvPicPr>
        <p:blipFill>
          <a:blip r:embed="rId4"/>
          <a:stretch>
            <a:fillRect/>
          </a:stretch>
        </p:blipFill>
        <p:spPr>
          <a:xfrm>
            <a:off x="4430600" y="942018"/>
            <a:ext cx="192550" cy="192550"/>
          </a:xfrm>
          <a:prstGeom prst="rect">
            <a:avLst/>
          </a:prstGeom>
        </p:spPr>
      </p:pic>
      <p:sp>
        <p:nvSpPr>
          <p:cNvPr id="11" name="Rectangle 10"/>
          <p:cNvSpPr/>
          <p:nvPr/>
        </p:nvSpPr>
        <p:spPr>
          <a:xfrm rot="161400">
            <a:off x="5775218" y="839285"/>
            <a:ext cx="1745570" cy="2398428"/>
          </a:xfrm>
          <a:prstGeom prst="rect">
            <a:avLst/>
          </a:prstGeom>
          <a:solidFill>
            <a:srgbClr val="FBF6EA"/>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image.png"/>
          <p:cNvPicPr>
            <a:picLocks noChangeAspect="1"/>
          </p:cNvPicPr>
          <p:nvPr/>
        </p:nvPicPr>
        <p:blipFill>
          <a:blip r:embed="rId5"/>
          <a:srcRect t="6957" b="6957"/>
          <a:stretch>
            <a:fillRect/>
          </a:stretch>
        </p:blipFill>
        <p:spPr>
          <a:xfrm>
            <a:off x="5874707" y="928939"/>
            <a:ext cx="1556428" cy="2009801"/>
          </a:xfrm>
          <a:prstGeom prst="rect">
            <a:avLst/>
          </a:prstGeom>
        </p:spPr>
      </p:pic>
      <p:sp>
        <p:nvSpPr>
          <p:cNvPr id="13" name="TextBox 12"/>
          <p:cNvSpPr txBox="1"/>
          <p:nvPr/>
        </p:nvSpPr>
        <p:spPr>
          <a:xfrm>
            <a:off x="5864872" y="2869897"/>
            <a:ext cx="1475069" cy="278162"/>
          </a:xfrm>
          <a:prstGeom prst="rect">
            <a:avLst/>
          </a:prstGeom>
          <a:noFill/>
        </p:spPr>
        <p:txBody>
          <a:bodyPr wrap="square" lIns="0" rIns="0" tIns="0" bIns="0">
            <a:spAutoFit/>
          </a:bodyPr>
          <a:lstStyle/>
          <a:p>
            <a:r>
              <a:rPr sz="1090" b="0" i="0">
                <a:solidFill>
                  <a:srgbClr val="5C4629"/>
                </a:solidFill>
                <a:latin typeface="Space Mono"/>
              </a:rPr>
              <a:t>N° 2</a:t>
            </a:r>
          </a:p>
        </p:txBody>
      </p:sp>
      <p:pic>
        <p:nvPicPr>
          <p:cNvPr id="14" name="Picture 13" descr="image.png"/>
          <p:cNvPicPr>
            <a:picLocks noChangeAspect="1"/>
          </p:cNvPicPr>
          <p:nvPr/>
        </p:nvPicPr>
        <p:blipFill>
          <a:blip r:embed="rId6"/>
          <a:stretch>
            <a:fillRect/>
          </a:stretch>
        </p:blipFill>
        <p:spPr>
          <a:xfrm>
            <a:off x="6602478" y="787629"/>
            <a:ext cx="199231" cy="199231"/>
          </a:xfrm>
          <a:prstGeom prst="rect">
            <a:avLst/>
          </a:prstGeom>
        </p:spPr>
      </p:pic>
      <p:sp>
        <p:nvSpPr>
          <p:cNvPr id="15" name="Rectangle 14"/>
          <p:cNvSpPr/>
          <p:nvPr/>
        </p:nvSpPr>
        <p:spPr>
          <a:xfrm rot="21549600">
            <a:off x="7945506" y="1055213"/>
            <a:ext cx="1672196" cy="2347868"/>
          </a:xfrm>
          <a:prstGeom prst="rect">
            <a:avLst/>
          </a:prstGeom>
          <a:solidFill>
            <a:srgbClr val="FBF6EA"/>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6" name="Picture 15" descr="image.png"/>
          <p:cNvPicPr>
            <a:picLocks noChangeAspect="1"/>
          </p:cNvPicPr>
          <p:nvPr/>
        </p:nvPicPr>
        <p:blipFill>
          <a:blip r:embed="rId7"/>
          <a:srcRect t="6206" b="6206"/>
          <a:stretch>
            <a:fillRect/>
          </a:stretch>
        </p:blipFill>
        <p:spPr>
          <a:xfrm>
            <a:off x="8032478" y="1142186"/>
            <a:ext cx="1495179" cy="1964396"/>
          </a:xfrm>
          <a:prstGeom prst="rect">
            <a:avLst/>
          </a:prstGeom>
        </p:spPr>
      </p:pic>
      <p:sp>
        <p:nvSpPr>
          <p:cNvPr id="17" name="TextBox 16"/>
          <p:cNvSpPr txBox="1"/>
          <p:nvPr/>
        </p:nvSpPr>
        <p:spPr>
          <a:xfrm>
            <a:off x="8060964" y="3085077"/>
            <a:ext cx="1469764" cy="231032"/>
          </a:xfrm>
          <a:prstGeom prst="rect">
            <a:avLst/>
          </a:prstGeom>
          <a:noFill/>
        </p:spPr>
        <p:txBody>
          <a:bodyPr wrap="square" lIns="0" rIns="0" tIns="0" bIns="0">
            <a:spAutoFit/>
          </a:bodyPr>
          <a:lstStyle/>
          <a:p>
            <a:r>
              <a:rPr sz="1090" b="0" i="0">
                <a:solidFill>
                  <a:srgbClr val="5C4629"/>
                </a:solidFill>
                <a:latin typeface="Space Mono"/>
              </a:rPr>
              <a:t>N° 3</a:t>
            </a:r>
          </a:p>
        </p:txBody>
      </p:sp>
      <p:pic>
        <p:nvPicPr>
          <p:cNvPr id="18" name="Picture 17" descr="image.png"/>
          <p:cNvPicPr>
            <a:picLocks noChangeAspect="1"/>
          </p:cNvPicPr>
          <p:nvPr/>
        </p:nvPicPr>
        <p:blipFill>
          <a:blip r:embed="rId8"/>
          <a:stretch>
            <a:fillRect/>
          </a:stretch>
        </p:blipFill>
        <p:spPr>
          <a:xfrm>
            <a:off x="8668071" y="980111"/>
            <a:ext cx="193273" cy="193272"/>
          </a:xfrm>
          <a:prstGeom prst="rect">
            <a:avLst/>
          </a:prstGeom>
        </p:spPr>
      </p:pic>
      <p:sp>
        <p:nvSpPr>
          <p:cNvPr id="19" name="Rectangle 18"/>
          <p:cNvSpPr/>
          <p:nvPr/>
        </p:nvSpPr>
        <p:spPr>
          <a:xfrm rot="73800">
            <a:off x="10053141" y="896786"/>
            <a:ext cx="1687811" cy="2358732"/>
          </a:xfrm>
          <a:prstGeom prst="rect">
            <a:avLst/>
          </a:prstGeom>
          <a:solidFill>
            <a:srgbClr val="FBF6EA"/>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0" name="Picture 19" descr="image.png"/>
          <p:cNvPicPr>
            <a:picLocks noChangeAspect="1"/>
          </p:cNvPicPr>
          <p:nvPr/>
        </p:nvPicPr>
        <p:blipFill>
          <a:blip r:embed="rId9"/>
          <a:srcRect t="6369" b="6369"/>
          <a:stretch>
            <a:fillRect/>
          </a:stretch>
        </p:blipFill>
        <p:spPr>
          <a:xfrm>
            <a:off x="10145184" y="984332"/>
            <a:ext cx="1508223" cy="1974139"/>
          </a:xfrm>
          <a:prstGeom prst="rect">
            <a:avLst/>
          </a:prstGeom>
        </p:spPr>
      </p:pic>
      <p:sp>
        <p:nvSpPr>
          <p:cNvPr id="21" name="TextBox 20"/>
          <p:cNvSpPr txBox="1"/>
          <p:nvPr/>
        </p:nvSpPr>
        <p:spPr>
          <a:xfrm>
            <a:off x="10140686" y="2926984"/>
            <a:ext cx="1471010" cy="240989"/>
          </a:xfrm>
          <a:prstGeom prst="rect">
            <a:avLst/>
          </a:prstGeom>
          <a:noFill/>
        </p:spPr>
        <p:txBody>
          <a:bodyPr wrap="square" lIns="0" rIns="0" tIns="0" bIns="0">
            <a:spAutoFit/>
          </a:bodyPr>
          <a:lstStyle/>
          <a:p>
            <a:r>
              <a:rPr sz="1090" b="0" i="0">
                <a:solidFill>
                  <a:srgbClr val="5C4629"/>
                </a:solidFill>
                <a:latin typeface="Space Mono"/>
              </a:rPr>
              <a:t>N° 4</a:t>
            </a:r>
          </a:p>
        </p:txBody>
      </p:sp>
      <p:pic>
        <p:nvPicPr>
          <p:cNvPr id="22" name="Picture 21" descr="image.png"/>
          <p:cNvPicPr>
            <a:picLocks noChangeAspect="1"/>
          </p:cNvPicPr>
          <p:nvPr/>
        </p:nvPicPr>
        <p:blipFill>
          <a:blip r:embed="rId10"/>
          <a:stretch>
            <a:fillRect/>
          </a:stretch>
        </p:blipFill>
        <p:spPr>
          <a:xfrm>
            <a:off x="10824514" y="826620"/>
            <a:ext cx="194545" cy="194545"/>
          </a:xfrm>
          <a:prstGeom prst="rect">
            <a:avLst/>
          </a:prstGeom>
        </p:spPr>
      </p:pic>
      <p:sp>
        <p:nvSpPr>
          <p:cNvPr id="23" name="Rectangle 22"/>
          <p:cNvSpPr/>
          <p:nvPr/>
        </p:nvSpPr>
        <p:spPr>
          <a:xfrm>
            <a:off x="875703" y="2006325"/>
            <a:ext cx="1582345" cy="1264200"/>
          </a:xfrm>
          <a:prstGeom prst="rect">
            <a:avLst/>
          </a:prstGeom>
          <a:gradFill rotWithShape="1">
            <a:gsLst>
              <a:gs pos="0">
                <a:srgbClr val="A99B8C"/>
              </a:gs>
              <a:gs pos="100000">
                <a:srgbClr val="C9B9AA"/>
              </a:gs>
            </a:gsLst>
            <a:lin scaled="0" ang="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4" name="Picture 23" descr="image.png"/>
          <p:cNvPicPr>
            <a:picLocks noChangeAspect="1"/>
          </p:cNvPicPr>
          <p:nvPr/>
        </p:nvPicPr>
        <p:blipFill>
          <a:blip r:embed="rId11"/>
          <a:stretch>
            <a:fillRect/>
          </a:stretch>
        </p:blipFill>
        <p:spPr>
          <a:xfrm>
            <a:off x="1638598" y="2095798"/>
            <a:ext cx="190500" cy="190500"/>
          </a:xfrm>
          <a:prstGeom prst="rect">
            <a:avLst/>
          </a:prstGeom>
        </p:spPr>
      </p:pic>
      <p:sp>
        <p:nvSpPr>
          <p:cNvPr id="25" name="Rectangle 24"/>
          <p:cNvSpPr/>
          <p:nvPr/>
        </p:nvSpPr>
        <p:spPr>
          <a:xfrm rot="21468000">
            <a:off x="909519" y="3455426"/>
            <a:ext cx="1600438" cy="345709"/>
          </a:xfrm>
          <a:prstGeom prst="rect">
            <a:avLst/>
          </a:prstGeom>
          <a:gradFill rotWithShape="1">
            <a:gsLst>
              <a:gs pos="0">
                <a:srgbClr val="CDB88F"/>
              </a:gs>
              <a:gs pos="100000">
                <a:srgbClr val="AC946A"/>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rot="21468000">
            <a:off x="909519" y="3455426"/>
            <a:ext cx="1600438" cy="345709"/>
          </a:xfrm>
          <a:prstGeom prst="rect">
            <a:avLst/>
          </a:prstGeom>
          <a:noFill/>
        </p:spPr>
        <p:txBody>
          <a:bodyPr wrap="square" lIns="0" rIns="0" tIns="0" bIns="0">
            <a:spAutoFit/>
          </a:bodyPr>
          <a:lstStyle/>
          <a:p>
            <a:pPr>
              <a:lnSpc>
                <a:spcPct val="112000"/>
              </a:lnSpc>
            </a:pPr>
            <a:r>
              <a:rPr sz="1200" b="0" i="0">
                <a:solidFill>
                  <a:srgbClr val="43301A"/>
                </a:solidFill>
                <a:latin typeface="Space Mono"/>
              </a:rPr>
              <a:t>walk order →</a:t>
            </a:r>
          </a:p>
        </p:txBody>
      </p:sp>
      <p:sp>
        <p:nvSpPr>
          <p:cNvPr id="27" name="Rounded Rectangle 26"/>
          <p:cNvSpPr/>
          <p:nvPr/>
        </p:nvSpPr>
        <p:spPr>
          <a:xfrm>
            <a:off x="1008703" y="3614524"/>
            <a:ext cx="69185" cy="69186"/>
          </a:xfrm>
          <a:prstGeom prst="roundRect">
            <a:avLst/>
          </a:prstGeom>
          <a:solidFill>
            <a:srgbClr val="B3A189"/>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0" y="0"/>
            <a:ext cx="12192000" cy="6858000"/>
          </a:xfrm>
          <a:prstGeom prst="rect">
            <a:avLst/>
          </a:prstGeom>
          <a:no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gradFill rotWithShape="1">
            <a:gsLst>
              <a:gs pos="0">
                <a:srgbClr val="FFF9EA"/>
              </a:gs>
              <a:gs pos="100000">
                <a:srgbClr val="9E8A67"/>
              </a:gs>
            </a:gsLst>
            <a:lin scaled="0" ang="1992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rot="180000">
            <a:off x="8518399" y="783530"/>
            <a:ext cx="2299250" cy="2966245"/>
          </a:xfrm>
          <a:prstGeom prst="rect">
            <a:avLst/>
          </a:prstGeom>
          <a:solidFill>
            <a:srgbClr val="FBF6EA"/>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image.png"/>
          <p:cNvPicPr>
            <a:picLocks noChangeAspect="1"/>
          </p:cNvPicPr>
          <p:nvPr/>
        </p:nvPicPr>
        <p:blipFill>
          <a:blip r:embed="rId2"/>
          <a:srcRect l="19321" r="19321"/>
          <a:stretch>
            <a:fillRect/>
          </a:stretch>
        </p:blipFill>
        <p:spPr>
          <a:xfrm>
            <a:off x="8619460" y="873624"/>
            <a:ext cx="2108095" cy="2576794"/>
          </a:xfrm>
          <a:prstGeom prst="rect">
            <a:avLst/>
          </a:prstGeom>
        </p:spPr>
      </p:pic>
      <p:sp>
        <p:nvSpPr>
          <p:cNvPr id="5" name="TextBox 4"/>
          <p:cNvSpPr txBox="1"/>
          <p:nvPr/>
        </p:nvSpPr>
        <p:spPr>
          <a:xfrm>
            <a:off x="8608493" y="3346730"/>
            <a:ext cx="1989452" cy="312951"/>
          </a:xfrm>
          <a:prstGeom prst="rect">
            <a:avLst/>
          </a:prstGeom>
          <a:noFill/>
        </p:spPr>
        <p:txBody>
          <a:bodyPr wrap="square" lIns="0" rIns="0" tIns="0" bIns="0">
            <a:spAutoFit/>
          </a:bodyPr>
          <a:lstStyle/>
          <a:p>
            <a:r>
              <a:rPr sz="1090" b="0" i="0">
                <a:solidFill>
                  <a:srgbClr val="5C4629"/>
                </a:solidFill>
                <a:latin typeface="Space Mono"/>
              </a:rPr>
              <a:t>detail</a:t>
            </a:r>
          </a:p>
        </p:txBody>
      </p:sp>
      <p:pic>
        <p:nvPicPr>
          <p:cNvPr id="6" name="Picture 5" descr="image.png"/>
          <p:cNvPicPr>
            <a:picLocks noChangeAspect="1"/>
          </p:cNvPicPr>
          <p:nvPr/>
        </p:nvPicPr>
        <p:blipFill>
          <a:blip r:embed="rId3"/>
          <a:stretch>
            <a:fillRect/>
          </a:stretch>
        </p:blipFill>
        <p:spPr>
          <a:xfrm>
            <a:off x="9642196" y="749268"/>
            <a:ext cx="200209" cy="200209"/>
          </a:xfrm>
          <a:prstGeom prst="rect">
            <a:avLst/>
          </a:prstGeom>
        </p:spPr>
      </p:pic>
      <p:sp>
        <p:nvSpPr>
          <p:cNvPr id="7" name="Rounded Rectangle 6"/>
          <p:cNvSpPr/>
          <p:nvPr/>
        </p:nvSpPr>
        <p:spPr>
          <a:xfrm rot="72000">
            <a:off x="4480705" y="670654"/>
            <a:ext cx="3440736" cy="5212189"/>
          </a:xfrm>
          <a:prstGeom prst="roundRect">
            <a:avLst/>
          </a:prstGeom>
          <a:solidFill>
            <a:srgbClr val="FCF8EE"/>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8" name="Picture 7" descr="image.png"/>
          <p:cNvPicPr>
            <a:picLocks noChangeAspect="1"/>
          </p:cNvPicPr>
          <p:nvPr/>
        </p:nvPicPr>
        <p:blipFill>
          <a:blip r:embed="rId4"/>
          <a:srcRect l="1478" r="1478"/>
          <a:stretch>
            <a:fillRect/>
          </a:stretch>
        </p:blipFill>
        <p:spPr>
          <a:xfrm>
            <a:off x="4577928" y="767878"/>
            <a:ext cx="3246288" cy="5017741"/>
          </a:xfrm>
          <a:prstGeom prst="rect">
            <a:avLst/>
          </a:prstGeom>
        </p:spPr>
      </p:pic>
      <p:pic>
        <p:nvPicPr>
          <p:cNvPr id="9" name="Picture 8" descr="image.png"/>
          <p:cNvPicPr>
            <a:picLocks noChangeAspect="1"/>
          </p:cNvPicPr>
          <p:nvPr/>
        </p:nvPicPr>
        <p:blipFill>
          <a:blip r:embed="rId5"/>
          <a:stretch>
            <a:fillRect/>
          </a:stretch>
        </p:blipFill>
        <p:spPr>
          <a:xfrm>
            <a:off x="6096000" y="724198"/>
            <a:ext cx="190500" cy="190500"/>
          </a:xfrm>
          <a:prstGeom prst="rect">
            <a:avLst/>
          </a:prstGeom>
        </p:spPr>
      </p:pic>
      <p:sp>
        <p:nvSpPr>
          <p:cNvPr id="10" name="Rectangle 9"/>
          <p:cNvSpPr/>
          <p:nvPr/>
        </p:nvSpPr>
        <p:spPr>
          <a:xfrm rot="21480000">
            <a:off x="6661239" y="5989490"/>
            <a:ext cx="1765718" cy="467367"/>
          </a:xfrm>
          <a:prstGeom prst="rect">
            <a:avLst/>
          </a:prstGeom>
          <a:gradFill rotWithShape="1">
            <a:gsLst>
              <a:gs pos="0">
                <a:srgbClr val="CDB88F"/>
              </a:gs>
              <a:gs pos="100000">
                <a:srgbClr val="AC946A"/>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rot="21480000">
            <a:off x="6661239" y="5989490"/>
            <a:ext cx="1765718" cy="467367"/>
          </a:xfrm>
          <a:prstGeom prst="rect">
            <a:avLst/>
          </a:prstGeom>
          <a:noFill/>
        </p:spPr>
        <p:txBody>
          <a:bodyPr wrap="square" lIns="0" rIns="0" tIns="0" bIns="0">
            <a:spAutoFit/>
          </a:bodyPr>
          <a:lstStyle/>
          <a:p>
            <a:pPr>
              <a:lnSpc>
                <a:spcPct val="112000"/>
              </a:lnSpc>
            </a:pPr>
            <a:r>
              <a:rPr sz="1350" b="0" i="0">
                <a:solidFill>
                  <a:srgbClr val="43301A"/>
                </a:solidFill>
                <a:latin typeface="Space Mono"/>
              </a:rPr>
              <a:t>First Fitting</a:t>
            </a:r>
          </a:p>
        </p:txBody>
      </p:sp>
      <p:sp>
        <p:nvSpPr>
          <p:cNvPr id="12" name="Rounded Rectangle 11"/>
          <p:cNvSpPr/>
          <p:nvPr/>
        </p:nvSpPr>
        <p:spPr>
          <a:xfrm>
            <a:off x="6762191" y="6209954"/>
            <a:ext cx="68961" cy="68961"/>
          </a:xfrm>
          <a:prstGeom prst="roundRect">
            <a:avLst/>
          </a:prstGeom>
          <a:solidFill>
            <a:srgbClr val="B3A189"/>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927285" y="6252650"/>
            <a:ext cx="1364408" cy="138117"/>
          </a:xfrm>
          <a:prstGeom prst="rect">
            <a:avLst/>
          </a:prstGeom>
          <a:noFill/>
        </p:spPr>
        <p:txBody>
          <a:bodyPr wrap="square" lIns="0" rIns="0" tIns="0" bIns="0">
            <a:spAutoFit/>
          </a:bodyPr>
          <a:lstStyle/>
          <a:p>
            <a:pPr>
              <a:lnSpc>
                <a:spcPct val="112000"/>
              </a:lnSpc>
            </a:pPr>
            <a:r>
              <a:rPr sz="640" b="0" i="0" spc="127">
                <a:solidFill>
                  <a:srgbClr val="5F4A2C"/>
                </a:solidFill>
                <a:latin typeface="Archivo"/>
              </a:rPr>
              <a:t>FITTING NOTE</a:t>
            </a:r>
          </a:p>
        </p:txBody>
      </p:sp>
      <p:pic>
        <p:nvPicPr>
          <p:cNvPr id="14" name="Picture 13" descr="image.png"/>
          <p:cNvPicPr>
            <a:picLocks noChangeAspect="1"/>
          </p:cNvPicPr>
          <p:nvPr/>
        </p:nvPicPr>
        <p:blipFill>
          <a:blip r:embed="rId6"/>
          <a:stretch>
            <a:fillRect/>
          </a:stretch>
        </p:blipFill>
        <p:spPr>
          <a:xfrm>
            <a:off x="6133654" y="781050"/>
            <a:ext cx="723900" cy="5600700"/>
          </a:xfrm>
          <a:prstGeom prst="rect">
            <a:avLst/>
          </a:prstGeom>
        </p:spPr>
      </p:pic>
      <p:sp>
        <p:nvSpPr>
          <p:cNvPr id="15" name="Rectangle 14"/>
          <p:cNvSpPr/>
          <p:nvPr/>
        </p:nvSpPr>
        <p:spPr>
          <a:xfrm rot="21504000">
            <a:off x="967659" y="990188"/>
            <a:ext cx="2825694" cy="1705798"/>
          </a:xfrm>
          <a:prstGeom prst="rect">
            <a:avLst/>
          </a:prstGeom>
          <a:solidFill>
            <a:srgbClr val="FAF4E6"/>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221063" y="1206571"/>
            <a:ext cx="2287768" cy="159042"/>
          </a:xfrm>
          <a:prstGeom prst="rect">
            <a:avLst/>
          </a:prstGeom>
          <a:noFill/>
        </p:spPr>
        <p:txBody>
          <a:bodyPr wrap="square" lIns="0" rIns="0" tIns="0" bIns="0">
            <a:spAutoFit/>
          </a:bodyPr>
          <a:lstStyle/>
          <a:p>
            <a:r>
              <a:rPr sz="710" b="0" i="0" spc="242">
                <a:solidFill>
                  <a:srgbClr val="6D5735"/>
                </a:solidFill>
                <a:latin typeface="Archivo"/>
              </a:rPr>
              <a:t>SPRING/SUMMER 2027</a:t>
            </a:r>
          </a:p>
        </p:txBody>
      </p:sp>
      <p:sp>
        <p:nvSpPr>
          <p:cNvPr id="17" name="TextBox 16"/>
          <p:cNvSpPr txBox="1"/>
          <p:nvPr/>
        </p:nvSpPr>
        <p:spPr>
          <a:xfrm>
            <a:off x="1226383" y="1396997"/>
            <a:ext cx="2289364" cy="216169"/>
          </a:xfrm>
          <a:prstGeom prst="rect">
            <a:avLst/>
          </a:prstGeom>
          <a:noFill/>
        </p:spPr>
        <p:txBody>
          <a:bodyPr wrap="square" lIns="0" rIns="0" tIns="0" bIns="0">
            <a:spAutoFit/>
          </a:bodyPr>
          <a:lstStyle/>
          <a:p>
            <a:r>
              <a:rPr sz="1120" b="0" i="0" spc="562">
                <a:solidFill>
                  <a:srgbClr val="2E2214"/>
                </a:solidFill>
                <a:latin typeface="Archivo"/>
              </a:rPr>
              <a:t>LOOK</a:t>
            </a:r>
          </a:p>
        </p:txBody>
      </p:sp>
      <p:sp>
        <p:nvSpPr>
          <p:cNvPr id="18" name="TextBox 17"/>
          <p:cNvSpPr txBox="1"/>
          <p:nvPr/>
        </p:nvSpPr>
        <p:spPr>
          <a:xfrm>
            <a:off x="1231170" y="1568380"/>
            <a:ext cx="2298407" cy="539893"/>
          </a:xfrm>
          <a:prstGeom prst="rect">
            <a:avLst/>
          </a:prstGeom>
          <a:noFill/>
        </p:spPr>
        <p:txBody>
          <a:bodyPr wrap="square" lIns="0" rIns="0" tIns="0" bIns="0">
            <a:spAutoFit/>
          </a:bodyPr>
          <a:lstStyle/>
          <a:p>
            <a:r>
              <a:rPr sz="3450" b="0" i="0" spc="483">
                <a:solidFill>
                  <a:srgbClr val="2E2214"/>
                </a:solidFill>
                <a:latin typeface="Archivo"/>
              </a:rPr>
              <a:t>N° 01</a:t>
            </a:r>
          </a:p>
        </p:txBody>
      </p:sp>
      <p:sp>
        <p:nvSpPr>
          <p:cNvPr id="19" name="TextBox 18"/>
          <p:cNvSpPr txBox="1"/>
          <p:nvPr/>
        </p:nvSpPr>
        <p:spPr>
          <a:xfrm>
            <a:off x="1246329" y="2111093"/>
            <a:ext cx="2294683" cy="406596"/>
          </a:xfrm>
          <a:prstGeom prst="rect">
            <a:avLst/>
          </a:prstGeom>
          <a:noFill/>
        </p:spPr>
        <p:txBody>
          <a:bodyPr wrap="square" lIns="0" rIns="0" tIns="0" bIns="0">
            <a:spAutoFit/>
          </a:bodyPr>
          <a:lstStyle/>
          <a:p>
            <a:r>
              <a:rPr sz="1800" b="0" i="0">
                <a:solidFill>
                  <a:srgbClr val="4C3820"/>
                </a:solidFill>
                <a:latin typeface="Space Mono"/>
              </a:rPr>
              <a:t>First Fitting</a:t>
            </a:r>
          </a:p>
        </p:txBody>
      </p:sp>
      <p:pic>
        <p:nvPicPr>
          <p:cNvPr id="20" name="Picture 19" descr="image.png"/>
          <p:cNvPicPr>
            <a:picLocks noChangeAspect="1"/>
          </p:cNvPicPr>
          <p:nvPr/>
        </p:nvPicPr>
        <p:blipFill>
          <a:blip r:embed="rId7"/>
          <a:stretch>
            <a:fillRect/>
          </a:stretch>
        </p:blipFill>
        <p:spPr>
          <a:xfrm>
            <a:off x="2260160" y="940666"/>
            <a:ext cx="195745" cy="195745"/>
          </a:xfrm>
          <a:prstGeom prst="rect">
            <a:avLst/>
          </a:prstGeom>
        </p:spPr>
      </p:pic>
      <p:sp>
        <p:nvSpPr>
          <p:cNvPr id="21" name="Rectangle 20"/>
          <p:cNvSpPr/>
          <p:nvPr/>
        </p:nvSpPr>
        <p:spPr>
          <a:xfrm rot="66000">
            <a:off x="890355" y="3097303"/>
            <a:ext cx="2905590" cy="2586849"/>
          </a:xfrm>
          <a:prstGeom prst="rect">
            <a:avLst/>
          </a:prstGeom>
          <a:solidFill>
            <a:srgbClr val="FAF4E6"/>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141982" y="3311568"/>
            <a:ext cx="2402336" cy="2158318"/>
          </a:xfrm>
          <a:prstGeom prst="rect">
            <a:avLst/>
          </a:prstGeom>
          <a:noFill/>
        </p:spPr>
        <p:txBody>
          <a:bodyPr wrap="square" lIns="0" rIns="0" tIns="0" bIns="0">
            <a:spAutoFit/>
          </a:bodyPr>
          <a:lstStyle/>
          <a:p>
            <a:pPr>
              <a:lnSpc>
                <a:spcPct val="185000"/>
              </a:lnSpc>
            </a:pPr>
            <a:r>
              <a:rPr sz="900" b="0" i="0">
                <a:solidFill>
                  <a:srgbClr val="433521"/>
                </a:solidFill>
                <a:latin typeface="Archivo"/>
              </a:rPr>
              <a:t>The opening statement: a single-breasted suit caught mid-fitting. A reclaimed charcoal blazer is worn with its right front panel unpicked and folded open so the floating half-canvas and chalk-marked chest piece are on the outside; one lapel is tacked back with orange basting stitches. Underneath, a sleeveless chalk poplin shirt, and full flannel-ash trousers whose hems are left raw and slowly fraying over polished derbies.</a:t>
            </a:r>
          </a:p>
        </p:txBody>
      </p:sp>
      <p:pic>
        <p:nvPicPr>
          <p:cNvPr id="23" name="Picture 22" descr="image.png"/>
          <p:cNvPicPr>
            <a:picLocks noChangeAspect="1"/>
          </p:cNvPicPr>
          <p:nvPr/>
        </p:nvPicPr>
        <p:blipFill>
          <a:blip r:embed="rId8"/>
          <a:stretch>
            <a:fillRect/>
          </a:stretch>
        </p:blipFill>
        <p:spPr>
          <a:xfrm>
            <a:off x="2270214" y="3037194"/>
            <a:ext cx="194122" cy="194122"/>
          </a:xfrm>
          <a:prstGeom prst="rect">
            <a:avLst/>
          </a:prstGeom>
        </p:spPr>
      </p:pic>
      <p:sp>
        <p:nvSpPr>
          <p:cNvPr id="24" name="Rectangle 23"/>
          <p:cNvSpPr/>
          <p:nvPr/>
        </p:nvSpPr>
        <p:spPr>
          <a:xfrm rot="21528000">
            <a:off x="1113108" y="5364389"/>
            <a:ext cx="2574681" cy="1129549"/>
          </a:xfrm>
          <a:prstGeom prst="rect">
            <a:avLst/>
          </a:prstGeom>
          <a:solidFill>
            <a:srgbClr val="FAF4E6"/>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1268268" y="5525637"/>
            <a:ext cx="1073348" cy="346121"/>
          </a:xfrm>
          <a:prstGeom prst="rect">
            <a:avLst/>
          </a:prstGeom>
          <a:solidFill>
            <a:srgbClr val="EFE8D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2391971" y="5502098"/>
            <a:ext cx="1073348" cy="346121"/>
          </a:xfrm>
          <a:prstGeom prst="rect">
            <a:avLst/>
          </a:prstGeom>
          <a:solidFill>
            <a:srgbClr val="B98A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1276446" y="5891341"/>
            <a:ext cx="2256982" cy="504176"/>
          </a:xfrm>
          <a:prstGeom prst="rect">
            <a:avLst/>
          </a:prstGeom>
          <a:noFill/>
        </p:spPr>
        <p:txBody>
          <a:bodyPr wrap="square" lIns="0" rIns="0" tIns="0" bIns="0">
            <a:spAutoFit/>
          </a:bodyPr>
          <a:lstStyle/>
          <a:p>
            <a:r>
              <a:rPr sz="1200" b="0" i="0">
                <a:solidFill>
                  <a:srgbClr val="4C3820"/>
                </a:solidFill>
                <a:latin typeface="Space Mono"/>
              </a:rPr>
              <a:t>Charcoal blazer over Chalk shirt, Flannel A…</a:t>
            </a:r>
          </a:p>
        </p:txBody>
      </p:sp>
      <p:pic>
        <p:nvPicPr>
          <p:cNvPr id="28" name="Picture 27" descr="image.png"/>
          <p:cNvPicPr>
            <a:picLocks noChangeAspect="1"/>
          </p:cNvPicPr>
          <p:nvPr/>
        </p:nvPicPr>
        <p:blipFill>
          <a:blip r:embed="rId9"/>
          <a:stretch>
            <a:fillRect/>
          </a:stretch>
        </p:blipFill>
        <p:spPr>
          <a:xfrm>
            <a:off x="2292154" y="5303418"/>
            <a:ext cx="194448" cy="194448"/>
          </a:xfrm>
          <a:prstGeom prst="rect">
            <a:avLst/>
          </a:prstGeom>
        </p:spPr>
      </p:pic>
      <p:sp>
        <p:nvSpPr>
          <p:cNvPr id="29" name="Rectangle 28"/>
          <p:cNvSpPr/>
          <p:nvPr/>
        </p:nvSpPr>
        <p:spPr>
          <a:xfrm>
            <a:off x="8182021" y="5258972"/>
            <a:ext cx="1484618" cy="1178161"/>
          </a:xfrm>
          <a:prstGeom prst="rect">
            <a:avLst/>
          </a:prstGeom>
          <a:gradFill rotWithShape="1">
            <a:gsLst>
              <a:gs pos="0">
                <a:srgbClr val="1A130D"/>
              </a:gs>
              <a:gs pos="100000">
                <a:srgbClr val="CCCBC9"/>
              </a:gs>
            </a:gsLst>
            <a:lin scaled="0" ang="27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0" name="Picture 29" descr="image.png"/>
          <p:cNvPicPr>
            <a:picLocks noChangeAspect="1"/>
          </p:cNvPicPr>
          <p:nvPr/>
        </p:nvPicPr>
        <p:blipFill>
          <a:blip r:embed="rId10"/>
          <a:stretch>
            <a:fillRect/>
          </a:stretch>
        </p:blipFill>
        <p:spPr>
          <a:xfrm>
            <a:off x="8896499" y="5334149"/>
            <a:ext cx="190500" cy="190500"/>
          </a:xfrm>
          <a:prstGeom prst="rect">
            <a:avLst/>
          </a:prstGeom>
        </p:spPr>
      </p:pic>
      <p:pic>
        <p:nvPicPr>
          <p:cNvPr id="31" name="Picture 30" descr="image.png"/>
          <p:cNvPicPr>
            <a:picLocks noChangeAspect="1"/>
          </p:cNvPicPr>
          <p:nvPr/>
        </p:nvPicPr>
        <p:blipFill>
          <a:blip r:embed="rId11"/>
          <a:stretch>
            <a:fillRect/>
          </a:stretch>
        </p:blipFill>
        <p:spPr>
          <a:xfrm>
            <a:off x="10837604" y="377353"/>
            <a:ext cx="1031797" cy="1616722"/>
          </a:xfrm>
          <a:prstGeom prst="rect">
            <a:avLst/>
          </a:prstGeom>
        </p:spPr>
      </p:pic>
      <p:sp>
        <p:nvSpPr>
          <p:cNvPr id="32" name="Rectangle 31"/>
          <p:cNvSpPr/>
          <p:nvPr/>
        </p:nvSpPr>
        <p:spPr>
          <a:xfrm>
            <a:off x="0" y="0"/>
            <a:ext cx="12192000" cy="6858000"/>
          </a:xfrm>
          <a:prstGeom prst="rect">
            <a:avLst/>
          </a:prstGeom>
          <a:no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gradFill rotWithShape="1">
            <a:gsLst>
              <a:gs pos="0">
                <a:srgbClr val="FFF9EA"/>
              </a:gs>
              <a:gs pos="100000">
                <a:srgbClr val="9E8A67"/>
              </a:gs>
            </a:gsLst>
            <a:lin scaled="0" ang="1992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rot="21480000">
            <a:off x="1145031" y="936616"/>
            <a:ext cx="3291588" cy="4412375"/>
          </a:xfrm>
          <a:prstGeom prst="rect">
            <a:avLst/>
          </a:prstGeom>
          <a:solidFill>
            <a:srgbClr val="FBF6EA"/>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image.png"/>
          <p:cNvPicPr>
            <a:picLocks noChangeAspect="1"/>
          </p:cNvPicPr>
          <p:nvPr/>
        </p:nvPicPr>
        <p:blipFill>
          <a:blip r:embed="rId2"/>
          <a:srcRect t="6810" b="6810"/>
          <a:stretch>
            <a:fillRect/>
          </a:stretch>
        </p:blipFill>
        <p:spPr>
          <a:xfrm>
            <a:off x="1233695" y="1025280"/>
            <a:ext cx="3106946" cy="4025624"/>
          </a:xfrm>
          <a:prstGeom prst="rect">
            <a:avLst/>
          </a:prstGeom>
        </p:spPr>
      </p:pic>
      <p:sp>
        <p:nvSpPr>
          <p:cNvPr id="5" name="TextBox 4"/>
          <p:cNvSpPr txBox="1"/>
          <p:nvPr/>
        </p:nvSpPr>
        <p:spPr>
          <a:xfrm>
            <a:off x="1370652" y="4947190"/>
            <a:ext cx="2977303" cy="313137"/>
          </a:xfrm>
          <a:prstGeom prst="rect">
            <a:avLst/>
          </a:prstGeom>
          <a:noFill/>
        </p:spPr>
        <p:txBody>
          <a:bodyPr wrap="square" lIns="0" rIns="0" tIns="0" bIns="0">
            <a:spAutoFit/>
          </a:bodyPr>
          <a:lstStyle/>
          <a:p>
            <a:r>
              <a:rPr sz="1090" b="0" i="0">
                <a:solidFill>
                  <a:srgbClr val="5C4629"/>
                </a:solidFill>
                <a:latin typeface="Space Mono"/>
              </a:rPr>
              <a:t>First Fitting</a:t>
            </a:r>
          </a:p>
        </p:txBody>
      </p:sp>
      <p:pic>
        <p:nvPicPr>
          <p:cNvPr id="6" name="Picture 5" descr="image.png"/>
          <p:cNvPicPr>
            <a:picLocks noChangeAspect="1"/>
          </p:cNvPicPr>
          <p:nvPr/>
        </p:nvPicPr>
        <p:blipFill>
          <a:blip r:embed="rId3"/>
          <a:stretch>
            <a:fillRect/>
          </a:stretch>
        </p:blipFill>
        <p:spPr>
          <a:xfrm>
            <a:off x="2617515" y="902468"/>
            <a:ext cx="197032" cy="197032"/>
          </a:xfrm>
          <a:prstGeom prst="rect">
            <a:avLst/>
          </a:prstGeom>
        </p:spPr>
      </p:pic>
      <p:sp>
        <p:nvSpPr>
          <p:cNvPr id="7" name="Rectangle 6"/>
          <p:cNvSpPr/>
          <p:nvPr/>
        </p:nvSpPr>
        <p:spPr>
          <a:xfrm rot="21540000">
            <a:off x="5212728" y="595611"/>
            <a:ext cx="3823050" cy="847425"/>
          </a:xfrm>
          <a:prstGeom prst="rect">
            <a:avLst/>
          </a:prstGeom>
          <a:solidFill>
            <a:srgbClr val="FAF4E6"/>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44286" y="771025"/>
            <a:ext cx="3353952" cy="153750"/>
          </a:xfrm>
          <a:prstGeom prst="rect">
            <a:avLst/>
          </a:prstGeom>
          <a:noFill/>
        </p:spPr>
        <p:txBody>
          <a:bodyPr wrap="square" lIns="0" rIns="0" tIns="0" bIns="0">
            <a:spAutoFit/>
          </a:bodyPr>
          <a:lstStyle/>
          <a:p>
            <a:r>
              <a:rPr sz="710" b="0" i="0" spc="242">
                <a:solidFill>
                  <a:srgbClr val="6D5735"/>
                </a:solidFill>
                <a:latin typeface="Archivo"/>
              </a:rPr>
              <a:t>LOOK IN DETAIL</a:t>
            </a:r>
          </a:p>
        </p:txBody>
      </p:sp>
      <p:sp>
        <p:nvSpPr>
          <p:cNvPr id="9" name="TextBox 8"/>
          <p:cNvSpPr txBox="1"/>
          <p:nvPr/>
        </p:nvSpPr>
        <p:spPr>
          <a:xfrm>
            <a:off x="5447277" y="942449"/>
            <a:ext cx="3357276" cy="344221"/>
          </a:xfrm>
          <a:prstGeom prst="rect">
            <a:avLst/>
          </a:prstGeom>
          <a:noFill/>
        </p:spPr>
        <p:txBody>
          <a:bodyPr wrap="square" lIns="0" rIns="0" tIns="0" bIns="0">
            <a:spAutoFit/>
          </a:bodyPr>
          <a:lstStyle/>
          <a:p>
            <a:pPr>
              <a:lnSpc>
                <a:spcPct val="125000"/>
              </a:lnSpc>
            </a:pPr>
            <a:r>
              <a:rPr sz="1800" b="0" i="0" spc="756">
                <a:solidFill>
                  <a:srgbClr val="2E2214"/>
                </a:solidFill>
                <a:latin typeface="Archivo"/>
              </a:rPr>
              <a:t>FIRST FITTING</a:t>
            </a:r>
          </a:p>
        </p:txBody>
      </p:sp>
      <p:pic>
        <p:nvPicPr>
          <p:cNvPr id="10" name="Picture 9" descr="image.png"/>
          <p:cNvPicPr>
            <a:picLocks noChangeAspect="1"/>
          </p:cNvPicPr>
          <p:nvPr/>
        </p:nvPicPr>
        <p:blipFill>
          <a:blip r:embed="rId4"/>
          <a:stretch>
            <a:fillRect/>
          </a:stretch>
        </p:blipFill>
        <p:spPr>
          <a:xfrm>
            <a:off x="7020706" y="541484"/>
            <a:ext cx="193796" cy="193795"/>
          </a:xfrm>
          <a:prstGeom prst="rect">
            <a:avLst/>
          </a:prstGeom>
        </p:spPr>
      </p:pic>
      <p:sp>
        <p:nvSpPr>
          <p:cNvPr id="11" name="Rectangle 10"/>
          <p:cNvSpPr/>
          <p:nvPr/>
        </p:nvSpPr>
        <p:spPr>
          <a:xfrm rot="54000">
            <a:off x="5313968" y="1948445"/>
            <a:ext cx="4231065" cy="2649166"/>
          </a:xfrm>
          <a:prstGeom prst="rect">
            <a:avLst/>
          </a:prstGeom>
          <a:solidFill>
            <a:srgbClr val="FAF4E6"/>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616729" y="2143110"/>
            <a:ext cx="3658645" cy="152689"/>
          </a:xfrm>
          <a:prstGeom prst="rect">
            <a:avLst/>
          </a:prstGeom>
          <a:noFill/>
        </p:spPr>
        <p:txBody>
          <a:bodyPr wrap="square" lIns="0" rIns="0" tIns="0" bIns="0">
            <a:spAutoFit/>
          </a:bodyPr>
          <a:lstStyle/>
          <a:p>
            <a:r>
              <a:rPr sz="710" b="0" i="0" spc="242">
                <a:solidFill>
                  <a:srgbClr val="6D5735"/>
                </a:solidFill>
                <a:latin typeface="Archivo"/>
              </a:rPr>
              <a:t>CONSTRUCTION</a:t>
            </a:r>
          </a:p>
        </p:txBody>
      </p:sp>
      <p:sp>
        <p:nvSpPr>
          <p:cNvPr id="13" name="TextBox 12"/>
          <p:cNvSpPr txBox="1"/>
          <p:nvPr/>
        </p:nvSpPr>
        <p:spPr>
          <a:xfrm>
            <a:off x="5610594" y="2362158"/>
            <a:ext cx="1070858" cy="283424"/>
          </a:xfrm>
          <a:prstGeom prst="rect">
            <a:avLst/>
          </a:prstGeom>
          <a:noFill/>
        </p:spPr>
        <p:txBody>
          <a:bodyPr wrap="square" lIns="0" rIns="0" tIns="0" bIns="0">
            <a:spAutoFit/>
          </a:bodyPr>
          <a:lstStyle/>
          <a:p>
            <a:r>
              <a:rPr sz="1420" b="0" i="0">
                <a:solidFill>
                  <a:srgbClr val="4C3820"/>
                </a:solidFill>
                <a:latin typeface="Space Mono"/>
              </a:rPr>
              <a:t>Fabric</a:t>
            </a:r>
          </a:p>
        </p:txBody>
      </p:sp>
      <p:sp>
        <p:nvSpPr>
          <p:cNvPr id="14" name="TextBox 13"/>
          <p:cNvSpPr txBox="1"/>
          <p:nvPr/>
        </p:nvSpPr>
        <p:spPr>
          <a:xfrm>
            <a:off x="6674775" y="2464629"/>
            <a:ext cx="2595811" cy="379981"/>
          </a:xfrm>
          <a:prstGeom prst="rect">
            <a:avLst/>
          </a:prstGeom>
          <a:noFill/>
        </p:spPr>
        <p:txBody>
          <a:bodyPr wrap="square" lIns="0" rIns="0" tIns="0" bIns="0">
            <a:spAutoFit/>
          </a:bodyPr>
          <a:lstStyle/>
          <a:p>
            <a:pPr>
              <a:lnSpc>
                <a:spcPct val="155000"/>
              </a:lnSpc>
            </a:pPr>
            <a:r>
              <a:rPr sz="860" b="0" i="0">
                <a:solidFill>
                  <a:srgbClr val="433521"/>
                </a:solidFill>
                <a:latin typeface="Archivo"/>
              </a:rPr>
              <a:t>Reclaimed Italian wool twill suiting, 260g/m, dry finish, half-canvassed with…</a:t>
            </a:r>
          </a:p>
        </p:txBody>
      </p:sp>
      <p:sp>
        <p:nvSpPr>
          <p:cNvPr id="15" name="TextBox 14"/>
          <p:cNvSpPr txBox="1"/>
          <p:nvPr/>
        </p:nvSpPr>
        <p:spPr>
          <a:xfrm>
            <a:off x="5601075" y="2968112"/>
            <a:ext cx="1070858" cy="283424"/>
          </a:xfrm>
          <a:prstGeom prst="rect">
            <a:avLst/>
          </a:prstGeom>
          <a:noFill/>
        </p:spPr>
        <p:txBody>
          <a:bodyPr wrap="square" lIns="0" rIns="0" tIns="0" bIns="0">
            <a:spAutoFit/>
          </a:bodyPr>
          <a:lstStyle/>
          <a:p>
            <a:r>
              <a:rPr sz="1420" b="0" i="0">
                <a:solidFill>
                  <a:srgbClr val="4C3820"/>
                </a:solidFill>
                <a:latin typeface="Space Mono"/>
              </a:rPr>
              <a:t>Seams</a:t>
            </a:r>
          </a:p>
        </p:txBody>
      </p:sp>
      <p:sp>
        <p:nvSpPr>
          <p:cNvPr id="16" name="TextBox 15"/>
          <p:cNvSpPr txBox="1"/>
          <p:nvPr/>
        </p:nvSpPr>
        <p:spPr>
          <a:xfrm>
            <a:off x="6667921" y="3070583"/>
            <a:ext cx="2040763" cy="201660"/>
          </a:xfrm>
          <a:prstGeom prst="rect">
            <a:avLst/>
          </a:prstGeom>
          <a:noFill/>
        </p:spPr>
        <p:txBody>
          <a:bodyPr wrap="square" lIns="0" rIns="0" tIns="0" bIns="0">
            <a:spAutoFit/>
          </a:bodyPr>
          <a:lstStyle/>
          <a:p>
            <a:pPr>
              <a:lnSpc>
                <a:spcPct val="155000"/>
              </a:lnSpc>
            </a:pPr>
            <a:r>
              <a:rPr sz="860" b="0" i="0">
                <a:solidFill>
                  <a:srgbClr val="433521"/>
                </a:solidFill>
                <a:latin typeface="Archivo"/>
              </a:rPr>
              <a:t>Flat-felled seams, bar-tacked stress points</a:t>
            </a:r>
          </a:p>
        </p:txBody>
      </p:sp>
      <p:sp>
        <p:nvSpPr>
          <p:cNvPr id="17" name="TextBox 16"/>
          <p:cNvSpPr txBox="1"/>
          <p:nvPr/>
        </p:nvSpPr>
        <p:spPr>
          <a:xfrm>
            <a:off x="5594043" y="3415731"/>
            <a:ext cx="1070857" cy="283424"/>
          </a:xfrm>
          <a:prstGeom prst="rect">
            <a:avLst/>
          </a:prstGeom>
          <a:noFill/>
        </p:spPr>
        <p:txBody>
          <a:bodyPr wrap="square" lIns="0" rIns="0" tIns="0" bIns="0">
            <a:spAutoFit/>
          </a:bodyPr>
          <a:lstStyle/>
          <a:p>
            <a:r>
              <a:rPr sz="1420" b="0" i="0">
                <a:solidFill>
                  <a:srgbClr val="4C3820"/>
                </a:solidFill>
                <a:latin typeface="Space Mono"/>
              </a:rPr>
              <a:t>Colourway</a:t>
            </a:r>
          </a:p>
        </p:txBody>
      </p:sp>
      <p:sp>
        <p:nvSpPr>
          <p:cNvPr id="18" name="TextBox 17"/>
          <p:cNvSpPr txBox="1"/>
          <p:nvPr/>
        </p:nvSpPr>
        <p:spPr>
          <a:xfrm>
            <a:off x="6658224" y="3518203"/>
            <a:ext cx="2595811" cy="379980"/>
          </a:xfrm>
          <a:prstGeom prst="rect">
            <a:avLst/>
          </a:prstGeom>
          <a:noFill/>
        </p:spPr>
        <p:txBody>
          <a:bodyPr wrap="square" lIns="0" rIns="0" tIns="0" bIns="0">
            <a:spAutoFit/>
          </a:bodyPr>
          <a:lstStyle/>
          <a:p>
            <a:pPr>
              <a:lnSpc>
                <a:spcPct val="155000"/>
              </a:lnSpc>
            </a:pPr>
            <a:r>
              <a:rPr sz="860" b="0" i="0">
                <a:solidFill>
                  <a:srgbClr val="433521"/>
                </a:solidFill>
                <a:latin typeface="Archivo"/>
              </a:rPr>
              <a:t>Charcoal blazer over Chalk shirt, Flannel Ash trousers, Anthracite Ink footwe…</a:t>
            </a:r>
          </a:p>
        </p:txBody>
      </p:sp>
      <p:sp>
        <p:nvSpPr>
          <p:cNvPr id="19" name="TextBox 18"/>
          <p:cNvSpPr txBox="1"/>
          <p:nvPr/>
        </p:nvSpPr>
        <p:spPr>
          <a:xfrm>
            <a:off x="5584524" y="4021685"/>
            <a:ext cx="1070858" cy="283423"/>
          </a:xfrm>
          <a:prstGeom prst="rect">
            <a:avLst/>
          </a:prstGeom>
          <a:noFill/>
        </p:spPr>
        <p:txBody>
          <a:bodyPr wrap="square" lIns="0" rIns="0" tIns="0" bIns="0">
            <a:spAutoFit/>
          </a:bodyPr>
          <a:lstStyle/>
          <a:p>
            <a:r>
              <a:rPr sz="1420" b="0" i="0">
                <a:solidFill>
                  <a:srgbClr val="4C3820"/>
                </a:solidFill>
                <a:latin typeface="Space Mono"/>
              </a:rPr>
              <a:t>Care</a:t>
            </a:r>
          </a:p>
        </p:txBody>
      </p:sp>
      <p:sp>
        <p:nvSpPr>
          <p:cNvPr id="20" name="TextBox 19"/>
          <p:cNvSpPr txBox="1"/>
          <p:nvPr/>
        </p:nvSpPr>
        <p:spPr>
          <a:xfrm>
            <a:off x="6651370" y="4124156"/>
            <a:ext cx="1183620" cy="188195"/>
          </a:xfrm>
          <a:prstGeom prst="rect">
            <a:avLst/>
          </a:prstGeom>
          <a:noFill/>
        </p:spPr>
        <p:txBody>
          <a:bodyPr wrap="square" lIns="0" rIns="0" tIns="0" bIns="0">
            <a:spAutoFit/>
          </a:bodyPr>
          <a:lstStyle/>
          <a:p>
            <a:pPr>
              <a:lnSpc>
                <a:spcPct val="155000"/>
              </a:lnSpc>
            </a:pPr>
            <a:r>
              <a:rPr sz="860" b="0" i="0">
                <a:solidFill>
                  <a:srgbClr val="433521"/>
                </a:solidFill>
                <a:latin typeface="Archivo"/>
              </a:rPr>
              <a:t>Dry clean recommended</a:t>
            </a:r>
          </a:p>
        </p:txBody>
      </p:sp>
      <p:pic>
        <p:nvPicPr>
          <p:cNvPr id="21" name="Picture 20" descr="image.png"/>
          <p:cNvPicPr>
            <a:picLocks noChangeAspect="1"/>
          </p:cNvPicPr>
          <p:nvPr/>
        </p:nvPicPr>
        <p:blipFill>
          <a:blip r:embed="rId5"/>
          <a:stretch>
            <a:fillRect/>
          </a:stretch>
        </p:blipFill>
        <p:spPr>
          <a:xfrm>
            <a:off x="7352907" y="1894149"/>
            <a:ext cx="193469" cy="193469"/>
          </a:xfrm>
          <a:prstGeom prst="rect">
            <a:avLst/>
          </a:prstGeom>
        </p:spPr>
      </p:pic>
      <p:pic>
        <p:nvPicPr>
          <p:cNvPr id="22" name="Picture 21" descr="image.png"/>
          <p:cNvPicPr>
            <a:picLocks noChangeAspect="1"/>
          </p:cNvPicPr>
          <p:nvPr/>
        </p:nvPicPr>
        <p:blipFill>
          <a:blip r:embed="rId6"/>
          <a:stretch>
            <a:fillRect/>
          </a:stretch>
        </p:blipFill>
        <p:spPr>
          <a:xfrm>
            <a:off x="2800499" y="1047899"/>
            <a:ext cx="3543300" cy="1428750"/>
          </a:xfrm>
          <a:prstGeom prst="rect">
            <a:avLst/>
          </a:prstGeom>
        </p:spPr>
      </p:pic>
      <p:pic>
        <p:nvPicPr>
          <p:cNvPr id="23" name="Picture 22" descr="image.png"/>
          <p:cNvPicPr>
            <a:picLocks noChangeAspect="1"/>
          </p:cNvPicPr>
          <p:nvPr/>
        </p:nvPicPr>
        <p:blipFill>
          <a:blip r:embed="rId7"/>
          <a:stretch>
            <a:fillRect/>
          </a:stretch>
        </p:blipFill>
        <p:spPr>
          <a:xfrm>
            <a:off x="6190952" y="2000399"/>
            <a:ext cx="190500" cy="190500"/>
          </a:xfrm>
          <a:prstGeom prst="rect">
            <a:avLst/>
          </a:prstGeom>
        </p:spPr>
      </p:pic>
      <p:sp>
        <p:nvSpPr>
          <p:cNvPr id="24" name="Rectangle 23"/>
          <p:cNvSpPr/>
          <p:nvPr/>
        </p:nvSpPr>
        <p:spPr>
          <a:xfrm>
            <a:off x="10049477" y="1201432"/>
            <a:ext cx="1504638" cy="1198182"/>
          </a:xfrm>
          <a:prstGeom prst="rect">
            <a:avLst/>
          </a:prstGeom>
          <a:gradFill rotWithShape="1">
            <a:gsLst>
              <a:gs pos="0">
                <a:srgbClr val="A99B8C"/>
              </a:gs>
              <a:gs pos="100000">
                <a:srgbClr val="C9B9AA"/>
              </a:gs>
            </a:gsLst>
            <a:lin scaled="0" ang="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5" name="Picture 24" descr="image.png"/>
          <p:cNvPicPr>
            <a:picLocks noChangeAspect="1"/>
          </p:cNvPicPr>
          <p:nvPr/>
        </p:nvPicPr>
        <p:blipFill>
          <a:blip r:embed="rId8"/>
          <a:stretch>
            <a:fillRect/>
          </a:stretch>
        </p:blipFill>
        <p:spPr>
          <a:xfrm>
            <a:off x="10762952" y="1276201"/>
            <a:ext cx="190500" cy="190500"/>
          </a:xfrm>
          <a:prstGeom prst="rect">
            <a:avLst/>
          </a:prstGeom>
        </p:spPr>
      </p:pic>
      <p:sp>
        <p:nvSpPr>
          <p:cNvPr id="26" name="Rectangle 25"/>
          <p:cNvSpPr/>
          <p:nvPr/>
        </p:nvSpPr>
        <p:spPr>
          <a:xfrm>
            <a:off x="10264125" y="5188126"/>
            <a:ext cx="1456641" cy="1129650"/>
          </a:xfrm>
          <a:prstGeom prst="rect">
            <a:avLst/>
          </a:prstGeom>
          <a:gradFill rotWithShape="1">
            <a:gsLst>
              <a:gs pos="0">
                <a:srgbClr val="4C4642"/>
              </a:gs>
              <a:gs pos="100000">
                <a:srgbClr val="5A5550"/>
              </a:gs>
            </a:gsLst>
            <a:lin scaled="0" ang="54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7" name="Picture 26" descr="image.png"/>
          <p:cNvPicPr>
            <a:picLocks noChangeAspect="1"/>
          </p:cNvPicPr>
          <p:nvPr/>
        </p:nvPicPr>
        <p:blipFill>
          <a:blip r:embed="rId9"/>
          <a:stretch>
            <a:fillRect/>
          </a:stretch>
        </p:blipFill>
        <p:spPr>
          <a:xfrm>
            <a:off x="10953155" y="5257949"/>
            <a:ext cx="190500" cy="190500"/>
          </a:xfrm>
          <a:prstGeom prst="rect">
            <a:avLst/>
          </a:prstGeom>
        </p:spPr>
      </p:pic>
      <p:sp>
        <p:nvSpPr>
          <p:cNvPr id="28" name="Rectangle 27"/>
          <p:cNvSpPr/>
          <p:nvPr/>
        </p:nvSpPr>
        <p:spPr>
          <a:xfrm rot="21456000">
            <a:off x="9824161" y="2778886"/>
            <a:ext cx="1943365" cy="355020"/>
          </a:xfrm>
          <a:prstGeom prst="rect">
            <a:avLst/>
          </a:prstGeom>
          <a:gradFill rotWithShape="1">
            <a:gsLst>
              <a:gs pos="0">
                <a:srgbClr val="CDB88F"/>
              </a:gs>
              <a:gs pos="100000">
                <a:srgbClr val="AC946A"/>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rot="21456000">
            <a:off x="9824161" y="2778886"/>
            <a:ext cx="1943365" cy="355020"/>
          </a:xfrm>
          <a:prstGeom prst="rect">
            <a:avLst/>
          </a:prstGeom>
          <a:noFill/>
        </p:spPr>
        <p:txBody>
          <a:bodyPr wrap="square" lIns="0" rIns="0" tIns="0" bIns="0">
            <a:spAutoFit/>
          </a:bodyPr>
          <a:lstStyle/>
          <a:p>
            <a:pPr>
              <a:lnSpc>
                <a:spcPct val="112000"/>
              </a:lnSpc>
            </a:pPr>
            <a:r>
              <a:rPr sz="1120" b="0" i="0">
                <a:solidFill>
                  <a:srgbClr val="43301A"/>
                </a:solidFill>
                <a:latin typeface="Space Mono"/>
              </a:rPr>
              <a:t>every seam by hand</a:t>
            </a:r>
          </a:p>
        </p:txBody>
      </p:sp>
      <p:sp>
        <p:nvSpPr>
          <p:cNvPr id="30" name="Rounded Rectangle 29"/>
          <p:cNvSpPr/>
          <p:nvPr/>
        </p:nvSpPr>
        <p:spPr>
          <a:xfrm>
            <a:off x="9923472" y="2951960"/>
            <a:ext cx="69409" cy="69409"/>
          </a:xfrm>
          <a:prstGeom prst="roundRect">
            <a:avLst/>
          </a:prstGeom>
          <a:solidFill>
            <a:srgbClr val="B3A189"/>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1" name="Picture 30" descr="image.png"/>
          <p:cNvPicPr>
            <a:picLocks noChangeAspect="1"/>
          </p:cNvPicPr>
          <p:nvPr/>
        </p:nvPicPr>
        <p:blipFill>
          <a:blip r:embed="rId10"/>
          <a:stretch>
            <a:fillRect/>
          </a:stretch>
        </p:blipFill>
        <p:spPr>
          <a:xfrm>
            <a:off x="4536914" y="4733010"/>
            <a:ext cx="756270" cy="1609174"/>
          </a:xfrm>
          <a:prstGeom prst="rect">
            <a:avLst/>
          </a:prstGeom>
        </p:spPr>
      </p:pic>
      <p:sp>
        <p:nvSpPr>
          <p:cNvPr id="32" name="Rectangle 31"/>
          <p:cNvSpPr/>
          <p:nvPr/>
        </p:nvSpPr>
        <p:spPr>
          <a:xfrm>
            <a:off x="0" y="0"/>
            <a:ext cx="12192000" cy="6858000"/>
          </a:xfrm>
          <a:prstGeom prst="rect">
            <a:avLst/>
          </a:prstGeom>
          <a:no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gradFill rotWithShape="1">
            <a:gsLst>
              <a:gs pos="0">
                <a:srgbClr val="FFF9EA"/>
              </a:gs>
              <a:gs pos="100000">
                <a:srgbClr val="9E8A67"/>
              </a:gs>
            </a:gsLst>
            <a:lin scaled="0" ang="1992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rot="180000">
            <a:off x="8518399" y="783530"/>
            <a:ext cx="2299250" cy="2966245"/>
          </a:xfrm>
          <a:prstGeom prst="rect">
            <a:avLst/>
          </a:prstGeom>
          <a:solidFill>
            <a:srgbClr val="FBF6EA"/>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image.png"/>
          <p:cNvPicPr>
            <a:picLocks noChangeAspect="1"/>
          </p:cNvPicPr>
          <p:nvPr/>
        </p:nvPicPr>
        <p:blipFill>
          <a:blip r:embed="rId2"/>
          <a:srcRect l="19321" r="19321"/>
          <a:stretch>
            <a:fillRect/>
          </a:stretch>
        </p:blipFill>
        <p:spPr>
          <a:xfrm>
            <a:off x="8619460" y="873624"/>
            <a:ext cx="2108095" cy="2576794"/>
          </a:xfrm>
          <a:prstGeom prst="rect">
            <a:avLst/>
          </a:prstGeom>
        </p:spPr>
      </p:pic>
      <p:sp>
        <p:nvSpPr>
          <p:cNvPr id="5" name="TextBox 4"/>
          <p:cNvSpPr txBox="1"/>
          <p:nvPr/>
        </p:nvSpPr>
        <p:spPr>
          <a:xfrm>
            <a:off x="8608493" y="3346730"/>
            <a:ext cx="1989452" cy="312951"/>
          </a:xfrm>
          <a:prstGeom prst="rect">
            <a:avLst/>
          </a:prstGeom>
          <a:noFill/>
        </p:spPr>
        <p:txBody>
          <a:bodyPr wrap="square" lIns="0" rIns="0" tIns="0" bIns="0">
            <a:spAutoFit/>
          </a:bodyPr>
          <a:lstStyle/>
          <a:p>
            <a:r>
              <a:rPr sz="1090" b="0" i="0">
                <a:solidFill>
                  <a:srgbClr val="5C4629"/>
                </a:solidFill>
                <a:latin typeface="Space Mono"/>
              </a:rPr>
              <a:t>detail</a:t>
            </a:r>
          </a:p>
        </p:txBody>
      </p:sp>
      <p:pic>
        <p:nvPicPr>
          <p:cNvPr id="6" name="Picture 5" descr="image.png"/>
          <p:cNvPicPr>
            <a:picLocks noChangeAspect="1"/>
          </p:cNvPicPr>
          <p:nvPr/>
        </p:nvPicPr>
        <p:blipFill>
          <a:blip r:embed="rId3"/>
          <a:stretch>
            <a:fillRect/>
          </a:stretch>
        </p:blipFill>
        <p:spPr>
          <a:xfrm>
            <a:off x="9642196" y="749268"/>
            <a:ext cx="200209" cy="200209"/>
          </a:xfrm>
          <a:prstGeom prst="rect">
            <a:avLst/>
          </a:prstGeom>
        </p:spPr>
      </p:pic>
      <p:sp>
        <p:nvSpPr>
          <p:cNvPr id="7" name="Rounded Rectangle 6"/>
          <p:cNvSpPr/>
          <p:nvPr/>
        </p:nvSpPr>
        <p:spPr>
          <a:xfrm rot="72000">
            <a:off x="4480705" y="670654"/>
            <a:ext cx="3440736" cy="5212189"/>
          </a:xfrm>
          <a:prstGeom prst="roundRect">
            <a:avLst/>
          </a:prstGeom>
          <a:solidFill>
            <a:srgbClr val="FCF8EE"/>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8" name="Picture 7" descr="image.png"/>
          <p:cNvPicPr>
            <a:picLocks noChangeAspect="1"/>
          </p:cNvPicPr>
          <p:nvPr/>
        </p:nvPicPr>
        <p:blipFill>
          <a:blip r:embed="rId4"/>
          <a:srcRect l="1478" r="1478"/>
          <a:stretch>
            <a:fillRect/>
          </a:stretch>
        </p:blipFill>
        <p:spPr>
          <a:xfrm>
            <a:off x="4577928" y="767878"/>
            <a:ext cx="3246288" cy="5017741"/>
          </a:xfrm>
          <a:prstGeom prst="rect">
            <a:avLst/>
          </a:prstGeom>
        </p:spPr>
      </p:pic>
      <p:pic>
        <p:nvPicPr>
          <p:cNvPr id="9" name="Picture 8" descr="image.png"/>
          <p:cNvPicPr>
            <a:picLocks noChangeAspect="1"/>
          </p:cNvPicPr>
          <p:nvPr/>
        </p:nvPicPr>
        <p:blipFill>
          <a:blip r:embed="rId5"/>
          <a:stretch>
            <a:fillRect/>
          </a:stretch>
        </p:blipFill>
        <p:spPr>
          <a:xfrm>
            <a:off x="6096000" y="724198"/>
            <a:ext cx="190500" cy="190500"/>
          </a:xfrm>
          <a:prstGeom prst="rect">
            <a:avLst/>
          </a:prstGeom>
        </p:spPr>
      </p:pic>
      <p:sp>
        <p:nvSpPr>
          <p:cNvPr id="10" name="Rectangle 9"/>
          <p:cNvSpPr/>
          <p:nvPr/>
        </p:nvSpPr>
        <p:spPr>
          <a:xfrm rot="21480000">
            <a:off x="6661239" y="5989490"/>
            <a:ext cx="1765718" cy="467367"/>
          </a:xfrm>
          <a:prstGeom prst="rect">
            <a:avLst/>
          </a:prstGeom>
          <a:gradFill rotWithShape="1">
            <a:gsLst>
              <a:gs pos="0">
                <a:srgbClr val="CDB88F"/>
              </a:gs>
              <a:gs pos="100000">
                <a:srgbClr val="AC946A"/>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rot="21480000">
            <a:off x="6661239" y="5989490"/>
            <a:ext cx="1765718" cy="467367"/>
          </a:xfrm>
          <a:prstGeom prst="rect">
            <a:avLst/>
          </a:prstGeom>
          <a:noFill/>
        </p:spPr>
        <p:txBody>
          <a:bodyPr wrap="square" lIns="0" rIns="0" tIns="0" bIns="0">
            <a:spAutoFit/>
          </a:bodyPr>
          <a:lstStyle/>
          <a:p>
            <a:pPr>
              <a:lnSpc>
                <a:spcPct val="112000"/>
              </a:lnSpc>
            </a:pPr>
            <a:r>
              <a:rPr sz="1350" b="0" i="0">
                <a:solidFill>
                  <a:srgbClr val="43301A"/>
                </a:solidFill>
                <a:latin typeface="Space Mono"/>
              </a:rPr>
              <a:t>Basted Panels</a:t>
            </a:r>
          </a:p>
        </p:txBody>
      </p:sp>
      <p:sp>
        <p:nvSpPr>
          <p:cNvPr id="12" name="Rounded Rectangle 11"/>
          <p:cNvSpPr/>
          <p:nvPr/>
        </p:nvSpPr>
        <p:spPr>
          <a:xfrm>
            <a:off x="6762191" y="6209954"/>
            <a:ext cx="68961" cy="68961"/>
          </a:xfrm>
          <a:prstGeom prst="roundRect">
            <a:avLst/>
          </a:prstGeom>
          <a:solidFill>
            <a:srgbClr val="B3A189"/>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927285" y="6252650"/>
            <a:ext cx="1364408" cy="138117"/>
          </a:xfrm>
          <a:prstGeom prst="rect">
            <a:avLst/>
          </a:prstGeom>
          <a:noFill/>
        </p:spPr>
        <p:txBody>
          <a:bodyPr wrap="square" lIns="0" rIns="0" tIns="0" bIns="0">
            <a:spAutoFit/>
          </a:bodyPr>
          <a:lstStyle/>
          <a:p>
            <a:pPr>
              <a:lnSpc>
                <a:spcPct val="112000"/>
              </a:lnSpc>
            </a:pPr>
            <a:r>
              <a:rPr sz="640" b="0" i="0" spc="127">
                <a:solidFill>
                  <a:srgbClr val="5F4A2C"/>
                </a:solidFill>
                <a:latin typeface="Archivo"/>
              </a:rPr>
              <a:t>FITTING NOTE</a:t>
            </a:r>
          </a:p>
        </p:txBody>
      </p:sp>
      <p:pic>
        <p:nvPicPr>
          <p:cNvPr id="14" name="Picture 13" descr="image.png"/>
          <p:cNvPicPr>
            <a:picLocks noChangeAspect="1"/>
          </p:cNvPicPr>
          <p:nvPr/>
        </p:nvPicPr>
        <p:blipFill>
          <a:blip r:embed="rId6"/>
          <a:stretch>
            <a:fillRect/>
          </a:stretch>
        </p:blipFill>
        <p:spPr>
          <a:xfrm>
            <a:off x="6133654" y="781050"/>
            <a:ext cx="723900" cy="5600700"/>
          </a:xfrm>
          <a:prstGeom prst="rect">
            <a:avLst/>
          </a:prstGeom>
        </p:spPr>
      </p:pic>
      <p:sp>
        <p:nvSpPr>
          <p:cNvPr id="15" name="Rectangle 14"/>
          <p:cNvSpPr/>
          <p:nvPr/>
        </p:nvSpPr>
        <p:spPr>
          <a:xfrm rot="21504000">
            <a:off x="967659" y="990188"/>
            <a:ext cx="2825694" cy="1705798"/>
          </a:xfrm>
          <a:prstGeom prst="rect">
            <a:avLst/>
          </a:prstGeom>
          <a:solidFill>
            <a:srgbClr val="FAF4E6"/>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221063" y="1206571"/>
            <a:ext cx="2287768" cy="159042"/>
          </a:xfrm>
          <a:prstGeom prst="rect">
            <a:avLst/>
          </a:prstGeom>
          <a:noFill/>
        </p:spPr>
        <p:txBody>
          <a:bodyPr wrap="square" lIns="0" rIns="0" tIns="0" bIns="0">
            <a:spAutoFit/>
          </a:bodyPr>
          <a:lstStyle/>
          <a:p>
            <a:r>
              <a:rPr sz="710" b="0" i="0" spc="242">
                <a:solidFill>
                  <a:srgbClr val="6D5735"/>
                </a:solidFill>
                <a:latin typeface="Archivo"/>
              </a:rPr>
              <a:t>SPRING/SUMMER 2027</a:t>
            </a:r>
          </a:p>
        </p:txBody>
      </p:sp>
      <p:sp>
        <p:nvSpPr>
          <p:cNvPr id="17" name="TextBox 16"/>
          <p:cNvSpPr txBox="1"/>
          <p:nvPr/>
        </p:nvSpPr>
        <p:spPr>
          <a:xfrm>
            <a:off x="1226383" y="1396997"/>
            <a:ext cx="2289364" cy="216169"/>
          </a:xfrm>
          <a:prstGeom prst="rect">
            <a:avLst/>
          </a:prstGeom>
          <a:noFill/>
        </p:spPr>
        <p:txBody>
          <a:bodyPr wrap="square" lIns="0" rIns="0" tIns="0" bIns="0">
            <a:spAutoFit/>
          </a:bodyPr>
          <a:lstStyle/>
          <a:p>
            <a:r>
              <a:rPr sz="1120" b="0" i="0" spc="562">
                <a:solidFill>
                  <a:srgbClr val="2E2214"/>
                </a:solidFill>
                <a:latin typeface="Archivo"/>
              </a:rPr>
              <a:t>LOOK</a:t>
            </a:r>
          </a:p>
        </p:txBody>
      </p:sp>
      <p:sp>
        <p:nvSpPr>
          <p:cNvPr id="18" name="TextBox 17"/>
          <p:cNvSpPr txBox="1"/>
          <p:nvPr/>
        </p:nvSpPr>
        <p:spPr>
          <a:xfrm>
            <a:off x="1231170" y="1568380"/>
            <a:ext cx="2298407" cy="539893"/>
          </a:xfrm>
          <a:prstGeom prst="rect">
            <a:avLst/>
          </a:prstGeom>
          <a:noFill/>
        </p:spPr>
        <p:txBody>
          <a:bodyPr wrap="square" lIns="0" rIns="0" tIns="0" bIns="0">
            <a:spAutoFit/>
          </a:bodyPr>
          <a:lstStyle/>
          <a:p>
            <a:r>
              <a:rPr sz="3450" b="0" i="0" spc="483">
                <a:solidFill>
                  <a:srgbClr val="2E2214"/>
                </a:solidFill>
                <a:latin typeface="Archivo"/>
              </a:rPr>
              <a:t>N° 02</a:t>
            </a:r>
          </a:p>
        </p:txBody>
      </p:sp>
      <p:sp>
        <p:nvSpPr>
          <p:cNvPr id="19" name="TextBox 18"/>
          <p:cNvSpPr txBox="1"/>
          <p:nvPr/>
        </p:nvSpPr>
        <p:spPr>
          <a:xfrm>
            <a:off x="1246329" y="2111093"/>
            <a:ext cx="2294683" cy="406596"/>
          </a:xfrm>
          <a:prstGeom prst="rect">
            <a:avLst/>
          </a:prstGeom>
          <a:noFill/>
        </p:spPr>
        <p:txBody>
          <a:bodyPr wrap="square" lIns="0" rIns="0" tIns="0" bIns="0">
            <a:spAutoFit/>
          </a:bodyPr>
          <a:lstStyle/>
          <a:p>
            <a:r>
              <a:rPr sz="1800" b="0" i="0">
                <a:solidFill>
                  <a:srgbClr val="4C3820"/>
                </a:solidFill>
                <a:latin typeface="Space Mono"/>
              </a:rPr>
              <a:t>Basted Panels</a:t>
            </a:r>
          </a:p>
        </p:txBody>
      </p:sp>
      <p:pic>
        <p:nvPicPr>
          <p:cNvPr id="20" name="Picture 19" descr="image.png"/>
          <p:cNvPicPr>
            <a:picLocks noChangeAspect="1"/>
          </p:cNvPicPr>
          <p:nvPr/>
        </p:nvPicPr>
        <p:blipFill>
          <a:blip r:embed="rId7"/>
          <a:stretch>
            <a:fillRect/>
          </a:stretch>
        </p:blipFill>
        <p:spPr>
          <a:xfrm>
            <a:off x="2260160" y="940666"/>
            <a:ext cx="195745" cy="195745"/>
          </a:xfrm>
          <a:prstGeom prst="rect">
            <a:avLst/>
          </a:prstGeom>
        </p:spPr>
      </p:pic>
      <p:sp>
        <p:nvSpPr>
          <p:cNvPr id="21" name="Rectangle 20"/>
          <p:cNvSpPr/>
          <p:nvPr/>
        </p:nvSpPr>
        <p:spPr>
          <a:xfrm rot="66000">
            <a:off x="892383" y="3097283"/>
            <a:ext cx="2901533" cy="2375553"/>
          </a:xfrm>
          <a:prstGeom prst="rect">
            <a:avLst/>
          </a:prstGeom>
          <a:solidFill>
            <a:srgbClr val="FAF4E6"/>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144011" y="3311549"/>
            <a:ext cx="2398279" cy="1947021"/>
          </a:xfrm>
          <a:prstGeom prst="rect">
            <a:avLst/>
          </a:prstGeom>
          <a:noFill/>
        </p:spPr>
        <p:txBody>
          <a:bodyPr wrap="square" lIns="0" rIns="0" tIns="0" bIns="0">
            <a:spAutoFit/>
          </a:bodyPr>
          <a:lstStyle/>
          <a:p>
            <a:pPr>
              <a:lnSpc>
                <a:spcPct val="185000"/>
              </a:lnSpc>
            </a:pPr>
            <a:r>
              <a:rPr sz="900" b="0" i="0">
                <a:solidFill>
                  <a:srgbClr val="433521"/>
                </a:solidFill>
                <a:latin typeface="Archivo"/>
              </a:rPr>
              <a:t>The offcut look: a sleeveless column dress pieced entirely from reclaimed suiting panels — pearl grey, flannel ash and slate pinstripe — the panels not sewn shut but held with long, visible orange hand-basting stitches, seam allowances worn on the outside like piping. Layered over a chalk ribbed long-sleeve tee, it translates the deconstructed-suit language into a single lean line.</a:t>
            </a:r>
          </a:p>
        </p:txBody>
      </p:sp>
      <p:pic>
        <p:nvPicPr>
          <p:cNvPr id="23" name="Picture 22" descr="image.png"/>
          <p:cNvPicPr>
            <a:picLocks noChangeAspect="1"/>
          </p:cNvPicPr>
          <p:nvPr/>
        </p:nvPicPr>
        <p:blipFill>
          <a:blip r:embed="rId8"/>
          <a:stretch>
            <a:fillRect/>
          </a:stretch>
        </p:blipFill>
        <p:spPr>
          <a:xfrm>
            <a:off x="2268186" y="3037174"/>
            <a:ext cx="194122" cy="194122"/>
          </a:xfrm>
          <a:prstGeom prst="rect">
            <a:avLst/>
          </a:prstGeom>
        </p:spPr>
      </p:pic>
      <p:sp>
        <p:nvSpPr>
          <p:cNvPr id="24" name="Rectangle 23"/>
          <p:cNvSpPr/>
          <p:nvPr/>
        </p:nvSpPr>
        <p:spPr>
          <a:xfrm rot="21528000">
            <a:off x="1113108" y="5364389"/>
            <a:ext cx="2574681" cy="1129549"/>
          </a:xfrm>
          <a:prstGeom prst="rect">
            <a:avLst/>
          </a:prstGeom>
          <a:solidFill>
            <a:srgbClr val="FAF4E6"/>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1268268" y="5525637"/>
            <a:ext cx="1073348" cy="346121"/>
          </a:xfrm>
          <a:prstGeom prst="rect">
            <a:avLst/>
          </a:prstGeom>
          <a:solidFill>
            <a:srgbClr val="EFE8D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2391971" y="5502098"/>
            <a:ext cx="1073348" cy="346121"/>
          </a:xfrm>
          <a:prstGeom prst="rect">
            <a:avLst/>
          </a:prstGeom>
          <a:solidFill>
            <a:srgbClr val="B98A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1276446" y="5891341"/>
            <a:ext cx="2256982" cy="504176"/>
          </a:xfrm>
          <a:prstGeom prst="rect">
            <a:avLst/>
          </a:prstGeom>
          <a:noFill/>
        </p:spPr>
        <p:txBody>
          <a:bodyPr wrap="square" lIns="0" rIns="0" tIns="0" bIns="0">
            <a:spAutoFit/>
          </a:bodyPr>
          <a:lstStyle/>
          <a:p>
            <a:r>
              <a:rPr sz="1200" b="0" i="0">
                <a:solidFill>
                  <a:srgbClr val="4C3820"/>
                </a:solidFill>
                <a:latin typeface="Space Mono"/>
              </a:rPr>
              <a:t>Pearl Grey, Flannel Ash and Slate Pinstripe…</a:t>
            </a:r>
          </a:p>
        </p:txBody>
      </p:sp>
      <p:pic>
        <p:nvPicPr>
          <p:cNvPr id="28" name="Picture 27" descr="image.png"/>
          <p:cNvPicPr>
            <a:picLocks noChangeAspect="1"/>
          </p:cNvPicPr>
          <p:nvPr/>
        </p:nvPicPr>
        <p:blipFill>
          <a:blip r:embed="rId9"/>
          <a:stretch>
            <a:fillRect/>
          </a:stretch>
        </p:blipFill>
        <p:spPr>
          <a:xfrm>
            <a:off x="2292154" y="5303418"/>
            <a:ext cx="194448" cy="194448"/>
          </a:xfrm>
          <a:prstGeom prst="rect">
            <a:avLst/>
          </a:prstGeom>
        </p:spPr>
      </p:pic>
      <p:sp>
        <p:nvSpPr>
          <p:cNvPr id="29" name="Rectangle 28"/>
          <p:cNvSpPr/>
          <p:nvPr/>
        </p:nvSpPr>
        <p:spPr>
          <a:xfrm>
            <a:off x="8182021" y="5258972"/>
            <a:ext cx="1484618" cy="1178161"/>
          </a:xfrm>
          <a:prstGeom prst="rect">
            <a:avLst/>
          </a:prstGeom>
          <a:gradFill rotWithShape="1">
            <a:gsLst>
              <a:gs pos="0">
                <a:srgbClr val="1A130D"/>
              </a:gs>
              <a:gs pos="100000">
                <a:srgbClr val="CCCBC9"/>
              </a:gs>
            </a:gsLst>
            <a:lin scaled="0" ang="27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0" name="Picture 29" descr="image.png"/>
          <p:cNvPicPr>
            <a:picLocks noChangeAspect="1"/>
          </p:cNvPicPr>
          <p:nvPr/>
        </p:nvPicPr>
        <p:blipFill>
          <a:blip r:embed="rId10"/>
          <a:stretch>
            <a:fillRect/>
          </a:stretch>
        </p:blipFill>
        <p:spPr>
          <a:xfrm>
            <a:off x="8896499" y="5334149"/>
            <a:ext cx="190500" cy="190500"/>
          </a:xfrm>
          <a:prstGeom prst="rect">
            <a:avLst/>
          </a:prstGeom>
        </p:spPr>
      </p:pic>
      <p:pic>
        <p:nvPicPr>
          <p:cNvPr id="31" name="Picture 30" descr="image.png"/>
          <p:cNvPicPr>
            <a:picLocks noChangeAspect="1"/>
          </p:cNvPicPr>
          <p:nvPr/>
        </p:nvPicPr>
        <p:blipFill>
          <a:blip r:embed="rId11"/>
          <a:stretch>
            <a:fillRect/>
          </a:stretch>
        </p:blipFill>
        <p:spPr>
          <a:xfrm>
            <a:off x="10837604" y="377353"/>
            <a:ext cx="1031797" cy="1616722"/>
          </a:xfrm>
          <a:prstGeom prst="rect">
            <a:avLst/>
          </a:prstGeom>
        </p:spPr>
      </p:pic>
      <p:sp>
        <p:nvSpPr>
          <p:cNvPr id="32" name="Rectangle 31"/>
          <p:cNvSpPr/>
          <p:nvPr/>
        </p:nvSpPr>
        <p:spPr>
          <a:xfrm>
            <a:off x="0" y="0"/>
            <a:ext cx="12192000" cy="6858000"/>
          </a:xfrm>
          <a:prstGeom prst="rect">
            <a:avLst/>
          </a:prstGeom>
          <a:no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gradFill rotWithShape="1">
            <a:gsLst>
              <a:gs pos="0">
                <a:srgbClr val="FFF9EA"/>
              </a:gs>
              <a:gs pos="100000">
                <a:srgbClr val="9E8A67"/>
              </a:gs>
            </a:gsLst>
            <a:lin scaled="0" ang="1992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rot="21480000">
            <a:off x="1145031" y="936616"/>
            <a:ext cx="3291588" cy="4412375"/>
          </a:xfrm>
          <a:prstGeom prst="rect">
            <a:avLst/>
          </a:prstGeom>
          <a:solidFill>
            <a:srgbClr val="FBF6EA"/>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image.png"/>
          <p:cNvPicPr>
            <a:picLocks noChangeAspect="1"/>
          </p:cNvPicPr>
          <p:nvPr/>
        </p:nvPicPr>
        <p:blipFill>
          <a:blip r:embed="rId2"/>
          <a:srcRect t="6810" b="6810"/>
          <a:stretch>
            <a:fillRect/>
          </a:stretch>
        </p:blipFill>
        <p:spPr>
          <a:xfrm>
            <a:off x="1233695" y="1025280"/>
            <a:ext cx="3106946" cy="4025624"/>
          </a:xfrm>
          <a:prstGeom prst="rect">
            <a:avLst/>
          </a:prstGeom>
        </p:spPr>
      </p:pic>
      <p:sp>
        <p:nvSpPr>
          <p:cNvPr id="5" name="TextBox 4"/>
          <p:cNvSpPr txBox="1"/>
          <p:nvPr/>
        </p:nvSpPr>
        <p:spPr>
          <a:xfrm>
            <a:off x="1370652" y="4947190"/>
            <a:ext cx="2977303" cy="313137"/>
          </a:xfrm>
          <a:prstGeom prst="rect">
            <a:avLst/>
          </a:prstGeom>
          <a:noFill/>
        </p:spPr>
        <p:txBody>
          <a:bodyPr wrap="square" lIns="0" rIns="0" tIns="0" bIns="0">
            <a:spAutoFit/>
          </a:bodyPr>
          <a:lstStyle/>
          <a:p>
            <a:r>
              <a:rPr sz="1090" b="0" i="0">
                <a:solidFill>
                  <a:srgbClr val="5C4629"/>
                </a:solidFill>
                <a:latin typeface="Space Mono"/>
              </a:rPr>
              <a:t>Basted Panels</a:t>
            </a:r>
          </a:p>
        </p:txBody>
      </p:sp>
      <p:pic>
        <p:nvPicPr>
          <p:cNvPr id="6" name="Picture 5" descr="image.png"/>
          <p:cNvPicPr>
            <a:picLocks noChangeAspect="1"/>
          </p:cNvPicPr>
          <p:nvPr/>
        </p:nvPicPr>
        <p:blipFill>
          <a:blip r:embed="rId3"/>
          <a:stretch>
            <a:fillRect/>
          </a:stretch>
        </p:blipFill>
        <p:spPr>
          <a:xfrm>
            <a:off x="2617515" y="902468"/>
            <a:ext cx="197032" cy="197032"/>
          </a:xfrm>
          <a:prstGeom prst="rect">
            <a:avLst/>
          </a:prstGeom>
        </p:spPr>
      </p:pic>
      <p:sp>
        <p:nvSpPr>
          <p:cNvPr id="7" name="Rectangle 6"/>
          <p:cNvSpPr/>
          <p:nvPr/>
        </p:nvSpPr>
        <p:spPr>
          <a:xfrm rot="21540000">
            <a:off x="5212728" y="595611"/>
            <a:ext cx="3823050" cy="847425"/>
          </a:xfrm>
          <a:prstGeom prst="rect">
            <a:avLst/>
          </a:prstGeom>
          <a:solidFill>
            <a:srgbClr val="FAF4E6"/>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44286" y="771025"/>
            <a:ext cx="3353952" cy="153750"/>
          </a:xfrm>
          <a:prstGeom prst="rect">
            <a:avLst/>
          </a:prstGeom>
          <a:noFill/>
        </p:spPr>
        <p:txBody>
          <a:bodyPr wrap="square" lIns="0" rIns="0" tIns="0" bIns="0">
            <a:spAutoFit/>
          </a:bodyPr>
          <a:lstStyle/>
          <a:p>
            <a:r>
              <a:rPr sz="710" b="0" i="0" spc="242">
                <a:solidFill>
                  <a:srgbClr val="6D5735"/>
                </a:solidFill>
                <a:latin typeface="Archivo"/>
              </a:rPr>
              <a:t>LOOK IN DETAIL</a:t>
            </a:r>
          </a:p>
        </p:txBody>
      </p:sp>
      <p:sp>
        <p:nvSpPr>
          <p:cNvPr id="9" name="TextBox 8"/>
          <p:cNvSpPr txBox="1"/>
          <p:nvPr/>
        </p:nvSpPr>
        <p:spPr>
          <a:xfrm>
            <a:off x="5447277" y="942449"/>
            <a:ext cx="3357276" cy="344221"/>
          </a:xfrm>
          <a:prstGeom prst="rect">
            <a:avLst/>
          </a:prstGeom>
          <a:noFill/>
        </p:spPr>
        <p:txBody>
          <a:bodyPr wrap="square" lIns="0" rIns="0" tIns="0" bIns="0">
            <a:spAutoFit/>
          </a:bodyPr>
          <a:lstStyle/>
          <a:p>
            <a:pPr>
              <a:lnSpc>
                <a:spcPct val="125000"/>
              </a:lnSpc>
            </a:pPr>
            <a:r>
              <a:rPr sz="1800" b="0" i="0" spc="756">
                <a:solidFill>
                  <a:srgbClr val="2E2214"/>
                </a:solidFill>
                <a:latin typeface="Archivo"/>
              </a:rPr>
              <a:t>BASTED PANELS</a:t>
            </a:r>
          </a:p>
        </p:txBody>
      </p:sp>
      <p:pic>
        <p:nvPicPr>
          <p:cNvPr id="10" name="Picture 9" descr="image.png"/>
          <p:cNvPicPr>
            <a:picLocks noChangeAspect="1"/>
          </p:cNvPicPr>
          <p:nvPr/>
        </p:nvPicPr>
        <p:blipFill>
          <a:blip r:embed="rId4"/>
          <a:stretch>
            <a:fillRect/>
          </a:stretch>
        </p:blipFill>
        <p:spPr>
          <a:xfrm>
            <a:off x="7020706" y="541484"/>
            <a:ext cx="193796" cy="193795"/>
          </a:xfrm>
          <a:prstGeom prst="rect">
            <a:avLst/>
          </a:prstGeom>
        </p:spPr>
      </p:pic>
      <p:sp>
        <p:nvSpPr>
          <p:cNvPr id="11" name="Rectangle 10"/>
          <p:cNvSpPr/>
          <p:nvPr/>
        </p:nvSpPr>
        <p:spPr>
          <a:xfrm rot="54000">
            <a:off x="5313968" y="1948445"/>
            <a:ext cx="4231065" cy="2649166"/>
          </a:xfrm>
          <a:prstGeom prst="rect">
            <a:avLst/>
          </a:prstGeom>
          <a:solidFill>
            <a:srgbClr val="FAF4E6"/>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616729" y="2143110"/>
            <a:ext cx="3658645" cy="152689"/>
          </a:xfrm>
          <a:prstGeom prst="rect">
            <a:avLst/>
          </a:prstGeom>
          <a:noFill/>
        </p:spPr>
        <p:txBody>
          <a:bodyPr wrap="square" lIns="0" rIns="0" tIns="0" bIns="0">
            <a:spAutoFit/>
          </a:bodyPr>
          <a:lstStyle/>
          <a:p>
            <a:r>
              <a:rPr sz="710" b="0" i="0" spc="242">
                <a:solidFill>
                  <a:srgbClr val="6D5735"/>
                </a:solidFill>
                <a:latin typeface="Archivo"/>
              </a:rPr>
              <a:t>CONSTRUCTION</a:t>
            </a:r>
          </a:p>
        </p:txBody>
      </p:sp>
      <p:sp>
        <p:nvSpPr>
          <p:cNvPr id="13" name="TextBox 12"/>
          <p:cNvSpPr txBox="1"/>
          <p:nvPr/>
        </p:nvSpPr>
        <p:spPr>
          <a:xfrm>
            <a:off x="5610594" y="2362158"/>
            <a:ext cx="1070858" cy="283424"/>
          </a:xfrm>
          <a:prstGeom prst="rect">
            <a:avLst/>
          </a:prstGeom>
          <a:noFill/>
        </p:spPr>
        <p:txBody>
          <a:bodyPr wrap="square" lIns="0" rIns="0" tIns="0" bIns="0">
            <a:spAutoFit/>
          </a:bodyPr>
          <a:lstStyle/>
          <a:p>
            <a:r>
              <a:rPr sz="1420" b="0" i="0">
                <a:solidFill>
                  <a:srgbClr val="4C3820"/>
                </a:solidFill>
                <a:latin typeface="Space Mono"/>
              </a:rPr>
              <a:t>Fabric</a:t>
            </a:r>
          </a:p>
        </p:txBody>
      </p:sp>
      <p:sp>
        <p:nvSpPr>
          <p:cNvPr id="14" name="TextBox 13"/>
          <p:cNvSpPr txBox="1"/>
          <p:nvPr/>
        </p:nvSpPr>
        <p:spPr>
          <a:xfrm>
            <a:off x="6674775" y="2464629"/>
            <a:ext cx="2595811" cy="379981"/>
          </a:xfrm>
          <a:prstGeom prst="rect">
            <a:avLst/>
          </a:prstGeom>
          <a:noFill/>
        </p:spPr>
        <p:txBody>
          <a:bodyPr wrap="square" lIns="0" rIns="0" tIns="0" bIns="0">
            <a:spAutoFit/>
          </a:bodyPr>
          <a:lstStyle/>
          <a:p>
            <a:pPr>
              <a:lnSpc>
                <a:spcPct val="155000"/>
              </a:lnSpc>
            </a:pPr>
            <a:r>
              <a:rPr sz="860" b="0" i="0">
                <a:solidFill>
                  <a:srgbClr val="433521"/>
                </a:solidFill>
                <a:latin typeface="Archivo"/>
              </a:rPr>
              <a:t>Dress: mixed reclaimed suiting wools, 240–300g/m, panels pinked and left raw,…</a:t>
            </a:r>
          </a:p>
        </p:txBody>
      </p:sp>
      <p:sp>
        <p:nvSpPr>
          <p:cNvPr id="15" name="TextBox 14"/>
          <p:cNvSpPr txBox="1"/>
          <p:nvPr/>
        </p:nvSpPr>
        <p:spPr>
          <a:xfrm>
            <a:off x="5601075" y="2968112"/>
            <a:ext cx="1375620" cy="288212"/>
          </a:xfrm>
          <a:prstGeom prst="rect">
            <a:avLst/>
          </a:prstGeom>
          <a:noFill/>
        </p:spPr>
        <p:txBody>
          <a:bodyPr wrap="square" lIns="0" rIns="0" tIns="0" bIns="0">
            <a:spAutoFit/>
          </a:bodyPr>
          <a:lstStyle/>
          <a:p>
            <a:r>
              <a:rPr sz="1420" b="0" i="0">
                <a:solidFill>
                  <a:srgbClr val="4C3820"/>
                </a:solidFill>
                <a:latin typeface="Space Mono"/>
              </a:rPr>
              <a:t>Construction</a:t>
            </a:r>
          </a:p>
        </p:txBody>
      </p:sp>
      <p:sp>
        <p:nvSpPr>
          <p:cNvPr id="16" name="TextBox 15"/>
          <p:cNvSpPr txBox="1"/>
          <p:nvPr/>
        </p:nvSpPr>
        <p:spPr>
          <a:xfrm>
            <a:off x="6972684" y="3075370"/>
            <a:ext cx="1574096" cy="194329"/>
          </a:xfrm>
          <a:prstGeom prst="rect">
            <a:avLst/>
          </a:prstGeom>
          <a:noFill/>
        </p:spPr>
        <p:txBody>
          <a:bodyPr wrap="square" lIns="0" rIns="0" tIns="0" bIns="0">
            <a:spAutoFit/>
          </a:bodyPr>
          <a:lstStyle/>
          <a:p>
            <a:pPr>
              <a:lnSpc>
                <a:spcPct val="155000"/>
              </a:lnSpc>
            </a:pPr>
            <a:r>
              <a:rPr sz="860" b="0" i="0">
                <a:solidFill>
                  <a:srgbClr val="433521"/>
                </a:solidFill>
                <a:latin typeface="Archivo"/>
              </a:rPr>
              <a:t>Canvassed tailoring construction</a:t>
            </a:r>
          </a:p>
        </p:txBody>
      </p:sp>
      <p:sp>
        <p:nvSpPr>
          <p:cNvPr id="17" name="TextBox 16"/>
          <p:cNvSpPr txBox="1"/>
          <p:nvPr/>
        </p:nvSpPr>
        <p:spPr>
          <a:xfrm>
            <a:off x="5594043" y="3415731"/>
            <a:ext cx="1070857" cy="283424"/>
          </a:xfrm>
          <a:prstGeom prst="rect">
            <a:avLst/>
          </a:prstGeom>
          <a:noFill/>
        </p:spPr>
        <p:txBody>
          <a:bodyPr wrap="square" lIns="0" rIns="0" tIns="0" bIns="0">
            <a:spAutoFit/>
          </a:bodyPr>
          <a:lstStyle/>
          <a:p>
            <a:r>
              <a:rPr sz="1420" b="0" i="0">
                <a:solidFill>
                  <a:srgbClr val="4C3820"/>
                </a:solidFill>
                <a:latin typeface="Space Mono"/>
              </a:rPr>
              <a:t>Colourway</a:t>
            </a:r>
          </a:p>
        </p:txBody>
      </p:sp>
      <p:sp>
        <p:nvSpPr>
          <p:cNvPr id="18" name="TextBox 17"/>
          <p:cNvSpPr txBox="1"/>
          <p:nvPr/>
        </p:nvSpPr>
        <p:spPr>
          <a:xfrm>
            <a:off x="6658224" y="3518203"/>
            <a:ext cx="2595811" cy="379980"/>
          </a:xfrm>
          <a:prstGeom prst="rect">
            <a:avLst/>
          </a:prstGeom>
          <a:noFill/>
        </p:spPr>
        <p:txBody>
          <a:bodyPr wrap="square" lIns="0" rIns="0" tIns="0" bIns="0">
            <a:spAutoFit/>
          </a:bodyPr>
          <a:lstStyle/>
          <a:p>
            <a:pPr>
              <a:lnSpc>
                <a:spcPct val="155000"/>
              </a:lnSpc>
            </a:pPr>
            <a:r>
              <a:rPr sz="860" b="0" i="0">
                <a:solidFill>
                  <a:srgbClr val="433521"/>
                </a:solidFill>
                <a:latin typeface="Archivo"/>
              </a:rPr>
              <a:t>Pearl Grey, Flannel Ash and Slate Pinstripe panels over a Chalk tee; Charcoal…</a:t>
            </a:r>
          </a:p>
        </p:txBody>
      </p:sp>
      <p:sp>
        <p:nvSpPr>
          <p:cNvPr id="19" name="TextBox 18"/>
          <p:cNvSpPr txBox="1"/>
          <p:nvPr/>
        </p:nvSpPr>
        <p:spPr>
          <a:xfrm>
            <a:off x="5584524" y="4021685"/>
            <a:ext cx="1070858" cy="283423"/>
          </a:xfrm>
          <a:prstGeom prst="rect">
            <a:avLst/>
          </a:prstGeom>
          <a:noFill/>
        </p:spPr>
        <p:txBody>
          <a:bodyPr wrap="square" lIns="0" rIns="0" tIns="0" bIns="0">
            <a:spAutoFit/>
          </a:bodyPr>
          <a:lstStyle/>
          <a:p>
            <a:r>
              <a:rPr sz="1420" b="0" i="0">
                <a:solidFill>
                  <a:srgbClr val="4C3820"/>
                </a:solidFill>
                <a:latin typeface="Space Mono"/>
              </a:rPr>
              <a:t>Care</a:t>
            </a:r>
          </a:p>
        </p:txBody>
      </p:sp>
      <p:sp>
        <p:nvSpPr>
          <p:cNvPr id="20" name="TextBox 19"/>
          <p:cNvSpPr txBox="1"/>
          <p:nvPr/>
        </p:nvSpPr>
        <p:spPr>
          <a:xfrm>
            <a:off x="6651370" y="4124156"/>
            <a:ext cx="1183620" cy="188195"/>
          </a:xfrm>
          <a:prstGeom prst="rect">
            <a:avLst/>
          </a:prstGeom>
          <a:noFill/>
        </p:spPr>
        <p:txBody>
          <a:bodyPr wrap="square" lIns="0" rIns="0" tIns="0" bIns="0">
            <a:spAutoFit/>
          </a:bodyPr>
          <a:lstStyle/>
          <a:p>
            <a:pPr>
              <a:lnSpc>
                <a:spcPct val="155000"/>
              </a:lnSpc>
            </a:pPr>
            <a:r>
              <a:rPr sz="860" b="0" i="0">
                <a:solidFill>
                  <a:srgbClr val="433521"/>
                </a:solidFill>
                <a:latin typeface="Archivo"/>
              </a:rPr>
              <a:t>Dry clean recommended</a:t>
            </a:r>
          </a:p>
        </p:txBody>
      </p:sp>
      <p:pic>
        <p:nvPicPr>
          <p:cNvPr id="21" name="Picture 20" descr="image.png"/>
          <p:cNvPicPr>
            <a:picLocks noChangeAspect="1"/>
          </p:cNvPicPr>
          <p:nvPr/>
        </p:nvPicPr>
        <p:blipFill>
          <a:blip r:embed="rId5"/>
          <a:stretch>
            <a:fillRect/>
          </a:stretch>
        </p:blipFill>
        <p:spPr>
          <a:xfrm>
            <a:off x="7352907" y="1894149"/>
            <a:ext cx="193469" cy="193469"/>
          </a:xfrm>
          <a:prstGeom prst="rect">
            <a:avLst/>
          </a:prstGeom>
        </p:spPr>
      </p:pic>
      <p:pic>
        <p:nvPicPr>
          <p:cNvPr id="22" name="Picture 21" descr="image.png"/>
          <p:cNvPicPr>
            <a:picLocks noChangeAspect="1"/>
          </p:cNvPicPr>
          <p:nvPr/>
        </p:nvPicPr>
        <p:blipFill>
          <a:blip r:embed="rId6"/>
          <a:stretch>
            <a:fillRect/>
          </a:stretch>
        </p:blipFill>
        <p:spPr>
          <a:xfrm>
            <a:off x="2800499" y="1047899"/>
            <a:ext cx="3543300" cy="1428750"/>
          </a:xfrm>
          <a:prstGeom prst="rect">
            <a:avLst/>
          </a:prstGeom>
        </p:spPr>
      </p:pic>
      <p:pic>
        <p:nvPicPr>
          <p:cNvPr id="23" name="Picture 22" descr="image.png"/>
          <p:cNvPicPr>
            <a:picLocks noChangeAspect="1"/>
          </p:cNvPicPr>
          <p:nvPr/>
        </p:nvPicPr>
        <p:blipFill>
          <a:blip r:embed="rId7"/>
          <a:stretch>
            <a:fillRect/>
          </a:stretch>
        </p:blipFill>
        <p:spPr>
          <a:xfrm>
            <a:off x="6190952" y="2000399"/>
            <a:ext cx="190500" cy="190500"/>
          </a:xfrm>
          <a:prstGeom prst="rect">
            <a:avLst/>
          </a:prstGeom>
        </p:spPr>
      </p:pic>
      <p:sp>
        <p:nvSpPr>
          <p:cNvPr id="24" name="Rectangle 23"/>
          <p:cNvSpPr/>
          <p:nvPr/>
        </p:nvSpPr>
        <p:spPr>
          <a:xfrm>
            <a:off x="10049477" y="1201432"/>
            <a:ext cx="1504638" cy="1198182"/>
          </a:xfrm>
          <a:prstGeom prst="rect">
            <a:avLst/>
          </a:prstGeom>
          <a:gradFill rotWithShape="1">
            <a:gsLst>
              <a:gs pos="0">
                <a:srgbClr val="A99B8C"/>
              </a:gs>
              <a:gs pos="100000">
                <a:srgbClr val="C9B9AA"/>
              </a:gs>
            </a:gsLst>
            <a:lin scaled="0" ang="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5" name="Picture 24" descr="image.png"/>
          <p:cNvPicPr>
            <a:picLocks noChangeAspect="1"/>
          </p:cNvPicPr>
          <p:nvPr/>
        </p:nvPicPr>
        <p:blipFill>
          <a:blip r:embed="rId8"/>
          <a:stretch>
            <a:fillRect/>
          </a:stretch>
        </p:blipFill>
        <p:spPr>
          <a:xfrm>
            <a:off x="10762952" y="1276201"/>
            <a:ext cx="190500" cy="190500"/>
          </a:xfrm>
          <a:prstGeom prst="rect">
            <a:avLst/>
          </a:prstGeom>
        </p:spPr>
      </p:pic>
      <p:sp>
        <p:nvSpPr>
          <p:cNvPr id="26" name="Rectangle 25"/>
          <p:cNvSpPr/>
          <p:nvPr/>
        </p:nvSpPr>
        <p:spPr>
          <a:xfrm>
            <a:off x="10264125" y="5188126"/>
            <a:ext cx="1456641" cy="1129650"/>
          </a:xfrm>
          <a:prstGeom prst="rect">
            <a:avLst/>
          </a:prstGeom>
          <a:gradFill rotWithShape="1">
            <a:gsLst>
              <a:gs pos="0">
                <a:srgbClr val="4C4642"/>
              </a:gs>
              <a:gs pos="100000">
                <a:srgbClr val="5A5550"/>
              </a:gs>
            </a:gsLst>
            <a:lin scaled="0" ang="54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7" name="Picture 26" descr="image.png"/>
          <p:cNvPicPr>
            <a:picLocks noChangeAspect="1"/>
          </p:cNvPicPr>
          <p:nvPr/>
        </p:nvPicPr>
        <p:blipFill>
          <a:blip r:embed="rId9"/>
          <a:stretch>
            <a:fillRect/>
          </a:stretch>
        </p:blipFill>
        <p:spPr>
          <a:xfrm>
            <a:off x="10953155" y="5257949"/>
            <a:ext cx="190500" cy="190500"/>
          </a:xfrm>
          <a:prstGeom prst="rect">
            <a:avLst/>
          </a:prstGeom>
        </p:spPr>
      </p:pic>
      <p:sp>
        <p:nvSpPr>
          <p:cNvPr id="28" name="Rectangle 27"/>
          <p:cNvSpPr/>
          <p:nvPr/>
        </p:nvSpPr>
        <p:spPr>
          <a:xfrm rot="21456000">
            <a:off x="9824161" y="2778886"/>
            <a:ext cx="1943365" cy="355020"/>
          </a:xfrm>
          <a:prstGeom prst="rect">
            <a:avLst/>
          </a:prstGeom>
          <a:gradFill rotWithShape="1">
            <a:gsLst>
              <a:gs pos="0">
                <a:srgbClr val="CDB88F"/>
              </a:gs>
              <a:gs pos="100000">
                <a:srgbClr val="AC946A"/>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rot="21456000">
            <a:off x="9824161" y="2778886"/>
            <a:ext cx="1943365" cy="355020"/>
          </a:xfrm>
          <a:prstGeom prst="rect">
            <a:avLst/>
          </a:prstGeom>
          <a:noFill/>
        </p:spPr>
        <p:txBody>
          <a:bodyPr wrap="square" lIns="0" rIns="0" tIns="0" bIns="0">
            <a:spAutoFit/>
          </a:bodyPr>
          <a:lstStyle/>
          <a:p>
            <a:pPr>
              <a:lnSpc>
                <a:spcPct val="112000"/>
              </a:lnSpc>
            </a:pPr>
            <a:r>
              <a:rPr sz="1120" b="0" i="0">
                <a:solidFill>
                  <a:srgbClr val="43301A"/>
                </a:solidFill>
                <a:latin typeface="Space Mono"/>
              </a:rPr>
              <a:t>every seam by hand</a:t>
            </a:r>
          </a:p>
        </p:txBody>
      </p:sp>
      <p:sp>
        <p:nvSpPr>
          <p:cNvPr id="30" name="Rounded Rectangle 29"/>
          <p:cNvSpPr/>
          <p:nvPr/>
        </p:nvSpPr>
        <p:spPr>
          <a:xfrm>
            <a:off x="9923472" y="2951960"/>
            <a:ext cx="69409" cy="69409"/>
          </a:xfrm>
          <a:prstGeom prst="roundRect">
            <a:avLst/>
          </a:prstGeom>
          <a:solidFill>
            <a:srgbClr val="B3A189"/>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1" name="Picture 30" descr="image.png"/>
          <p:cNvPicPr>
            <a:picLocks noChangeAspect="1"/>
          </p:cNvPicPr>
          <p:nvPr/>
        </p:nvPicPr>
        <p:blipFill>
          <a:blip r:embed="rId10"/>
          <a:stretch>
            <a:fillRect/>
          </a:stretch>
        </p:blipFill>
        <p:spPr>
          <a:xfrm>
            <a:off x="4536914" y="4733010"/>
            <a:ext cx="756270" cy="1609174"/>
          </a:xfrm>
          <a:prstGeom prst="rect">
            <a:avLst/>
          </a:prstGeom>
        </p:spPr>
      </p:pic>
      <p:sp>
        <p:nvSpPr>
          <p:cNvPr id="32" name="Rectangle 31"/>
          <p:cNvSpPr/>
          <p:nvPr/>
        </p:nvSpPr>
        <p:spPr>
          <a:xfrm>
            <a:off x="0" y="0"/>
            <a:ext cx="12192000" cy="6858000"/>
          </a:xfrm>
          <a:prstGeom prst="rect">
            <a:avLst/>
          </a:prstGeom>
          <a:no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gradFill rotWithShape="1">
            <a:gsLst>
              <a:gs pos="0">
                <a:srgbClr val="FFF9EA"/>
              </a:gs>
              <a:gs pos="100000">
                <a:srgbClr val="9E8A67"/>
              </a:gs>
            </a:gsLst>
            <a:lin scaled="0" ang="1992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rot="180000">
            <a:off x="8518399" y="783530"/>
            <a:ext cx="2299250" cy="2966245"/>
          </a:xfrm>
          <a:prstGeom prst="rect">
            <a:avLst/>
          </a:prstGeom>
          <a:solidFill>
            <a:srgbClr val="FBF6EA"/>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image.png"/>
          <p:cNvPicPr>
            <a:picLocks noChangeAspect="1"/>
          </p:cNvPicPr>
          <p:nvPr/>
        </p:nvPicPr>
        <p:blipFill>
          <a:blip r:embed="rId2"/>
          <a:srcRect l="19321" r="19321"/>
          <a:stretch>
            <a:fillRect/>
          </a:stretch>
        </p:blipFill>
        <p:spPr>
          <a:xfrm>
            <a:off x="8619460" y="873624"/>
            <a:ext cx="2108095" cy="2576794"/>
          </a:xfrm>
          <a:prstGeom prst="rect">
            <a:avLst/>
          </a:prstGeom>
        </p:spPr>
      </p:pic>
      <p:sp>
        <p:nvSpPr>
          <p:cNvPr id="5" name="TextBox 4"/>
          <p:cNvSpPr txBox="1"/>
          <p:nvPr/>
        </p:nvSpPr>
        <p:spPr>
          <a:xfrm>
            <a:off x="8608493" y="3346730"/>
            <a:ext cx="1989452" cy="312951"/>
          </a:xfrm>
          <a:prstGeom prst="rect">
            <a:avLst/>
          </a:prstGeom>
          <a:noFill/>
        </p:spPr>
        <p:txBody>
          <a:bodyPr wrap="square" lIns="0" rIns="0" tIns="0" bIns="0">
            <a:spAutoFit/>
          </a:bodyPr>
          <a:lstStyle/>
          <a:p>
            <a:r>
              <a:rPr sz="1090" b="0" i="0">
                <a:solidFill>
                  <a:srgbClr val="5C4629"/>
                </a:solidFill>
                <a:latin typeface="Space Mono"/>
              </a:rPr>
              <a:t>detail</a:t>
            </a:r>
          </a:p>
        </p:txBody>
      </p:sp>
      <p:pic>
        <p:nvPicPr>
          <p:cNvPr id="6" name="Picture 5" descr="image.png"/>
          <p:cNvPicPr>
            <a:picLocks noChangeAspect="1"/>
          </p:cNvPicPr>
          <p:nvPr/>
        </p:nvPicPr>
        <p:blipFill>
          <a:blip r:embed="rId3"/>
          <a:stretch>
            <a:fillRect/>
          </a:stretch>
        </p:blipFill>
        <p:spPr>
          <a:xfrm>
            <a:off x="9642196" y="749268"/>
            <a:ext cx="200209" cy="200209"/>
          </a:xfrm>
          <a:prstGeom prst="rect">
            <a:avLst/>
          </a:prstGeom>
        </p:spPr>
      </p:pic>
      <p:sp>
        <p:nvSpPr>
          <p:cNvPr id="7" name="Rounded Rectangle 6"/>
          <p:cNvSpPr/>
          <p:nvPr/>
        </p:nvSpPr>
        <p:spPr>
          <a:xfrm rot="72000">
            <a:off x="4480705" y="670654"/>
            <a:ext cx="3440736" cy="5212189"/>
          </a:xfrm>
          <a:prstGeom prst="roundRect">
            <a:avLst/>
          </a:prstGeom>
          <a:solidFill>
            <a:srgbClr val="FCF8EE"/>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8" name="Picture 7" descr="image.png"/>
          <p:cNvPicPr>
            <a:picLocks noChangeAspect="1"/>
          </p:cNvPicPr>
          <p:nvPr/>
        </p:nvPicPr>
        <p:blipFill>
          <a:blip r:embed="rId4"/>
          <a:srcRect l="1478" r="1478"/>
          <a:stretch>
            <a:fillRect/>
          </a:stretch>
        </p:blipFill>
        <p:spPr>
          <a:xfrm>
            <a:off x="4577928" y="767878"/>
            <a:ext cx="3246288" cy="5017741"/>
          </a:xfrm>
          <a:prstGeom prst="rect">
            <a:avLst/>
          </a:prstGeom>
        </p:spPr>
      </p:pic>
      <p:pic>
        <p:nvPicPr>
          <p:cNvPr id="9" name="Picture 8" descr="image.png"/>
          <p:cNvPicPr>
            <a:picLocks noChangeAspect="1"/>
          </p:cNvPicPr>
          <p:nvPr/>
        </p:nvPicPr>
        <p:blipFill>
          <a:blip r:embed="rId5"/>
          <a:stretch>
            <a:fillRect/>
          </a:stretch>
        </p:blipFill>
        <p:spPr>
          <a:xfrm>
            <a:off x="6096000" y="724198"/>
            <a:ext cx="190500" cy="190500"/>
          </a:xfrm>
          <a:prstGeom prst="rect">
            <a:avLst/>
          </a:prstGeom>
        </p:spPr>
      </p:pic>
      <p:sp>
        <p:nvSpPr>
          <p:cNvPr id="10" name="Rectangle 9"/>
          <p:cNvSpPr/>
          <p:nvPr/>
        </p:nvSpPr>
        <p:spPr>
          <a:xfrm rot="21480000">
            <a:off x="6661143" y="5994975"/>
            <a:ext cx="1451583" cy="456396"/>
          </a:xfrm>
          <a:prstGeom prst="rect">
            <a:avLst/>
          </a:prstGeom>
          <a:gradFill rotWithShape="1">
            <a:gsLst>
              <a:gs pos="0">
                <a:srgbClr val="CDB88F"/>
              </a:gs>
              <a:gs pos="100000">
                <a:srgbClr val="AC946A"/>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rot="21480000">
            <a:off x="6661143" y="5994975"/>
            <a:ext cx="1451583" cy="456396"/>
          </a:xfrm>
          <a:prstGeom prst="rect">
            <a:avLst/>
          </a:prstGeom>
          <a:noFill/>
        </p:spPr>
        <p:txBody>
          <a:bodyPr wrap="square" lIns="0" rIns="0" tIns="0" bIns="0">
            <a:spAutoFit/>
          </a:bodyPr>
          <a:lstStyle/>
          <a:p>
            <a:pPr>
              <a:lnSpc>
                <a:spcPct val="112000"/>
              </a:lnSpc>
            </a:pPr>
            <a:r>
              <a:rPr sz="1350" b="0" i="0">
                <a:solidFill>
                  <a:srgbClr val="43301A"/>
                </a:solidFill>
                <a:latin typeface="Space Mono"/>
              </a:rPr>
              <a:t>Inside-Out</a:t>
            </a:r>
          </a:p>
        </p:txBody>
      </p:sp>
      <p:sp>
        <p:nvSpPr>
          <p:cNvPr id="12" name="Rounded Rectangle 11"/>
          <p:cNvSpPr/>
          <p:nvPr/>
        </p:nvSpPr>
        <p:spPr>
          <a:xfrm>
            <a:off x="6762095" y="6204469"/>
            <a:ext cx="68961" cy="68961"/>
          </a:xfrm>
          <a:prstGeom prst="roundRect">
            <a:avLst/>
          </a:prstGeom>
          <a:solidFill>
            <a:srgbClr val="B3A189"/>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927189" y="6258135"/>
            <a:ext cx="1050275" cy="127147"/>
          </a:xfrm>
          <a:prstGeom prst="rect">
            <a:avLst/>
          </a:prstGeom>
          <a:noFill/>
        </p:spPr>
        <p:txBody>
          <a:bodyPr wrap="square" lIns="0" rIns="0" tIns="0" bIns="0">
            <a:spAutoFit/>
          </a:bodyPr>
          <a:lstStyle/>
          <a:p>
            <a:pPr>
              <a:lnSpc>
                <a:spcPct val="112000"/>
              </a:lnSpc>
            </a:pPr>
            <a:r>
              <a:rPr sz="640" b="0" i="0" spc="127">
                <a:solidFill>
                  <a:srgbClr val="5F4A2C"/>
                </a:solidFill>
                <a:latin typeface="Archivo"/>
              </a:rPr>
              <a:t>FITTING NOTE</a:t>
            </a:r>
          </a:p>
        </p:txBody>
      </p:sp>
      <p:pic>
        <p:nvPicPr>
          <p:cNvPr id="14" name="Picture 13" descr="image.png"/>
          <p:cNvPicPr>
            <a:picLocks noChangeAspect="1"/>
          </p:cNvPicPr>
          <p:nvPr/>
        </p:nvPicPr>
        <p:blipFill>
          <a:blip r:embed="rId6"/>
          <a:stretch>
            <a:fillRect/>
          </a:stretch>
        </p:blipFill>
        <p:spPr>
          <a:xfrm>
            <a:off x="6133654" y="781050"/>
            <a:ext cx="723900" cy="5600700"/>
          </a:xfrm>
          <a:prstGeom prst="rect">
            <a:avLst/>
          </a:prstGeom>
        </p:spPr>
      </p:pic>
      <p:sp>
        <p:nvSpPr>
          <p:cNvPr id="15" name="Rectangle 14"/>
          <p:cNvSpPr/>
          <p:nvPr/>
        </p:nvSpPr>
        <p:spPr>
          <a:xfrm rot="21504000">
            <a:off x="967659" y="990188"/>
            <a:ext cx="2825694" cy="1705798"/>
          </a:xfrm>
          <a:prstGeom prst="rect">
            <a:avLst/>
          </a:prstGeom>
          <a:solidFill>
            <a:srgbClr val="FAF4E6"/>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221063" y="1206571"/>
            <a:ext cx="2287768" cy="159042"/>
          </a:xfrm>
          <a:prstGeom prst="rect">
            <a:avLst/>
          </a:prstGeom>
          <a:noFill/>
        </p:spPr>
        <p:txBody>
          <a:bodyPr wrap="square" lIns="0" rIns="0" tIns="0" bIns="0">
            <a:spAutoFit/>
          </a:bodyPr>
          <a:lstStyle/>
          <a:p>
            <a:r>
              <a:rPr sz="710" b="0" i="0" spc="242">
                <a:solidFill>
                  <a:srgbClr val="6D5735"/>
                </a:solidFill>
                <a:latin typeface="Archivo"/>
              </a:rPr>
              <a:t>SPRING/SUMMER 2027</a:t>
            </a:r>
          </a:p>
        </p:txBody>
      </p:sp>
      <p:sp>
        <p:nvSpPr>
          <p:cNvPr id="17" name="TextBox 16"/>
          <p:cNvSpPr txBox="1"/>
          <p:nvPr/>
        </p:nvSpPr>
        <p:spPr>
          <a:xfrm>
            <a:off x="1226383" y="1396997"/>
            <a:ext cx="2289364" cy="216169"/>
          </a:xfrm>
          <a:prstGeom prst="rect">
            <a:avLst/>
          </a:prstGeom>
          <a:noFill/>
        </p:spPr>
        <p:txBody>
          <a:bodyPr wrap="square" lIns="0" rIns="0" tIns="0" bIns="0">
            <a:spAutoFit/>
          </a:bodyPr>
          <a:lstStyle/>
          <a:p>
            <a:r>
              <a:rPr sz="1120" b="0" i="0" spc="562">
                <a:solidFill>
                  <a:srgbClr val="2E2214"/>
                </a:solidFill>
                <a:latin typeface="Archivo"/>
              </a:rPr>
              <a:t>LOOK</a:t>
            </a:r>
          </a:p>
        </p:txBody>
      </p:sp>
      <p:sp>
        <p:nvSpPr>
          <p:cNvPr id="18" name="TextBox 17"/>
          <p:cNvSpPr txBox="1"/>
          <p:nvPr/>
        </p:nvSpPr>
        <p:spPr>
          <a:xfrm>
            <a:off x="1231170" y="1568380"/>
            <a:ext cx="2298407" cy="539893"/>
          </a:xfrm>
          <a:prstGeom prst="rect">
            <a:avLst/>
          </a:prstGeom>
          <a:noFill/>
        </p:spPr>
        <p:txBody>
          <a:bodyPr wrap="square" lIns="0" rIns="0" tIns="0" bIns="0">
            <a:spAutoFit/>
          </a:bodyPr>
          <a:lstStyle/>
          <a:p>
            <a:r>
              <a:rPr sz="3450" b="0" i="0" spc="483">
                <a:solidFill>
                  <a:srgbClr val="2E2214"/>
                </a:solidFill>
                <a:latin typeface="Archivo"/>
              </a:rPr>
              <a:t>N° 03</a:t>
            </a:r>
          </a:p>
        </p:txBody>
      </p:sp>
      <p:sp>
        <p:nvSpPr>
          <p:cNvPr id="19" name="TextBox 18"/>
          <p:cNvSpPr txBox="1"/>
          <p:nvPr/>
        </p:nvSpPr>
        <p:spPr>
          <a:xfrm>
            <a:off x="1246329" y="2111093"/>
            <a:ext cx="2294683" cy="406596"/>
          </a:xfrm>
          <a:prstGeom prst="rect">
            <a:avLst/>
          </a:prstGeom>
          <a:noFill/>
        </p:spPr>
        <p:txBody>
          <a:bodyPr wrap="square" lIns="0" rIns="0" tIns="0" bIns="0">
            <a:spAutoFit/>
          </a:bodyPr>
          <a:lstStyle/>
          <a:p>
            <a:r>
              <a:rPr sz="1800" b="0" i="0">
                <a:solidFill>
                  <a:srgbClr val="4C3820"/>
                </a:solidFill>
                <a:latin typeface="Space Mono"/>
              </a:rPr>
              <a:t>Inside-Out</a:t>
            </a:r>
          </a:p>
        </p:txBody>
      </p:sp>
      <p:pic>
        <p:nvPicPr>
          <p:cNvPr id="20" name="Picture 19" descr="image.png"/>
          <p:cNvPicPr>
            <a:picLocks noChangeAspect="1"/>
          </p:cNvPicPr>
          <p:nvPr/>
        </p:nvPicPr>
        <p:blipFill>
          <a:blip r:embed="rId7"/>
          <a:stretch>
            <a:fillRect/>
          </a:stretch>
        </p:blipFill>
        <p:spPr>
          <a:xfrm>
            <a:off x="2260160" y="940666"/>
            <a:ext cx="195745" cy="195745"/>
          </a:xfrm>
          <a:prstGeom prst="rect">
            <a:avLst/>
          </a:prstGeom>
        </p:spPr>
      </p:pic>
      <p:sp>
        <p:nvSpPr>
          <p:cNvPr id="21" name="Rectangle 20"/>
          <p:cNvSpPr/>
          <p:nvPr/>
        </p:nvSpPr>
        <p:spPr>
          <a:xfrm rot="66000">
            <a:off x="892383" y="3097283"/>
            <a:ext cx="2901533" cy="2375553"/>
          </a:xfrm>
          <a:prstGeom prst="rect">
            <a:avLst/>
          </a:prstGeom>
          <a:solidFill>
            <a:srgbClr val="FAF4E6"/>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144011" y="3311549"/>
            <a:ext cx="2398279" cy="1947021"/>
          </a:xfrm>
          <a:prstGeom prst="rect">
            <a:avLst/>
          </a:prstGeom>
          <a:noFill/>
        </p:spPr>
        <p:txBody>
          <a:bodyPr wrap="square" lIns="0" rIns="0" tIns="0" bIns="0">
            <a:spAutoFit/>
          </a:bodyPr>
          <a:lstStyle/>
          <a:p>
            <a:pPr>
              <a:lnSpc>
                <a:spcPct val="185000"/>
              </a:lnSpc>
            </a:pPr>
            <a:r>
              <a:rPr sz="900" b="0" i="0">
                <a:solidFill>
                  <a:srgbClr val="433521"/>
                </a:solidFill>
                <a:latin typeface="Archivo"/>
              </a:rPr>
              <a:t>The suit turned against itself: a cropped boxy jacket and straight trousers in slate pinstripe, constructed fully inside-out so the chalk cotton pocket bags, fusible interlining and internal felling become the visible surface. Worn over a charcoal merino crew with scuffed white sneakers, it is the collection's most literal read — the anatomy of a suit worn as the garment.</a:t>
            </a:r>
          </a:p>
        </p:txBody>
      </p:sp>
      <p:pic>
        <p:nvPicPr>
          <p:cNvPr id="23" name="Picture 22" descr="image.png"/>
          <p:cNvPicPr>
            <a:picLocks noChangeAspect="1"/>
          </p:cNvPicPr>
          <p:nvPr/>
        </p:nvPicPr>
        <p:blipFill>
          <a:blip r:embed="rId8"/>
          <a:stretch>
            <a:fillRect/>
          </a:stretch>
        </p:blipFill>
        <p:spPr>
          <a:xfrm>
            <a:off x="2268186" y="3037174"/>
            <a:ext cx="194122" cy="194122"/>
          </a:xfrm>
          <a:prstGeom prst="rect">
            <a:avLst/>
          </a:prstGeom>
        </p:spPr>
      </p:pic>
      <p:sp>
        <p:nvSpPr>
          <p:cNvPr id="24" name="Rectangle 23"/>
          <p:cNvSpPr/>
          <p:nvPr/>
        </p:nvSpPr>
        <p:spPr>
          <a:xfrm rot="21528000">
            <a:off x="1113108" y="5364389"/>
            <a:ext cx="2574681" cy="1129549"/>
          </a:xfrm>
          <a:prstGeom prst="rect">
            <a:avLst/>
          </a:prstGeom>
          <a:solidFill>
            <a:srgbClr val="FAF4E6"/>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1268268" y="5525637"/>
            <a:ext cx="1073348" cy="346121"/>
          </a:xfrm>
          <a:prstGeom prst="rect">
            <a:avLst/>
          </a:prstGeom>
          <a:solidFill>
            <a:srgbClr val="EFE8D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2391971" y="5502098"/>
            <a:ext cx="1073348" cy="346121"/>
          </a:xfrm>
          <a:prstGeom prst="rect">
            <a:avLst/>
          </a:prstGeom>
          <a:solidFill>
            <a:srgbClr val="B98A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1276446" y="5891341"/>
            <a:ext cx="2256982" cy="504176"/>
          </a:xfrm>
          <a:prstGeom prst="rect">
            <a:avLst/>
          </a:prstGeom>
          <a:noFill/>
        </p:spPr>
        <p:txBody>
          <a:bodyPr wrap="square" lIns="0" rIns="0" tIns="0" bIns="0">
            <a:spAutoFit/>
          </a:bodyPr>
          <a:lstStyle/>
          <a:p>
            <a:r>
              <a:rPr sz="1200" b="0" i="0">
                <a:solidFill>
                  <a:srgbClr val="4C3820"/>
                </a:solidFill>
                <a:latin typeface="Space Mono"/>
              </a:rPr>
              <a:t>Slate Pinstripe suit with Chalk pocketing a…</a:t>
            </a:r>
          </a:p>
        </p:txBody>
      </p:sp>
      <p:pic>
        <p:nvPicPr>
          <p:cNvPr id="28" name="Picture 27" descr="image.png"/>
          <p:cNvPicPr>
            <a:picLocks noChangeAspect="1"/>
          </p:cNvPicPr>
          <p:nvPr/>
        </p:nvPicPr>
        <p:blipFill>
          <a:blip r:embed="rId9"/>
          <a:stretch>
            <a:fillRect/>
          </a:stretch>
        </p:blipFill>
        <p:spPr>
          <a:xfrm>
            <a:off x="2292154" y="5303418"/>
            <a:ext cx="194448" cy="194448"/>
          </a:xfrm>
          <a:prstGeom prst="rect">
            <a:avLst/>
          </a:prstGeom>
        </p:spPr>
      </p:pic>
      <p:sp>
        <p:nvSpPr>
          <p:cNvPr id="29" name="Rectangle 28"/>
          <p:cNvSpPr/>
          <p:nvPr/>
        </p:nvSpPr>
        <p:spPr>
          <a:xfrm>
            <a:off x="8182021" y="5258972"/>
            <a:ext cx="1484618" cy="1178161"/>
          </a:xfrm>
          <a:prstGeom prst="rect">
            <a:avLst/>
          </a:prstGeom>
          <a:gradFill rotWithShape="1">
            <a:gsLst>
              <a:gs pos="0">
                <a:srgbClr val="1A130D"/>
              </a:gs>
              <a:gs pos="100000">
                <a:srgbClr val="CCCBC9"/>
              </a:gs>
            </a:gsLst>
            <a:lin scaled="0" ang="27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0" name="Picture 29" descr="image.png"/>
          <p:cNvPicPr>
            <a:picLocks noChangeAspect="1"/>
          </p:cNvPicPr>
          <p:nvPr/>
        </p:nvPicPr>
        <p:blipFill>
          <a:blip r:embed="rId10"/>
          <a:stretch>
            <a:fillRect/>
          </a:stretch>
        </p:blipFill>
        <p:spPr>
          <a:xfrm>
            <a:off x="8896499" y="5334149"/>
            <a:ext cx="190500" cy="190500"/>
          </a:xfrm>
          <a:prstGeom prst="rect">
            <a:avLst/>
          </a:prstGeom>
        </p:spPr>
      </p:pic>
      <p:pic>
        <p:nvPicPr>
          <p:cNvPr id="31" name="Picture 30" descr="image.png"/>
          <p:cNvPicPr>
            <a:picLocks noChangeAspect="1"/>
          </p:cNvPicPr>
          <p:nvPr/>
        </p:nvPicPr>
        <p:blipFill>
          <a:blip r:embed="rId11"/>
          <a:stretch>
            <a:fillRect/>
          </a:stretch>
        </p:blipFill>
        <p:spPr>
          <a:xfrm>
            <a:off x="10837604" y="377353"/>
            <a:ext cx="1031797" cy="1616722"/>
          </a:xfrm>
          <a:prstGeom prst="rect">
            <a:avLst/>
          </a:prstGeom>
        </p:spPr>
      </p:pic>
      <p:sp>
        <p:nvSpPr>
          <p:cNvPr id="32" name="Rectangle 31"/>
          <p:cNvSpPr/>
          <p:nvPr/>
        </p:nvSpPr>
        <p:spPr>
          <a:xfrm>
            <a:off x="0" y="0"/>
            <a:ext cx="12192000" cy="6858000"/>
          </a:xfrm>
          <a:prstGeom prst="rect">
            <a:avLst/>
          </a:prstGeom>
          <a:no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gradFill rotWithShape="1">
            <a:gsLst>
              <a:gs pos="0">
                <a:srgbClr val="FFF9EA"/>
              </a:gs>
              <a:gs pos="100000">
                <a:srgbClr val="9E8A67"/>
              </a:gs>
            </a:gsLst>
            <a:lin scaled="0" ang="1992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rot="21480000">
            <a:off x="1145031" y="936616"/>
            <a:ext cx="3291588" cy="4412375"/>
          </a:xfrm>
          <a:prstGeom prst="rect">
            <a:avLst/>
          </a:prstGeom>
          <a:solidFill>
            <a:srgbClr val="FBF6EA"/>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image.png"/>
          <p:cNvPicPr>
            <a:picLocks noChangeAspect="1"/>
          </p:cNvPicPr>
          <p:nvPr/>
        </p:nvPicPr>
        <p:blipFill>
          <a:blip r:embed="rId2"/>
          <a:srcRect t="6810" b="6810"/>
          <a:stretch>
            <a:fillRect/>
          </a:stretch>
        </p:blipFill>
        <p:spPr>
          <a:xfrm>
            <a:off x="1233695" y="1025280"/>
            <a:ext cx="3106946" cy="4025624"/>
          </a:xfrm>
          <a:prstGeom prst="rect">
            <a:avLst/>
          </a:prstGeom>
        </p:spPr>
      </p:pic>
      <p:sp>
        <p:nvSpPr>
          <p:cNvPr id="5" name="TextBox 4"/>
          <p:cNvSpPr txBox="1"/>
          <p:nvPr/>
        </p:nvSpPr>
        <p:spPr>
          <a:xfrm>
            <a:off x="1370652" y="4947190"/>
            <a:ext cx="2977303" cy="313137"/>
          </a:xfrm>
          <a:prstGeom prst="rect">
            <a:avLst/>
          </a:prstGeom>
          <a:noFill/>
        </p:spPr>
        <p:txBody>
          <a:bodyPr wrap="square" lIns="0" rIns="0" tIns="0" bIns="0">
            <a:spAutoFit/>
          </a:bodyPr>
          <a:lstStyle/>
          <a:p>
            <a:r>
              <a:rPr sz="1090" b="0" i="0">
                <a:solidFill>
                  <a:srgbClr val="5C4629"/>
                </a:solidFill>
                <a:latin typeface="Space Mono"/>
              </a:rPr>
              <a:t>Inside-Out</a:t>
            </a:r>
          </a:p>
        </p:txBody>
      </p:sp>
      <p:sp>
        <p:nvSpPr>
          <p:cNvPr id="6" name="Rectangle 5"/>
          <p:cNvSpPr/>
          <p:nvPr/>
        </p:nvSpPr>
        <p:spPr>
          <a:xfrm>
            <a:off x="2617515" y="902468"/>
            <a:ext cx="197032" cy="197032"/>
          </a:xfrm>
          <a:prstGeom prst="rect">
            <a:avLst/>
          </a:prstGeom>
          <a:solidFill>
            <a:srgbClr val="EEEE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rot="21540000">
            <a:off x="5212728" y="595611"/>
            <a:ext cx="3823050" cy="847425"/>
          </a:xfrm>
          <a:prstGeom prst="rect">
            <a:avLst/>
          </a:prstGeom>
          <a:solidFill>
            <a:srgbClr val="FAF4E6"/>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44286" y="771025"/>
            <a:ext cx="3353952" cy="153750"/>
          </a:xfrm>
          <a:prstGeom prst="rect">
            <a:avLst/>
          </a:prstGeom>
          <a:noFill/>
        </p:spPr>
        <p:txBody>
          <a:bodyPr wrap="square" lIns="0" rIns="0" tIns="0" bIns="0">
            <a:spAutoFit/>
          </a:bodyPr>
          <a:lstStyle/>
          <a:p>
            <a:r>
              <a:rPr sz="710" b="0" i="0" spc="242">
                <a:solidFill>
                  <a:srgbClr val="6D5735"/>
                </a:solidFill>
                <a:latin typeface="Archivo"/>
              </a:rPr>
              <a:t>LOOK IN DETAIL</a:t>
            </a:r>
          </a:p>
        </p:txBody>
      </p:sp>
      <p:sp>
        <p:nvSpPr>
          <p:cNvPr id="9" name="TextBox 8"/>
          <p:cNvSpPr txBox="1"/>
          <p:nvPr/>
        </p:nvSpPr>
        <p:spPr>
          <a:xfrm>
            <a:off x="5447277" y="942449"/>
            <a:ext cx="3357276" cy="344221"/>
          </a:xfrm>
          <a:prstGeom prst="rect">
            <a:avLst/>
          </a:prstGeom>
          <a:noFill/>
        </p:spPr>
        <p:txBody>
          <a:bodyPr wrap="square" lIns="0" rIns="0" tIns="0" bIns="0">
            <a:spAutoFit/>
          </a:bodyPr>
          <a:lstStyle/>
          <a:p>
            <a:pPr>
              <a:lnSpc>
                <a:spcPct val="125000"/>
              </a:lnSpc>
            </a:pPr>
            <a:r>
              <a:rPr sz="1800" b="0" i="0" spc="756">
                <a:solidFill>
                  <a:srgbClr val="2E2214"/>
                </a:solidFill>
                <a:latin typeface="Archivo"/>
              </a:rPr>
              <a:t>INSIDE-OUT</a:t>
            </a:r>
          </a:p>
        </p:txBody>
      </p:sp>
      <p:sp>
        <p:nvSpPr>
          <p:cNvPr id="10" name="Rectangle 9"/>
          <p:cNvSpPr/>
          <p:nvPr/>
        </p:nvSpPr>
        <p:spPr>
          <a:xfrm>
            <a:off x="7020706" y="541484"/>
            <a:ext cx="193796" cy="193795"/>
          </a:xfrm>
          <a:prstGeom prst="rect">
            <a:avLst/>
          </a:prstGeom>
          <a:solidFill>
            <a:srgbClr val="EEEE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rot="54000">
            <a:off x="5313968" y="1948445"/>
            <a:ext cx="4231065" cy="2649166"/>
          </a:xfrm>
          <a:prstGeom prst="rect">
            <a:avLst/>
          </a:prstGeom>
          <a:solidFill>
            <a:srgbClr val="FAF4E6"/>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616729" y="2143110"/>
            <a:ext cx="3658645" cy="152690"/>
          </a:xfrm>
          <a:prstGeom prst="rect">
            <a:avLst/>
          </a:prstGeom>
          <a:noFill/>
        </p:spPr>
        <p:txBody>
          <a:bodyPr wrap="square" lIns="0" rIns="0" tIns="0" bIns="0">
            <a:spAutoFit/>
          </a:bodyPr>
          <a:lstStyle/>
          <a:p>
            <a:r>
              <a:rPr sz="710" b="0" i="0" spc="242">
                <a:solidFill>
                  <a:srgbClr val="6D5735"/>
                </a:solidFill>
                <a:latin typeface="Archivo"/>
              </a:rPr>
              <a:t>CONSTRUCTION</a:t>
            </a:r>
          </a:p>
        </p:txBody>
      </p:sp>
      <p:sp>
        <p:nvSpPr>
          <p:cNvPr id="13" name="TextBox 12"/>
          <p:cNvSpPr txBox="1"/>
          <p:nvPr/>
        </p:nvSpPr>
        <p:spPr>
          <a:xfrm>
            <a:off x="5610594" y="2362158"/>
            <a:ext cx="1070858" cy="283423"/>
          </a:xfrm>
          <a:prstGeom prst="rect">
            <a:avLst/>
          </a:prstGeom>
          <a:noFill/>
        </p:spPr>
        <p:txBody>
          <a:bodyPr wrap="square" lIns="0" rIns="0" tIns="0" bIns="0">
            <a:spAutoFit/>
          </a:bodyPr>
          <a:lstStyle/>
          <a:p>
            <a:r>
              <a:rPr sz="1420" b="0" i="0">
                <a:solidFill>
                  <a:srgbClr val="4C3820"/>
                </a:solidFill>
                <a:latin typeface="Space Mono"/>
              </a:rPr>
              <a:t>Fabric</a:t>
            </a:r>
          </a:p>
        </p:txBody>
      </p:sp>
      <p:sp>
        <p:nvSpPr>
          <p:cNvPr id="14" name="TextBox 13"/>
          <p:cNvSpPr txBox="1"/>
          <p:nvPr/>
        </p:nvSpPr>
        <p:spPr>
          <a:xfrm>
            <a:off x="6674775" y="2464629"/>
            <a:ext cx="2595811" cy="379981"/>
          </a:xfrm>
          <a:prstGeom prst="rect">
            <a:avLst/>
          </a:prstGeom>
          <a:noFill/>
        </p:spPr>
        <p:txBody>
          <a:bodyPr wrap="square" lIns="0" rIns="0" tIns="0" bIns="0">
            <a:spAutoFit/>
          </a:bodyPr>
          <a:lstStyle/>
          <a:p>
            <a:pPr>
              <a:lnSpc>
                <a:spcPct val="155000"/>
              </a:lnSpc>
            </a:pPr>
            <a:r>
              <a:rPr sz="860" b="0" i="0">
                <a:solidFill>
                  <a:srgbClr val="433521"/>
                </a:solidFill>
                <a:latin typeface="Archivo"/>
              </a:rPr>
              <a:t>Reclaimed pinstripe wool suiting, 280g/m, constructed wrong-side-out with cha…</a:t>
            </a:r>
          </a:p>
        </p:txBody>
      </p:sp>
      <p:sp>
        <p:nvSpPr>
          <p:cNvPr id="15" name="TextBox 14"/>
          <p:cNvSpPr txBox="1"/>
          <p:nvPr/>
        </p:nvSpPr>
        <p:spPr>
          <a:xfrm>
            <a:off x="5601075" y="2968112"/>
            <a:ext cx="1375620" cy="288211"/>
          </a:xfrm>
          <a:prstGeom prst="rect">
            <a:avLst/>
          </a:prstGeom>
          <a:noFill/>
        </p:spPr>
        <p:txBody>
          <a:bodyPr wrap="square" lIns="0" rIns="0" tIns="0" bIns="0">
            <a:spAutoFit/>
          </a:bodyPr>
          <a:lstStyle/>
          <a:p>
            <a:r>
              <a:rPr sz="1420" b="0" i="0">
                <a:solidFill>
                  <a:srgbClr val="4C3820"/>
                </a:solidFill>
                <a:latin typeface="Space Mono"/>
              </a:rPr>
              <a:t>Construction</a:t>
            </a:r>
          </a:p>
        </p:txBody>
      </p:sp>
      <p:sp>
        <p:nvSpPr>
          <p:cNvPr id="16" name="TextBox 15"/>
          <p:cNvSpPr txBox="1"/>
          <p:nvPr/>
        </p:nvSpPr>
        <p:spPr>
          <a:xfrm>
            <a:off x="6972684" y="3075370"/>
            <a:ext cx="1574096" cy="194329"/>
          </a:xfrm>
          <a:prstGeom prst="rect">
            <a:avLst/>
          </a:prstGeom>
          <a:noFill/>
        </p:spPr>
        <p:txBody>
          <a:bodyPr wrap="square" lIns="0" rIns="0" tIns="0" bIns="0">
            <a:spAutoFit/>
          </a:bodyPr>
          <a:lstStyle/>
          <a:p>
            <a:pPr>
              <a:lnSpc>
                <a:spcPct val="155000"/>
              </a:lnSpc>
            </a:pPr>
            <a:r>
              <a:rPr sz="860" b="0" i="0">
                <a:solidFill>
                  <a:srgbClr val="433521"/>
                </a:solidFill>
                <a:latin typeface="Archivo"/>
              </a:rPr>
              <a:t>Canvassed tailoring construction</a:t>
            </a:r>
          </a:p>
        </p:txBody>
      </p:sp>
      <p:sp>
        <p:nvSpPr>
          <p:cNvPr id="17" name="TextBox 16"/>
          <p:cNvSpPr txBox="1"/>
          <p:nvPr/>
        </p:nvSpPr>
        <p:spPr>
          <a:xfrm>
            <a:off x="5594043" y="3415731"/>
            <a:ext cx="1070857" cy="283425"/>
          </a:xfrm>
          <a:prstGeom prst="rect">
            <a:avLst/>
          </a:prstGeom>
          <a:noFill/>
        </p:spPr>
        <p:txBody>
          <a:bodyPr wrap="square" lIns="0" rIns="0" tIns="0" bIns="0">
            <a:spAutoFit/>
          </a:bodyPr>
          <a:lstStyle/>
          <a:p>
            <a:r>
              <a:rPr sz="1420" b="0" i="0">
                <a:solidFill>
                  <a:srgbClr val="4C3820"/>
                </a:solidFill>
                <a:latin typeface="Space Mono"/>
              </a:rPr>
              <a:t>Colourway</a:t>
            </a:r>
          </a:p>
        </p:txBody>
      </p:sp>
      <p:sp>
        <p:nvSpPr>
          <p:cNvPr id="18" name="TextBox 17"/>
          <p:cNvSpPr txBox="1"/>
          <p:nvPr/>
        </p:nvSpPr>
        <p:spPr>
          <a:xfrm>
            <a:off x="6658224" y="3518203"/>
            <a:ext cx="2595811" cy="379980"/>
          </a:xfrm>
          <a:prstGeom prst="rect">
            <a:avLst/>
          </a:prstGeom>
          <a:noFill/>
        </p:spPr>
        <p:txBody>
          <a:bodyPr wrap="square" lIns="0" rIns="0" tIns="0" bIns="0">
            <a:spAutoFit/>
          </a:bodyPr>
          <a:lstStyle/>
          <a:p>
            <a:pPr>
              <a:lnSpc>
                <a:spcPct val="155000"/>
              </a:lnSpc>
            </a:pPr>
            <a:r>
              <a:rPr sz="860" b="0" i="0">
                <a:solidFill>
                  <a:srgbClr val="433521"/>
                </a:solidFill>
                <a:latin typeface="Archivo"/>
              </a:rPr>
              <a:t>Slate Pinstripe suit with Chalk pocketing and interlining exposed; Charcoal k…</a:t>
            </a:r>
          </a:p>
        </p:txBody>
      </p:sp>
      <p:sp>
        <p:nvSpPr>
          <p:cNvPr id="19" name="TextBox 18"/>
          <p:cNvSpPr txBox="1"/>
          <p:nvPr/>
        </p:nvSpPr>
        <p:spPr>
          <a:xfrm>
            <a:off x="5584524" y="4021685"/>
            <a:ext cx="1070858" cy="283423"/>
          </a:xfrm>
          <a:prstGeom prst="rect">
            <a:avLst/>
          </a:prstGeom>
          <a:noFill/>
        </p:spPr>
        <p:txBody>
          <a:bodyPr wrap="square" lIns="0" rIns="0" tIns="0" bIns="0">
            <a:spAutoFit/>
          </a:bodyPr>
          <a:lstStyle/>
          <a:p>
            <a:r>
              <a:rPr sz="1420" b="0" i="0">
                <a:solidFill>
                  <a:srgbClr val="4C3820"/>
                </a:solidFill>
                <a:latin typeface="Space Mono"/>
              </a:rPr>
              <a:t>Care</a:t>
            </a:r>
          </a:p>
        </p:txBody>
      </p:sp>
      <p:sp>
        <p:nvSpPr>
          <p:cNvPr id="20" name="TextBox 19"/>
          <p:cNvSpPr txBox="1"/>
          <p:nvPr/>
        </p:nvSpPr>
        <p:spPr>
          <a:xfrm>
            <a:off x="6651370" y="4124155"/>
            <a:ext cx="1183620" cy="188195"/>
          </a:xfrm>
          <a:prstGeom prst="rect">
            <a:avLst/>
          </a:prstGeom>
          <a:noFill/>
        </p:spPr>
        <p:txBody>
          <a:bodyPr wrap="square" lIns="0" rIns="0" tIns="0" bIns="0">
            <a:spAutoFit/>
          </a:bodyPr>
          <a:lstStyle/>
          <a:p>
            <a:pPr>
              <a:lnSpc>
                <a:spcPct val="155000"/>
              </a:lnSpc>
            </a:pPr>
            <a:r>
              <a:rPr sz="860" b="0" i="0">
                <a:solidFill>
                  <a:srgbClr val="433521"/>
                </a:solidFill>
                <a:latin typeface="Archivo"/>
              </a:rPr>
              <a:t>Dry clean recommended</a:t>
            </a:r>
          </a:p>
        </p:txBody>
      </p:sp>
      <p:sp>
        <p:nvSpPr>
          <p:cNvPr id="21" name="Rectangle 20"/>
          <p:cNvSpPr/>
          <p:nvPr/>
        </p:nvSpPr>
        <p:spPr>
          <a:xfrm>
            <a:off x="7352907" y="1894148"/>
            <a:ext cx="193469" cy="193470"/>
          </a:xfrm>
          <a:prstGeom prst="rect">
            <a:avLst/>
          </a:prstGeom>
          <a:solidFill>
            <a:srgbClr val="EEEE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2800499" y="1047899"/>
            <a:ext cx="3543300" cy="1428750"/>
          </a:xfrm>
          <a:prstGeom prst="rect">
            <a:avLst/>
          </a:prstGeom>
          <a:solidFill>
            <a:srgbClr val="EEEE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6190952" y="2000399"/>
            <a:ext cx="190500" cy="190500"/>
          </a:xfrm>
          <a:prstGeom prst="rect">
            <a:avLst/>
          </a:prstGeom>
          <a:solidFill>
            <a:srgbClr val="EEEE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0049477" y="1201431"/>
            <a:ext cx="1504638" cy="1198183"/>
          </a:xfrm>
          <a:prstGeom prst="rect">
            <a:avLst/>
          </a:prstGeom>
          <a:gradFill rotWithShape="1">
            <a:gsLst>
              <a:gs pos="0">
                <a:srgbClr val="A99B8C"/>
              </a:gs>
              <a:gs pos="100000">
                <a:srgbClr val="C9B9AA"/>
              </a:gs>
            </a:gsLst>
            <a:lin scaled="0" ang="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10762952" y="1276201"/>
            <a:ext cx="190500" cy="190500"/>
          </a:xfrm>
          <a:prstGeom prst="rect">
            <a:avLst/>
          </a:prstGeom>
          <a:solidFill>
            <a:srgbClr val="EEEE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10264125" y="5188126"/>
            <a:ext cx="1456641" cy="1129650"/>
          </a:xfrm>
          <a:prstGeom prst="rect">
            <a:avLst/>
          </a:prstGeom>
          <a:gradFill rotWithShape="1">
            <a:gsLst>
              <a:gs pos="0">
                <a:srgbClr val="4C4642"/>
              </a:gs>
              <a:gs pos="100000">
                <a:srgbClr val="5A5550"/>
              </a:gs>
            </a:gsLst>
            <a:lin scaled="0" ang="54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10953155" y="5257949"/>
            <a:ext cx="190500" cy="190500"/>
          </a:xfrm>
          <a:prstGeom prst="rect">
            <a:avLst/>
          </a:prstGeom>
          <a:solidFill>
            <a:srgbClr val="EEEE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rot="21456000">
            <a:off x="9824161" y="2778886"/>
            <a:ext cx="1943365" cy="355020"/>
          </a:xfrm>
          <a:prstGeom prst="rect">
            <a:avLst/>
          </a:prstGeom>
          <a:gradFill rotWithShape="1">
            <a:gsLst>
              <a:gs pos="0">
                <a:srgbClr val="CDB88F"/>
              </a:gs>
              <a:gs pos="100000">
                <a:srgbClr val="AC946A"/>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rot="21456000">
            <a:off x="9824161" y="2778886"/>
            <a:ext cx="1943365" cy="355020"/>
          </a:xfrm>
          <a:prstGeom prst="rect">
            <a:avLst/>
          </a:prstGeom>
          <a:noFill/>
        </p:spPr>
        <p:txBody>
          <a:bodyPr wrap="square" lIns="0" rIns="0" tIns="0" bIns="0">
            <a:spAutoFit/>
          </a:bodyPr>
          <a:lstStyle/>
          <a:p>
            <a:pPr>
              <a:lnSpc>
                <a:spcPct val="112000"/>
              </a:lnSpc>
            </a:pPr>
            <a:r>
              <a:rPr sz="1120" b="0" i="0">
                <a:solidFill>
                  <a:srgbClr val="43301A"/>
                </a:solidFill>
                <a:latin typeface="Space Mono"/>
              </a:rPr>
              <a:t>every seam by hand</a:t>
            </a:r>
          </a:p>
        </p:txBody>
      </p:sp>
      <p:sp>
        <p:nvSpPr>
          <p:cNvPr id="30" name="Rounded Rectangle 29"/>
          <p:cNvSpPr/>
          <p:nvPr/>
        </p:nvSpPr>
        <p:spPr>
          <a:xfrm>
            <a:off x="9923472" y="2951959"/>
            <a:ext cx="69409" cy="69409"/>
          </a:xfrm>
          <a:prstGeom prst="roundRect">
            <a:avLst/>
          </a:prstGeom>
          <a:solidFill>
            <a:srgbClr val="B3A189"/>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4536914" y="4733010"/>
            <a:ext cx="756270" cy="1609174"/>
          </a:xfrm>
          <a:prstGeom prst="rect">
            <a:avLst/>
          </a:prstGeom>
          <a:solidFill>
            <a:srgbClr val="EEEE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a:off x="0" y="0"/>
            <a:ext cx="12192000" cy="6858000"/>
          </a:xfrm>
          <a:prstGeom prst="rect">
            <a:avLst/>
          </a:prstGeom>
          <a:no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gradFill rotWithShape="1">
            <a:gsLst>
              <a:gs pos="0">
                <a:srgbClr val="FFF9EA"/>
              </a:gs>
              <a:gs pos="100000">
                <a:srgbClr val="9E8A67"/>
              </a:gs>
            </a:gsLst>
            <a:lin scaled="0" ang="1992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rot="180000">
            <a:off x="8518399" y="783530"/>
            <a:ext cx="2299250" cy="2966245"/>
          </a:xfrm>
          <a:prstGeom prst="rect">
            <a:avLst/>
          </a:prstGeom>
          <a:solidFill>
            <a:srgbClr val="FBF6EA"/>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image.png"/>
          <p:cNvPicPr>
            <a:picLocks noChangeAspect="1"/>
          </p:cNvPicPr>
          <p:nvPr/>
        </p:nvPicPr>
        <p:blipFill>
          <a:blip r:embed="rId2"/>
          <a:srcRect l="19321" r="19321"/>
          <a:stretch>
            <a:fillRect/>
          </a:stretch>
        </p:blipFill>
        <p:spPr>
          <a:xfrm>
            <a:off x="8619460" y="873624"/>
            <a:ext cx="2108095" cy="2576794"/>
          </a:xfrm>
          <a:prstGeom prst="rect">
            <a:avLst/>
          </a:prstGeom>
        </p:spPr>
      </p:pic>
      <p:sp>
        <p:nvSpPr>
          <p:cNvPr id="5" name="TextBox 4"/>
          <p:cNvSpPr txBox="1"/>
          <p:nvPr/>
        </p:nvSpPr>
        <p:spPr>
          <a:xfrm>
            <a:off x="8608493" y="3346730"/>
            <a:ext cx="1989452" cy="312951"/>
          </a:xfrm>
          <a:prstGeom prst="rect">
            <a:avLst/>
          </a:prstGeom>
          <a:noFill/>
        </p:spPr>
        <p:txBody>
          <a:bodyPr wrap="square" lIns="0" rIns="0" tIns="0" bIns="0">
            <a:spAutoFit/>
          </a:bodyPr>
          <a:lstStyle/>
          <a:p>
            <a:r>
              <a:rPr sz="1090" b="0" i="0">
                <a:solidFill>
                  <a:srgbClr val="5C4629"/>
                </a:solidFill>
                <a:latin typeface="Space Mono"/>
              </a:rPr>
              <a:t>detail</a:t>
            </a:r>
          </a:p>
        </p:txBody>
      </p:sp>
      <p:pic>
        <p:nvPicPr>
          <p:cNvPr id="6" name="Picture 5" descr="image.png"/>
          <p:cNvPicPr>
            <a:picLocks noChangeAspect="1"/>
          </p:cNvPicPr>
          <p:nvPr/>
        </p:nvPicPr>
        <p:blipFill>
          <a:blip r:embed="rId3"/>
          <a:stretch>
            <a:fillRect/>
          </a:stretch>
        </p:blipFill>
        <p:spPr>
          <a:xfrm>
            <a:off x="9642196" y="749268"/>
            <a:ext cx="200209" cy="200209"/>
          </a:xfrm>
          <a:prstGeom prst="rect">
            <a:avLst/>
          </a:prstGeom>
        </p:spPr>
      </p:pic>
      <p:sp>
        <p:nvSpPr>
          <p:cNvPr id="7" name="Rounded Rectangle 6"/>
          <p:cNvSpPr/>
          <p:nvPr/>
        </p:nvSpPr>
        <p:spPr>
          <a:xfrm rot="72000">
            <a:off x="4480705" y="670654"/>
            <a:ext cx="3440736" cy="5212189"/>
          </a:xfrm>
          <a:prstGeom prst="roundRect">
            <a:avLst/>
          </a:prstGeom>
          <a:solidFill>
            <a:srgbClr val="FCF8EE"/>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8" name="Picture 7" descr="image.png"/>
          <p:cNvPicPr>
            <a:picLocks noChangeAspect="1"/>
          </p:cNvPicPr>
          <p:nvPr/>
        </p:nvPicPr>
        <p:blipFill>
          <a:blip r:embed="rId4"/>
          <a:srcRect l="1478" r="1478"/>
          <a:stretch>
            <a:fillRect/>
          </a:stretch>
        </p:blipFill>
        <p:spPr>
          <a:xfrm>
            <a:off x="4577928" y="767878"/>
            <a:ext cx="3246288" cy="5017741"/>
          </a:xfrm>
          <a:prstGeom prst="rect">
            <a:avLst/>
          </a:prstGeom>
        </p:spPr>
      </p:pic>
      <p:pic>
        <p:nvPicPr>
          <p:cNvPr id="9" name="Picture 8" descr="image.png"/>
          <p:cNvPicPr>
            <a:picLocks noChangeAspect="1"/>
          </p:cNvPicPr>
          <p:nvPr/>
        </p:nvPicPr>
        <p:blipFill>
          <a:blip r:embed="rId5"/>
          <a:stretch>
            <a:fillRect/>
          </a:stretch>
        </p:blipFill>
        <p:spPr>
          <a:xfrm>
            <a:off x="6096000" y="724198"/>
            <a:ext cx="190500" cy="190500"/>
          </a:xfrm>
          <a:prstGeom prst="rect">
            <a:avLst/>
          </a:prstGeom>
        </p:spPr>
      </p:pic>
      <p:sp>
        <p:nvSpPr>
          <p:cNvPr id="10" name="Rectangle 9"/>
          <p:cNvSpPr/>
          <p:nvPr/>
        </p:nvSpPr>
        <p:spPr>
          <a:xfrm rot="21480000">
            <a:off x="6661335" y="5984005"/>
            <a:ext cx="2079851" cy="478337"/>
          </a:xfrm>
          <a:prstGeom prst="rect">
            <a:avLst/>
          </a:prstGeom>
          <a:gradFill rotWithShape="1">
            <a:gsLst>
              <a:gs pos="0">
                <a:srgbClr val="CDB88F"/>
              </a:gs>
              <a:gs pos="100000">
                <a:srgbClr val="AC946A"/>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rot="21480000">
            <a:off x="6661335" y="5984005"/>
            <a:ext cx="2079851" cy="478337"/>
          </a:xfrm>
          <a:prstGeom prst="rect">
            <a:avLst/>
          </a:prstGeom>
          <a:noFill/>
        </p:spPr>
        <p:txBody>
          <a:bodyPr wrap="square" lIns="0" rIns="0" tIns="0" bIns="0">
            <a:spAutoFit/>
          </a:bodyPr>
          <a:lstStyle/>
          <a:p>
            <a:pPr>
              <a:lnSpc>
                <a:spcPct val="112000"/>
              </a:lnSpc>
            </a:pPr>
            <a:r>
              <a:rPr sz="1350" b="0" i="0">
                <a:solidFill>
                  <a:srgbClr val="43301A"/>
                </a:solidFill>
                <a:latin typeface="Space Mono"/>
              </a:rPr>
              <a:t>The Archive Coat</a:t>
            </a:r>
          </a:p>
        </p:txBody>
      </p:sp>
      <p:sp>
        <p:nvSpPr>
          <p:cNvPr id="12" name="Rounded Rectangle 11"/>
          <p:cNvSpPr/>
          <p:nvPr/>
        </p:nvSpPr>
        <p:spPr>
          <a:xfrm>
            <a:off x="6762287" y="6215439"/>
            <a:ext cx="68961" cy="68961"/>
          </a:xfrm>
          <a:prstGeom prst="roundRect">
            <a:avLst/>
          </a:prstGeom>
          <a:solidFill>
            <a:srgbClr val="B3A189"/>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927380" y="6247165"/>
            <a:ext cx="1678542" cy="149087"/>
          </a:xfrm>
          <a:prstGeom prst="rect">
            <a:avLst/>
          </a:prstGeom>
          <a:noFill/>
        </p:spPr>
        <p:txBody>
          <a:bodyPr wrap="square" lIns="0" rIns="0" tIns="0" bIns="0">
            <a:spAutoFit/>
          </a:bodyPr>
          <a:lstStyle/>
          <a:p>
            <a:pPr>
              <a:lnSpc>
                <a:spcPct val="112000"/>
              </a:lnSpc>
            </a:pPr>
            <a:r>
              <a:rPr sz="640" b="0" i="0" spc="127">
                <a:solidFill>
                  <a:srgbClr val="5F4A2C"/>
                </a:solidFill>
                <a:latin typeface="Archivo"/>
              </a:rPr>
              <a:t>FITTING NOTE</a:t>
            </a:r>
          </a:p>
        </p:txBody>
      </p:sp>
      <p:pic>
        <p:nvPicPr>
          <p:cNvPr id="14" name="Picture 13" descr="image.png"/>
          <p:cNvPicPr>
            <a:picLocks noChangeAspect="1"/>
          </p:cNvPicPr>
          <p:nvPr/>
        </p:nvPicPr>
        <p:blipFill>
          <a:blip r:embed="rId6"/>
          <a:stretch>
            <a:fillRect/>
          </a:stretch>
        </p:blipFill>
        <p:spPr>
          <a:xfrm>
            <a:off x="6133654" y="781050"/>
            <a:ext cx="723900" cy="5600700"/>
          </a:xfrm>
          <a:prstGeom prst="rect">
            <a:avLst/>
          </a:prstGeom>
        </p:spPr>
      </p:pic>
      <p:sp>
        <p:nvSpPr>
          <p:cNvPr id="15" name="Rectangle 14"/>
          <p:cNvSpPr/>
          <p:nvPr/>
        </p:nvSpPr>
        <p:spPr>
          <a:xfrm rot="21504000">
            <a:off x="967659" y="990188"/>
            <a:ext cx="2825694" cy="1705798"/>
          </a:xfrm>
          <a:prstGeom prst="rect">
            <a:avLst/>
          </a:prstGeom>
          <a:solidFill>
            <a:srgbClr val="FAF4E6"/>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221063" y="1206571"/>
            <a:ext cx="2287768" cy="159042"/>
          </a:xfrm>
          <a:prstGeom prst="rect">
            <a:avLst/>
          </a:prstGeom>
          <a:noFill/>
        </p:spPr>
        <p:txBody>
          <a:bodyPr wrap="square" lIns="0" rIns="0" tIns="0" bIns="0">
            <a:spAutoFit/>
          </a:bodyPr>
          <a:lstStyle/>
          <a:p>
            <a:r>
              <a:rPr sz="710" b="0" i="0" spc="242">
                <a:solidFill>
                  <a:srgbClr val="6D5735"/>
                </a:solidFill>
                <a:latin typeface="Archivo"/>
              </a:rPr>
              <a:t>SPRING/SUMMER 2027</a:t>
            </a:r>
          </a:p>
        </p:txBody>
      </p:sp>
      <p:sp>
        <p:nvSpPr>
          <p:cNvPr id="17" name="TextBox 16"/>
          <p:cNvSpPr txBox="1"/>
          <p:nvPr/>
        </p:nvSpPr>
        <p:spPr>
          <a:xfrm>
            <a:off x="1226383" y="1396997"/>
            <a:ext cx="2289364" cy="216169"/>
          </a:xfrm>
          <a:prstGeom prst="rect">
            <a:avLst/>
          </a:prstGeom>
          <a:noFill/>
        </p:spPr>
        <p:txBody>
          <a:bodyPr wrap="square" lIns="0" rIns="0" tIns="0" bIns="0">
            <a:spAutoFit/>
          </a:bodyPr>
          <a:lstStyle/>
          <a:p>
            <a:r>
              <a:rPr sz="1120" b="0" i="0" spc="562">
                <a:solidFill>
                  <a:srgbClr val="2E2214"/>
                </a:solidFill>
                <a:latin typeface="Archivo"/>
              </a:rPr>
              <a:t>LOOK</a:t>
            </a:r>
          </a:p>
        </p:txBody>
      </p:sp>
      <p:sp>
        <p:nvSpPr>
          <p:cNvPr id="18" name="TextBox 17"/>
          <p:cNvSpPr txBox="1"/>
          <p:nvPr/>
        </p:nvSpPr>
        <p:spPr>
          <a:xfrm>
            <a:off x="1231170" y="1568380"/>
            <a:ext cx="2298407" cy="539893"/>
          </a:xfrm>
          <a:prstGeom prst="rect">
            <a:avLst/>
          </a:prstGeom>
          <a:noFill/>
        </p:spPr>
        <p:txBody>
          <a:bodyPr wrap="square" lIns="0" rIns="0" tIns="0" bIns="0">
            <a:spAutoFit/>
          </a:bodyPr>
          <a:lstStyle/>
          <a:p>
            <a:r>
              <a:rPr sz="3450" b="0" i="0" spc="483">
                <a:solidFill>
                  <a:srgbClr val="2E2214"/>
                </a:solidFill>
                <a:latin typeface="Archivo"/>
              </a:rPr>
              <a:t>N° 04</a:t>
            </a:r>
          </a:p>
        </p:txBody>
      </p:sp>
      <p:sp>
        <p:nvSpPr>
          <p:cNvPr id="19" name="TextBox 18"/>
          <p:cNvSpPr txBox="1"/>
          <p:nvPr/>
        </p:nvSpPr>
        <p:spPr>
          <a:xfrm>
            <a:off x="1246329" y="2111094"/>
            <a:ext cx="2294683" cy="406595"/>
          </a:xfrm>
          <a:prstGeom prst="rect">
            <a:avLst/>
          </a:prstGeom>
          <a:noFill/>
        </p:spPr>
        <p:txBody>
          <a:bodyPr wrap="square" lIns="0" rIns="0" tIns="0" bIns="0">
            <a:spAutoFit/>
          </a:bodyPr>
          <a:lstStyle/>
          <a:p>
            <a:r>
              <a:rPr sz="1800" b="0" i="0">
                <a:solidFill>
                  <a:srgbClr val="4C3820"/>
                </a:solidFill>
                <a:latin typeface="Space Mono"/>
              </a:rPr>
              <a:t>The Archive Coat</a:t>
            </a:r>
          </a:p>
        </p:txBody>
      </p:sp>
      <p:pic>
        <p:nvPicPr>
          <p:cNvPr id="20" name="Picture 19" descr="image.png"/>
          <p:cNvPicPr>
            <a:picLocks noChangeAspect="1"/>
          </p:cNvPicPr>
          <p:nvPr/>
        </p:nvPicPr>
        <p:blipFill>
          <a:blip r:embed="rId7"/>
          <a:stretch>
            <a:fillRect/>
          </a:stretch>
        </p:blipFill>
        <p:spPr>
          <a:xfrm>
            <a:off x="2260160" y="940666"/>
            <a:ext cx="195745" cy="195745"/>
          </a:xfrm>
          <a:prstGeom prst="rect">
            <a:avLst/>
          </a:prstGeom>
        </p:spPr>
      </p:pic>
      <p:sp>
        <p:nvSpPr>
          <p:cNvPr id="21" name="Rectangle 20"/>
          <p:cNvSpPr/>
          <p:nvPr/>
        </p:nvSpPr>
        <p:spPr>
          <a:xfrm rot="66000">
            <a:off x="888326" y="3097322"/>
            <a:ext cx="2909647" cy="2798147"/>
          </a:xfrm>
          <a:prstGeom prst="rect">
            <a:avLst/>
          </a:prstGeom>
          <a:solidFill>
            <a:srgbClr val="FAF4E6"/>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139954" y="3311587"/>
            <a:ext cx="2406393" cy="2369615"/>
          </a:xfrm>
          <a:prstGeom prst="rect">
            <a:avLst/>
          </a:prstGeom>
          <a:noFill/>
        </p:spPr>
        <p:txBody>
          <a:bodyPr wrap="square" lIns="0" rIns="0" tIns="0" bIns="0">
            <a:spAutoFit/>
          </a:bodyPr>
          <a:lstStyle/>
          <a:p>
            <a:pPr>
              <a:lnSpc>
                <a:spcPct val="185000"/>
              </a:lnSpc>
            </a:pPr>
            <a:r>
              <a:rPr sz="900" b="0" i="0">
                <a:solidFill>
                  <a:srgbClr val="433521"/>
                </a:solidFill>
                <a:latin typeface="Archivo"/>
              </a:rPr>
              <a:t>The closing silhouette and the campaign hero: a sleeveless longline topcoat in heavy anthracite overcoat cloth, its front panels banded with horizontal patchwork strips cut from every grey in the palette — the collection's offcuts archived onto one garment. Armholes and hem are left raw and fraying; a tailor's measuring tape hangs around the neck. Worn open over a chalk grandad shirt and pearl pleated trousers with heavy boot…</a:t>
            </a:r>
          </a:p>
        </p:txBody>
      </p:sp>
      <p:pic>
        <p:nvPicPr>
          <p:cNvPr id="23" name="Picture 22" descr="image.png"/>
          <p:cNvPicPr>
            <a:picLocks noChangeAspect="1"/>
          </p:cNvPicPr>
          <p:nvPr/>
        </p:nvPicPr>
        <p:blipFill>
          <a:blip r:embed="rId8"/>
          <a:stretch>
            <a:fillRect/>
          </a:stretch>
        </p:blipFill>
        <p:spPr>
          <a:xfrm>
            <a:off x="2272243" y="3037213"/>
            <a:ext cx="194122" cy="194122"/>
          </a:xfrm>
          <a:prstGeom prst="rect">
            <a:avLst/>
          </a:prstGeom>
        </p:spPr>
      </p:pic>
      <p:sp>
        <p:nvSpPr>
          <p:cNvPr id="24" name="Rectangle 23"/>
          <p:cNvSpPr/>
          <p:nvPr/>
        </p:nvSpPr>
        <p:spPr>
          <a:xfrm rot="21528000">
            <a:off x="1110715" y="5364414"/>
            <a:ext cx="2579469" cy="1358098"/>
          </a:xfrm>
          <a:prstGeom prst="rect">
            <a:avLst/>
          </a:prstGeom>
          <a:solidFill>
            <a:srgbClr val="FAF4E6"/>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1265874" y="5525662"/>
            <a:ext cx="1073348" cy="346120"/>
          </a:xfrm>
          <a:prstGeom prst="rect">
            <a:avLst/>
          </a:prstGeom>
          <a:solidFill>
            <a:srgbClr val="EFE8D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2389577" y="5502123"/>
            <a:ext cx="1073348" cy="346121"/>
          </a:xfrm>
          <a:prstGeom prst="rect">
            <a:avLst/>
          </a:prstGeom>
          <a:solidFill>
            <a:srgbClr val="B98A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1274052" y="5891366"/>
            <a:ext cx="2261769" cy="732726"/>
          </a:xfrm>
          <a:prstGeom prst="rect">
            <a:avLst/>
          </a:prstGeom>
          <a:noFill/>
        </p:spPr>
        <p:txBody>
          <a:bodyPr wrap="square" lIns="0" rIns="0" tIns="0" bIns="0">
            <a:spAutoFit/>
          </a:bodyPr>
          <a:lstStyle/>
          <a:p>
            <a:r>
              <a:rPr sz="1200" b="0" i="0">
                <a:solidFill>
                  <a:srgbClr val="4C3820"/>
                </a:solidFill>
                <a:latin typeface="Space Mono"/>
              </a:rPr>
              <a:t>Anthracite Ink coat banded with the full gr…</a:t>
            </a:r>
          </a:p>
        </p:txBody>
      </p:sp>
      <p:pic>
        <p:nvPicPr>
          <p:cNvPr id="28" name="Picture 27" descr="image.png"/>
          <p:cNvPicPr>
            <a:picLocks noChangeAspect="1"/>
          </p:cNvPicPr>
          <p:nvPr/>
        </p:nvPicPr>
        <p:blipFill>
          <a:blip r:embed="rId9"/>
          <a:stretch>
            <a:fillRect/>
          </a:stretch>
        </p:blipFill>
        <p:spPr>
          <a:xfrm>
            <a:off x="2289760" y="5303443"/>
            <a:ext cx="194448" cy="194448"/>
          </a:xfrm>
          <a:prstGeom prst="rect">
            <a:avLst/>
          </a:prstGeom>
        </p:spPr>
      </p:pic>
      <p:sp>
        <p:nvSpPr>
          <p:cNvPr id="29" name="Rectangle 28"/>
          <p:cNvSpPr/>
          <p:nvPr/>
        </p:nvSpPr>
        <p:spPr>
          <a:xfrm>
            <a:off x="8182021" y="5258972"/>
            <a:ext cx="1484618" cy="1178161"/>
          </a:xfrm>
          <a:prstGeom prst="rect">
            <a:avLst/>
          </a:prstGeom>
          <a:gradFill rotWithShape="1">
            <a:gsLst>
              <a:gs pos="0">
                <a:srgbClr val="1A130D"/>
              </a:gs>
              <a:gs pos="100000">
                <a:srgbClr val="CCCBC9"/>
              </a:gs>
            </a:gsLst>
            <a:lin scaled="0" ang="27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0" name="Picture 29" descr="image.png"/>
          <p:cNvPicPr>
            <a:picLocks noChangeAspect="1"/>
          </p:cNvPicPr>
          <p:nvPr/>
        </p:nvPicPr>
        <p:blipFill>
          <a:blip r:embed="rId10"/>
          <a:stretch>
            <a:fillRect/>
          </a:stretch>
        </p:blipFill>
        <p:spPr>
          <a:xfrm>
            <a:off x="8896499" y="5334149"/>
            <a:ext cx="190500" cy="190500"/>
          </a:xfrm>
          <a:prstGeom prst="rect">
            <a:avLst/>
          </a:prstGeom>
        </p:spPr>
      </p:pic>
      <p:pic>
        <p:nvPicPr>
          <p:cNvPr id="31" name="Picture 30" descr="image.png"/>
          <p:cNvPicPr>
            <a:picLocks noChangeAspect="1"/>
          </p:cNvPicPr>
          <p:nvPr/>
        </p:nvPicPr>
        <p:blipFill>
          <a:blip r:embed="rId11"/>
          <a:stretch>
            <a:fillRect/>
          </a:stretch>
        </p:blipFill>
        <p:spPr>
          <a:xfrm>
            <a:off x="10837604" y="377352"/>
            <a:ext cx="1031797" cy="1616722"/>
          </a:xfrm>
          <a:prstGeom prst="rect">
            <a:avLst/>
          </a:prstGeom>
        </p:spPr>
      </p:pic>
      <p:sp>
        <p:nvSpPr>
          <p:cNvPr id="32" name="Rectangle 31"/>
          <p:cNvSpPr/>
          <p:nvPr/>
        </p:nvSpPr>
        <p:spPr>
          <a:xfrm>
            <a:off x="0" y="0"/>
            <a:ext cx="12192000" cy="6858000"/>
          </a:xfrm>
          <a:prstGeom prst="rect">
            <a:avLst/>
          </a:prstGeom>
          <a:no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gradFill rotWithShape="1">
            <a:gsLst>
              <a:gs pos="0">
                <a:srgbClr val="FFF9EA"/>
              </a:gs>
              <a:gs pos="100000">
                <a:srgbClr val="9E8A67"/>
              </a:gs>
            </a:gsLst>
            <a:lin scaled="0" ang="1992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rot="21480000">
            <a:off x="1145031" y="936616"/>
            <a:ext cx="3291588" cy="4412375"/>
          </a:xfrm>
          <a:prstGeom prst="rect">
            <a:avLst/>
          </a:prstGeom>
          <a:solidFill>
            <a:srgbClr val="FBF6EA"/>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image.png"/>
          <p:cNvPicPr>
            <a:picLocks noChangeAspect="1"/>
          </p:cNvPicPr>
          <p:nvPr/>
        </p:nvPicPr>
        <p:blipFill>
          <a:blip r:embed="rId2"/>
          <a:srcRect t="6810" b="6810"/>
          <a:stretch>
            <a:fillRect/>
          </a:stretch>
        </p:blipFill>
        <p:spPr>
          <a:xfrm>
            <a:off x="1233695" y="1025280"/>
            <a:ext cx="3106946" cy="4025624"/>
          </a:xfrm>
          <a:prstGeom prst="rect">
            <a:avLst/>
          </a:prstGeom>
        </p:spPr>
      </p:pic>
      <p:sp>
        <p:nvSpPr>
          <p:cNvPr id="5" name="TextBox 4"/>
          <p:cNvSpPr txBox="1"/>
          <p:nvPr/>
        </p:nvSpPr>
        <p:spPr>
          <a:xfrm>
            <a:off x="1370652" y="4947190"/>
            <a:ext cx="2977303" cy="313137"/>
          </a:xfrm>
          <a:prstGeom prst="rect">
            <a:avLst/>
          </a:prstGeom>
          <a:noFill/>
        </p:spPr>
        <p:txBody>
          <a:bodyPr wrap="square" lIns="0" rIns="0" tIns="0" bIns="0">
            <a:spAutoFit/>
          </a:bodyPr>
          <a:lstStyle/>
          <a:p>
            <a:r>
              <a:rPr sz="1090" b="0" i="0">
                <a:solidFill>
                  <a:srgbClr val="5C4629"/>
                </a:solidFill>
                <a:latin typeface="Space Mono"/>
              </a:rPr>
              <a:t>The Archive Coat</a:t>
            </a:r>
          </a:p>
        </p:txBody>
      </p:sp>
      <p:pic>
        <p:nvPicPr>
          <p:cNvPr id="6" name="Picture 5" descr="image.png"/>
          <p:cNvPicPr>
            <a:picLocks noChangeAspect="1"/>
          </p:cNvPicPr>
          <p:nvPr/>
        </p:nvPicPr>
        <p:blipFill>
          <a:blip r:embed="rId3"/>
          <a:stretch>
            <a:fillRect/>
          </a:stretch>
        </p:blipFill>
        <p:spPr>
          <a:xfrm>
            <a:off x="2617515" y="902468"/>
            <a:ext cx="197032" cy="197032"/>
          </a:xfrm>
          <a:prstGeom prst="rect">
            <a:avLst/>
          </a:prstGeom>
        </p:spPr>
      </p:pic>
      <p:sp>
        <p:nvSpPr>
          <p:cNvPr id="7" name="Rectangle 6"/>
          <p:cNvSpPr/>
          <p:nvPr/>
        </p:nvSpPr>
        <p:spPr>
          <a:xfrm rot="21540000">
            <a:off x="5210234" y="595633"/>
            <a:ext cx="3828038" cy="1133131"/>
          </a:xfrm>
          <a:prstGeom prst="rect">
            <a:avLst/>
          </a:prstGeom>
          <a:solidFill>
            <a:srgbClr val="FAF4E6"/>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41792" y="771047"/>
            <a:ext cx="3353952" cy="153750"/>
          </a:xfrm>
          <a:prstGeom prst="rect">
            <a:avLst/>
          </a:prstGeom>
          <a:noFill/>
        </p:spPr>
        <p:txBody>
          <a:bodyPr wrap="square" lIns="0" rIns="0" tIns="0" bIns="0">
            <a:spAutoFit/>
          </a:bodyPr>
          <a:lstStyle/>
          <a:p>
            <a:r>
              <a:rPr sz="710" b="0" i="0" spc="242">
                <a:solidFill>
                  <a:srgbClr val="6D5735"/>
                </a:solidFill>
                <a:latin typeface="Archivo"/>
              </a:rPr>
              <a:t>LOOK IN DETAIL</a:t>
            </a:r>
          </a:p>
        </p:txBody>
      </p:sp>
      <p:sp>
        <p:nvSpPr>
          <p:cNvPr id="9" name="TextBox 8"/>
          <p:cNvSpPr txBox="1"/>
          <p:nvPr/>
        </p:nvSpPr>
        <p:spPr>
          <a:xfrm>
            <a:off x="5444784" y="942471"/>
            <a:ext cx="3362263" cy="629928"/>
          </a:xfrm>
          <a:prstGeom prst="rect">
            <a:avLst/>
          </a:prstGeom>
          <a:noFill/>
        </p:spPr>
        <p:txBody>
          <a:bodyPr wrap="square" lIns="0" rIns="0" tIns="0" bIns="0">
            <a:spAutoFit/>
          </a:bodyPr>
          <a:lstStyle/>
          <a:p>
            <a:pPr>
              <a:lnSpc>
                <a:spcPct val="125000"/>
              </a:lnSpc>
            </a:pPr>
            <a:r>
              <a:rPr sz="1800" b="0" i="0" spc="756">
                <a:solidFill>
                  <a:srgbClr val="2E2214"/>
                </a:solidFill>
                <a:latin typeface="Archivo"/>
              </a:rPr>
              <a:t>THE ARCHIVE COAT</a:t>
            </a:r>
          </a:p>
        </p:txBody>
      </p:sp>
      <p:pic>
        <p:nvPicPr>
          <p:cNvPr id="10" name="Picture 9" descr="image.png"/>
          <p:cNvPicPr>
            <a:picLocks noChangeAspect="1"/>
          </p:cNvPicPr>
          <p:nvPr/>
        </p:nvPicPr>
        <p:blipFill>
          <a:blip r:embed="rId4"/>
          <a:stretch>
            <a:fillRect/>
          </a:stretch>
        </p:blipFill>
        <p:spPr>
          <a:xfrm>
            <a:off x="7018213" y="541506"/>
            <a:ext cx="193796" cy="193796"/>
          </a:xfrm>
          <a:prstGeom prst="rect">
            <a:avLst/>
          </a:prstGeom>
        </p:spPr>
      </p:pic>
      <p:sp>
        <p:nvSpPr>
          <p:cNvPr id="11" name="Rectangle 10"/>
          <p:cNvSpPr/>
          <p:nvPr/>
        </p:nvSpPr>
        <p:spPr>
          <a:xfrm rot="54000">
            <a:off x="5310451" y="1948472"/>
            <a:ext cx="4238097" cy="3096787"/>
          </a:xfrm>
          <a:prstGeom prst="rect">
            <a:avLst/>
          </a:prstGeom>
          <a:solidFill>
            <a:srgbClr val="FAF4E6"/>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620244" y="2143138"/>
            <a:ext cx="3658645" cy="152690"/>
          </a:xfrm>
          <a:prstGeom prst="rect">
            <a:avLst/>
          </a:prstGeom>
          <a:noFill/>
        </p:spPr>
        <p:txBody>
          <a:bodyPr wrap="square" lIns="0" rIns="0" tIns="0" bIns="0">
            <a:spAutoFit/>
          </a:bodyPr>
          <a:lstStyle/>
          <a:p>
            <a:r>
              <a:rPr sz="710" b="0" i="0" spc="242">
                <a:solidFill>
                  <a:srgbClr val="6D5735"/>
                </a:solidFill>
                <a:latin typeface="Archivo"/>
              </a:rPr>
              <a:t>CONSTRUCTION</a:t>
            </a:r>
          </a:p>
        </p:txBody>
      </p:sp>
      <p:sp>
        <p:nvSpPr>
          <p:cNvPr id="13" name="TextBox 12"/>
          <p:cNvSpPr txBox="1"/>
          <p:nvPr/>
        </p:nvSpPr>
        <p:spPr>
          <a:xfrm>
            <a:off x="5614110" y="2362186"/>
            <a:ext cx="1070857" cy="283423"/>
          </a:xfrm>
          <a:prstGeom prst="rect">
            <a:avLst/>
          </a:prstGeom>
          <a:noFill/>
        </p:spPr>
        <p:txBody>
          <a:bodyPr wrap="square" lIns="0" rIns="0" tIns="0" bIns="0">
            <a:spAutoFit/>
          </a:bodyPr>
          <a:lstStyle/>
          <a:p>
            <a:r>
              <a:rPr sz="1420" b="0" i="0">
                <a:solidFill>
                  <a:srgbClr val="4C3820"/>
                </a:solidFill>
                <a:latin typeface="Space Mono"/>
              </a:rPr>
              <a:t>Fabric</a:t>
            </a:r>
          </a:p>
        </p:txBody>
      </p:sp>
      <p:sp>
        <p:nvSpPr>
          <p:cNvPr id="14" name="TextBox 13"/>
          <p:cNvSpPr txBox="1"/>
          <p:nvPr/>
        </p:nvSpPr>
        <p:spPr>
          <a:xfrm>
            <a:off x="6678291" y="2464657"/>
            <a:ext cx="2595810" cy="379981"/>
          </a:xfrm>
          <a:prstGeom prst="rect">
            <a:avLst/>
          </a:prstGeom>
          <a:noFill/>
        </p:spPr>
        <p:txBody>
          <a:bodyPr wrap="square" lIns="0" rIns="0" tIns="0" bIns="0">
            <a:spAutoFit/>
          </a:bodyPr>
          <a:lstStyle/>
          <a:p>
            <a:pPr>
              <a:lnSpc>
                <a:spcPct val="155000"/>
              </a:lnSpc>
            </a:pPr>
            <a:r>
              <a:rPr sz="860" b="0" i="0">
                <a:solidFill>
                  <a:srgbClr val="433521"/>
                </a:solidFill>
                <a:latin typeface="Archivo"/>
              </a:rPr>
              <a:t>Reclaimed wool overcoat cloth, 420g/m, brushed melton finish; patchwork strip…</a:t>
            </a:r>
          </a:p>
        </p:txBody>
      </p:sp>
      <p:sp>
        <p:nvSpPr>
          <p:cNvPr id="15" name="TextBox 14"/>
          <p:cNvSpPr txBox="1"/>
          <p:nvPr/>
        </p:nvSpPr>
        <p:spPr>
          <a:xfrm>
            <a:off x="5604591" y="2968139"/>
            <a:ext cx="1070858" cy="283424"/>
          </a:xfrm>
          <a:prstGeom prst="rect">
            <a:avLst/>
          </a:prstGeom>
          <a:noFill/>
        </p:spPr>
        <p:txBody>
          <a:bodyPr wrap="square" lIns="0" rIns="0" tIns="0" bIns="0">
            <a:spAutoFit/>
          </a:bodyPr>
          <a:lstStyle/>
          <a:p>
            <a:r>
              <a:rPr sz="1420" b="0" i="0">
                <a:solidFill>
                  <a:srgbClr val="4C3820"/>
                </a:solidFill>
                <a:latin typeface="Space Mono"/>
              </a:rPr>
              <a:t>Seams</a:t>
            </a:r>
          </a:p>
        </p:txBody>
      </p:sp>
      <p:sp>
        <p:nvSpPr>
          <p:cNvPr id="16" name="TextBox 15"/>
          <p:cNvSpPr txBox="1"/>
          <p:nvPr/>
        </p:nvSpPr>
        <p:spPr>
          <a:xfrm>
            <a:off x="6671437" y="3070610"/>
            <a:ext cx="2040764" cy="201660"/>
          </a:xfrm>
          <a:prstGeom prst="rect">
            <a:avLst/>
          </a:prstGeom>
          <a:noFill/>
        </p:spPr>
        <p:txBody>
          <a:bodyPr wrap="square" lIns="0" rIns="0" tIns="0" bIns="0">
            <a:spAutoFit/>
          </a:bodyPr>
          <a:lstStyle/>
          <a:p>
            <a:pPr>
              <a:lnSpc>
                <a:spcPct val="155000"/>
              </a:lnSpc>
            </a:pPr>
            <a:r>
              <a:rPr sz="860" b="0" i="0">
                <a:solidFill>
                  <a:srgbClr val="433521"/>
                </a:solidFill>
                <a:latin typeface="Archivo"/>
              </a:rPr>
              <a:t>Flat-felled seams, bar-tacked stress points</a:t>
            </a:r>
          </a:p>
        </p:txBody>
      </p:sp>
      <p:sp>
        <p:nvSpPr>
          <p:cNvPr id="17" name="TextBox 16"/>
          <p:cNvSpPr txBox="1"/>
          <p:nvPr/>
        </p:nvSpPr>
        <p:spPr>
          <a:xfrm>
            <a:off x="5597559" y="3415759"/>
            <a:ext cx="1070857" cy="283423"/>
          </a:xfrm>
          <a:prstGeom prst="rect">
            <a:avLst/>
          </a:prstGeom>
          <a:noFill/>
        </p:spPr>
        <p:txBody>
          <a:bodyPr wrap="square" lIns="0" rIns="0" tIns="0" bIns="0">
            <a:spAutoFit/>
          </a:bodyPr>
          <a:lstStyle/>
          <a:p>
            <a:r>
              <a:rPr sz="1420" b="0" i="0">
                <a:solidFill>
                  <a:srgbClr val="4C3820"/>
                </a:solidFill>
                <a:latin typeface="Space Mono"/>
              </a:rPr>
              <a:t>Finish</a:t>
            </a:r>
          </a:p>
        </p:txBody>
      </p:sp>
      <p:sp>
        <p:nvSpPr>
          <p:cNvPr id="18" name="TextBox 17"/>
          <p:cNvSpPr txBox="1"/>
          <p:nvPr/>
        </p:nvSpPr>
        <p:spPr>
          <a:xfrm>
            <a:off x="6664405" y="3518230"/>
            <a:ext cx="507428" cy="177572"/>
          </a:xfrm>
          <a:prstGeom prst="rect">
            <a:avLst/>
          </a:prstGeom>
          <a:noFill/>
        </p:spPr>
        <p:txBody>
          <a:bodyPr wrap="square" lIns="0" rIns="0" tIns="0" bIns="0">
            <a:spAutoFit/>
          </a:bodyPr>
          <a:lstStyle/>
          <a:p>
            <a:pPr>
              <a:lnSpc>
                <a:spcPct val="155000"/>
              </a:lnSpc>
            </a:pPr>
            <a:r>
              <a:rPr sz="860" b="0" i="0">
                <a:solidFill>
                  <a:srgbClr val="433521"/>
                </a:solidFill>
                <a:latin typeface="Archivo"/>
              </a:rPr>
              <a:t>patchwork</a:t>
            </a:r>
          </a:p>
        </p:txBody>
      </p:sp>
      <p:sp>
        <p:nvSpPr>
          <p:cNvPr id="19" name="TextBox 18"/>
          <p:cNvSpPr txBox="1"/>
          <p:nvPr/>
        </p:nvSpPr>
        <p:spPr>
          <a:xfrm>
            <a:off x="5590527" y="3863379"/>
            <a:ext cx="1070858" cy="283424"/>
          </a:xfrm>
          <a:prstGeom prst="rect">
            <a:avLst/>
          </a:prstGeom>
          <a:noFill/>
        </p:spPr>
        <p:txBody>
          <a:bodyPr wrap="square" lIns="0" rIns="0" tIns="0" bIns="0">
            <a:spAutoFit/>
          </a:bodyPr>
          <a:lstStyle/>
          <a:p>
            <a:r>
              <a:rPr sz="1420" b="0" i="0">
                <a:solidFill>
                  <a:srgbClr val="4C3820"/>
                </a:solidFill>
                <a:latin typeface="Space Mono"/>
              </a:rPr>
              <a:t>Colourway</a:t>
            </a:r>
          </a:p>
        </p:txBody>
      </p:sp>
      <p:sp>
        <p:nvSpPr>
          <p:cNvPr id="20" name="TextBox 19"/>
          <p:cNvSpPr txBox="1"/>
          <p:nvPr/>
        </p:nvSpPr>
        <p:spPr>
          <a:xfrm>
            <a:off x="6654709" y="3965850"/>
            <a:ext cx="2595810" cy="379981"/>
          </a:xfrm>
          <a:prstGeom prst="rect">
            <a:avLst/>
          </a:prstGeom>
          <a:noFill/>
        </p:spPr>
        <p:txBody>
          <a:bodyPr wrap="square" lIns="0" rIns="0" tIns="0" bIns="0">
            <a:spAutoFit/>
          </a:bodyPr>
          <a:lstStyle/>
          <a:p>
            <a:pPr>
              <a:lnSpc>
                <a:spcPct val="155000"/>
              </a:lnSpc>
            </a:pPr>
            <a:r>
              <a:rPr sz="860" b="0" i="0">
                <a:solidFill>
                  <a:srgbClr val="433521"/>
                </a:solidFill>
                <a:latin typeface="Archivo"/>
              </a:rPr>
              <a:t>Anthracite Ink coat banded with the full grey band — Chalk, Pearl Grey, Flann…</a:t>
            </a:r>
          </a:p>
        </p:txBody>
      </p:sp>
      <p:sp>
        <p:nvSpPr>
          <p:cNvPr id="21" name="TextBox 20"/>
          <p:cNvSpPr txBox="1"/>
          <p:nvPr/>
        </p:nvSpPr>
        <p:spPr>
          <a:xfrm>
            <a:off x="5581009" y="4469332"/>
            <a:ext cx="1070857" cy="283424"/>
          </a:xfrm>
          <a:prstGeom prst="rect">
            <a:avLst/>
          </a:prstGeom>
          <a:noFill/>
        </p:spPr>
        <p:txBody>
          <a:bodyPr wrap="square" lIns="0" rIns="0" tIns="0" bIns="0">
            <a:spAutoFit/>
          </a:bodyPr>
          <a:lstStyle/>
          <a:p>
            <a:r>
              <a:rPr sz="1420" b="0" i="0">
                <a:solidFill>
                  <a:srgbClr val="4C3820"/>
                </a:solidFill>
                <a:latin typeface="Space Mono"/>
              </a:rPr>
              <a:t>Care</a:t>
            </a:r>
          </a:p>
        </p:txBody>
      </p:sp>
      <p:sp>
        <p:nvSpPr>
          <p:cNvPr id="22" name="TextBox 21"/>
          <p:cNvSpPr txBox="1"/>
          <p:nvPr/>
        </p:nvSpPr>
        <p:spPr>
          <a:xfrm>
            <a:off x="6647855" y="4571804"/>
            <a:ext cx="1183619" cy="188194"/>
          </a:xfrm>
          <a:prstGeom prst="rect">
            <a:avLst/>
          </a:prstGeom>
          <a:noFill/>
        </p:spPr>
        <p:txBody>
          <a:bodyPr wrap="square" lIns="0" rIns="0" tIns="0" bIns="0">
            <a:spAutoFit/>
          </a:bodyPr>
          <a:lstStyle/>
          <a:p>
            <a:pPr>
              <a:lnSpc>
                <a:spcPct val="155000"/>
              </a:lnSpc>
            </a:pPr>
            <a:r>
              <a:rPr sz="860" b="0" i="0">
                <a:solidFill>
                  <a:srgbClr val="433521"/>
                </a:solidFill>
                <a:latin typeface="Archivo"/>
              </a:rPr>
              <a:t>Dry clean recommended</a:t>
            </a:r>
          </a:p>
        </p:txBody>
      </p:sp>
      <p:pic>
        <p:nvPicPr>
          <p:cNvPr id="23" name="Picture 22" descr="image.png"/>
          <p:cNvPicPr>
            <a:picLocks noChangeAspect="1"/>
          </p:cNvPicPr>
          <p:nvPr/>
        </p:nvPicPr>
        <p:blipFill>
          <a:blip r:embed="rId5"/>
          <a:stretch>
            <a:fillRect/>
          </a:stretch>
        </p:blipFill>
        <p:spPr>
          <a:xfrm>
            <a:off x="7356423" y="1894176"/>
            <a:ext cx="193469" cy="193469"/>
          </a:xfrm>
          <a:prstGeom prst="rect">
            <a:avLst/>
          </a:prstGeom>
        </p:spPr>
      </p:pic>
      <p:pic>
        <p:nvPicPr>
          <p:cNvPr id="24" name="Picture 23" descr="image.png"/>
          <p:cNvPicPr>
            <a:picLocks noChangeAspect="1"/>
          </p:cNvPicPr>
          <p:nvPr/>
        </p:nvPicPr>
        <p:blipFill>
          <a:blip r:embed="rId6"/>
          <a:stretch>
            <a:fillRect/>
          </a:stretch>
        </p:blipFill>
        <p:spPr>
          <a:xfrm>
            <a:off x="2800499" y="1047899"/>
            <a:ext cx="3543300" cy="1428750"/>
          </a:xfrm>
          <a:prstGeom prst="rect">
            <a:avLst/>
          </a:prstGeom>
        </p:spPr>
      </p:pic>
      <p:pic>
        <p:nvPicPr>
          <p:cNvPr id="25" name="Picture 24" descr="image.png"/>
          <p:cNvPicPr>
            <a:picLocks noChangeAspect="1"/>
          </p:cNvPicPr>
          <p:nvPr/>
        </p:nvPicPr>
        <p:blipFill>
          <a:blip r:embed="rId7"/>
          <a:stretch>
            <a:fillRect/>
          </a:stretch>
        </p:blipFill>
        <p:spPr>
          <a:xfrm>
            <a:off x="6190952" y="2000399"/>
            <a:ext cx="190500" cy="190500"/>
          </a:xfrm>
          <a:prstGeom prst="rect">
            <a:avLst/>
          </a:prstGeom>
        </p:spPr>
      </p:pic>
      <p:sp>
        <p:nvSpPr>
          <p:cNvPr id="26" name="Rectangle 25"/>
          <p:cNvSpPr/>
          <p:nvPr/>
        </p:nvSpPr>
        <p:spPr>
          <a:xfrm>
            <a:off x="10049477" y="1201432"/>
            <a:ext cx="1504638" cy="1198182"/>
          </a:xfrm>
          <a:prstGeom prst="rect">
            <a:avLst/>
          </a:prstGeom>
          <a:gradFill rotWithShape="1">
            <a:gsLst>
              <a:gs pos="0">
                <a:srgbClr val="A99B8C"/>
              </a:gs>
              <a:gs pos="100000">
                <a:srgbClr val="C9B9AA"/>
              </a:gs>
            </a:gsLst>
            <a:lin scaled="0" ang="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7" name="Picture 26" descr="image.png"/>
          <p:cNvPicPr>
            <a:picLocks noChangeAspect="1"/>
          </p:cNvPicPr>
          <p:nvPr/>
        </p:nvPicPr>
        <p:blipFill>
          <a:blip r:embed="rId8"/>
          <a:stretch>
            <a:fillRect/>
          </a:stretch>
        </p:blipFill>
        <p:spPr>
          <a:xfrm>
            <a:off x="10762952" y="1276201"/>
            <a:ext cx="190500" cy="190500"/>
          </a:xfrm>
          <a:prstGeom prst="rect">
            <a:avLst/>
          </a:prstGeom>
        </p:spPr>
      </p:pic>
      <p:sp>
        <p:nvSpPr>
          <p:cNvPr id="28" name="Rectangle 27"/>
          <p:cNvSpPr/>
          <p:nvPr/>
        </p:nvSpPr>
        <p:spPr>
          <a:xfrm>
            <a:off x="10264125" y="5188126"/>
            <a:ext cx="1456641" cy="1129650"/>
          </a:xfrm>
          <a:prstGeom prst="rect">
            <a:avLst/>
          </a:prstGeom>
          <a:gradFill rotWithShape="1">
            <a:gsLst>
              <a:gs pos="0">
                <a:srgbClr val="4C4642"/>
              </a:gs>
              <a:gs pos="100000">
                <a:srgbClr val="5A5550"/>
              </a:gs>
            </a:gsLst>
            <a:lin scaled="0" ang="54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9" name="Picture 28" descr="image.png"/>
          <p:cNvPicPr>
            <a:picLocks noChangeAspect="1"/>
          </p:cNvPicPr>
          <p:nvPr/>
        </p:nvPicPr>
        <p:blipFill>
          <a:blip r:embed="rId9"/>
          <a:stretch>
            <a:fillRect/>
          </a:stretch>
        </p:blipFill>
        <p:spPr>
          <a:xfrm>
            <a:off x="10953155" y="5257949"/>
            <a:ext cx="190500" cy="190500"/>
          </a:xfrm>
          <a:prstGeom prst="rect">
            <a:avLst/>
          </a:prstGeom>
        </p:spPr>
      </p:pic>
      <p:sp>
        <p:nvSpPr>
          <p:cNvPr id="30" name="Rectangle 29"/>
          <p:cNvSpPr/>
          <p:nvPr/>
        </p:nvSpPr>
        <p:spPr>
          <a:xfrm rot="21456000">
            <a:off x="9824161" y="2778886"/>
            <a:ext cx="1943365" cy="355020"/>
          </a:xfrm>
          <a:prstGeom prst="rect">
            <a:avLst/>
          </a:prstGeom>
          <a:gradFill rotWithShape="1">
            <a:gsLst>
              <a:gs pos="0">
                <a:srgbClr val="CDB88F"/>
              </a:gs>
              <a:gs pos="100000">
                <a:srgbClr val="AC946A"/>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rot="21456000">
            <a:off x="9824161" y="2778886"/>
            <a:ext cx="1943365" cy="355020"/>
          </a:xfrm>
          <a:prstGeom prst="rect">
            <a:avLst/>
          </a:prstGeom>
          <a:noFill/>
        </p:spPr>
        <p:txBody>
          <a:bodyPr wrap="square" lIns="0" rIns="0" tIns="0" bIns="0">
            <a:spAutoFit/>
          </a:bodyPr>
          <a:lstStyle/>
          <a:p>
            <a:pPr>
              <a:lnSpc>
                <a:spcPct val="112000"/>
              </a:lnSpc>
            </a:pPr>
            <a:r>
              <a:rPr sz="1120" b="0" i="0">
                <a:solidFill>
                  <a:srgbClr val="43301A"/>
                </a:solidFill>
                <a:latin typeface="Space Mono"/>
              </a:rPr>
              <a:t>every seam by hand</a:t>
            </a:r>
          </a:p>
        </p:txBody>
      </p:sp>
      <p:sp>
        <p:nvSpPr>
          <p:cNvPr id="32" name="Rounded Rectangle 31"/>
          <p:cNvSpPr/>
          <p:nvPr/>
        </p:nvSpPr>
        <p:spPr>
          <a:xfrm>
            <a:off x="9923472" y="2951959"/>
            <a:ext cx="69409" cy="69409"/>
          </a:xfrm>
          <a:prstGeom prst="roundRect">
            <a:avLst/>
          </a:prstGeom>
          <a:solidFill>
            <a:srgbClr val="B3A189"/>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3" name="Picture 32" descr="image.png"/>
          <p:cNvPicPr>
            <a:picLocks noChangeAspect="1"/>
          </p:cNvPicPr>
          <p:nvPr/>
        </p:nvPicPr>
        <p:blipFill>
          <a:blip r:embed="rId10"/>
          <a:stretch>
            <a:fillRect/>
          </a:stretch>
        </p:blipFill>
        <p:spPr>
          <a:xfrm>
            <a:off x="4536914" y="4733010"/>
            <a:ext cx="756270" cy="1609174"/>
          </a:xfrm>
          <a:prstGeom prst="rect">
            <a:avLst/>
          </a:prstGeom>
        </p:spPr>
      </p:pic>
      <p:sp>
        <p:nvSpPr>
          <p:cNvPr id="34" name="Rectangle 33"/>
          <p:cNvSpPr/>
          <p:nvPr/>
        </p:nvSpPr>
        <p:spPr>
          <a:xfrm>
            <a:off x="0" y="0"/>
            <a:ext cx="12192000" cy="6858000"/>
          </a:xfrm>
          <a:prstGeom prst="rect">
            <a:avLst/>
          </a:prstGeom>
          <a:no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gradFill rotWithShape="1">
            <a:gsLst>
              <a:gs pos="0">
                <a:srgbClr val="FFF9EA"/>
              </a:gs>
              <a:gs pos="100000">
                <a:srgbClr val="9E8A67"/>
              </a:gs>
            </a:gsLst>
            <a:lin scaled="0" ang="1992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rot="21492000">
            <a:off x="679518" y="422050"/>
            <a:ext cx="3440075" cy="513956"/>
          </a:xfrm>
          <a:prstGeom prst="rect">
            <a:avLst/>
          </a:prstGeom>
          <a:gradFill rotWithShape="1">
            <a:gsLst>
              <a:gs pos="0">
                <a:srgbClr val="CDB88F"/>
              </a:gs>
              <a:gs pos="100000">
                <a:srgbClr val="AC946A"/>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rot="21492000">
            <a:off x="679518" y="422050"/>
            <a:ext cx="3440075" cy="513956"/>
          </a:xfrm>
          <a:prstGeom prst="rect">
            <a:avLst/>
          </a:prstGeom>
          <a:noFill/>
        </p:spPr>
        <p:txBody>
          <a:bodyPr wrap="square" lIns="0" rIns="0" tIns="0" bIns="0">
            <a:spAutoFit/>
          </a:bodyPr>
          <a:lstStyle/>
          <a:p>
            <a:pPr>
              <a:lnSpc>
                <a:spcPct val="112000"/>
              </a:lnSpc>
            </a:pPr>
            <a:r>
              <a:rPr sz="1350" b="0" i="0">
                <a:solidFill>
                  <a:srgbClr val="43301A"/>
                </a:solidFill>
                <a:latin typeface="Space Mono"/>
              </a:rPr>
              <a:t>SEAM ALLOWANCE — full line-up</a:t>
            </a:r>
          </a:p>
        </p:txBody>
      </p:sp>
      <p:sp>
        <p:nvSpPr>
          <p:cNvPr id="5" name="Rounded Rectangle 4"/>
          <p:cNvSpPr/>
          <p:nvPr/>
        </p:nvSpPr>
        <p:spPr>
          <a:xfrm>
            <a:off x="779906" y="689640"/>
            <a:ext cx="68736" cy="68736"/>
          </a:xfrm>
          <a:prstGeom prst="roundRect">
            <a:avLst/>
          </a:prstGeom>
          <a:solidFill>
            <a:srgbClr val="B3A189"/>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44691" y="684774"/>
            <a:ext cx="3039823" cy="186032"/>
          </a:xfrm>
          <a:prstGeom prst="rect">
            <a:avLst/>
          </a:prstGeom>
          <a:noFill/>
        </p:spPr>
        <p:txBody>
          <a:bodyPr wrap="square" lIns="0" rIns="0" tIns="0" bIns="0">
            <a:spAutoFit/>
          </a:bodyPr>
          <a:lstStyle/>
          <a:p>
            <a:pPr>
              <a:lnSpc>
                <a:spcPct val="112000"/>
              </a:lnSpc>
            </a:pPr>
            <a:r>
              <a:rPr sz="640" b="0" i="0" spc="127">
                <a:solidFill>
                  <a:srgbClr val="5F4A2C"/>
                </a:solidFill>
                <a:latin typeface="Archivo"/>
              </a:rPr>
              <a:t>SPRING/SUMMER 2027</a:t>
            </a:r>
          </a:p>
        </p:txBody>
      </p:sp>
      <p:sp>
        <p:nvSpPr>
          <p:cNvPr id="7" name="Rectangle 6"/>
          <p:cNvSpPr/>
          <p:nvPr/>
        </p:nvSpPr>
        <p:spPr>
          <a:xfrm rot="39600">
            <a:off x="617513" y="1211297"/>
            <a:ext cx="1432867" cy="2035404"/>
          </a:xfrm>
          <a:prstGeom prst="rect">
            <a:avLst/>
          </a:prstGeom>
          <a:solidFill>
            <a:srgbClr val="FBF6EA"/>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8" name="Picture 7" descr="image.png"/>
          <p:cNvPicPr>
            <a:picLocks noChangeAspect="1"/>
          </p:cNvPicPr>
          <p:nvPr/>
        </p:nvPicPr>
        <p:blipFill>
          <a:blip r:embed="rId2"/>
          <a:srcRect t="6181" b="6181"/>
          <a:stretch>
            <a:fillRect/>
          </a:stretch>
        </p:blipFill>
        <p:spPr>
          <a:xfrm>
            <a:off x="706634" y="1298003"/>
            <a:ext cx="1257039" cy="1652455"/>
          </a:xfrm>
          <a:prstGeom prst="rect">
            <a:avLst/>
          </a:prstGeom>
        </p:spPr>
      </p:pic>
      <p:sp>
        <p:nvSpPr>
          <p:cNvPr id="9" name="TextBox 8"/>
          <p:cNvSpPr txBox="1"/>
          <p:nvPr/>
        </p:nvSpPr>
        <p:spPr>
          <a:xfrm>
            <a:off x="704220" y="2936195"/>
            <a:ext cx="1240582" cy="223799"/>
          </a:xfrm>
          <a:prstGeom prst="rect">
            <a:avLst/>
          </a:prstGeom>
          <a:noFill/>
        </p:spPr>
        <p:txBody>
          <a:bodyPr wrap="square" lIns="0" rIns="0" tIns="0" bIns="0">
            <a:spAutoFit/>
          </a:bodyPr>
          <a:lstStyle/>
          <a:p>
            <a:r>
              <a:rPr sz="1090" b="0" i="0">
                <a:solidFill>
                  <a:srgbClr val="5C4629"/>
                </a:solidFill>
                <a:latin typeface="Space Mono"/>
              </a:rPr>
              <a:t>N° 1</a:t>
            </a:r>
          </a:p>
        </p:txBody>
      </p:sp>
      <p:pic>
        <p:nvPicPr>
          <p:cNvPr id="10" name="Picture 9" descr="image.png"/>
          <p:cNvPicPr>
            <a:picLocks noChangeAspect="1"/>
          </p:cNvPicPr>
          <p:nvPr/>
        </p:nvPicPr>
        <p:blipFill>
          <a:blip r:embed="rId3"/>
          <a:stretch>
            <a:fillRect/>
          </a:stretch>
        </p:blipFill>
        <p:spPr>
          <a:xfrm>
            <a:off x="1249126" y="1132599"/>
            <a:ext cx="192682" cy="192682"/>
          </a:xfrm>
          <a:prstGeom prst="rect">
            <a:avLst/>
          </a:prstGeom>
        </p:spPr>
      </p:pic>
      <p:sp>
        <p:nvSpPr>
          <p:cNvPr id="11" name="Rectangle 10"/>
          <p:cNvSpPr/>
          <p:nvPr/>
        </p:nvSpPr>
        <p:spPr>
          <a:xfrm rot="172800">
            <a:off x="10123159" y="1185209"/>
            <a:ext cx="1509378" cy="2087579"/>
          </a:xfrm>
          <a:prstGeom prst="rect">
            <a:avLst/>
          </a:prstGeom>
          <a:solidFill>
            <a:srgbClr val="FBF6EA"/>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image.png"/>
          <p:cNvPicPr>
            <a:picLocks noChangeAspect="1"/>
          </p:cNvPicPr>
          <p:nvPr/>
        </p:nvPicPr>
        <p:blipFill>
          <a:blip r:embed="rId4"/>
          <a:srcRect t="7077" b="7077"/>
          <a:stretch>
            <a:fillRect/>
          </a:stretch>
        </p:blipFill>
        <p:spPr>
          <a:xfrm>
            <a:off x="10223611" y="1275133"/>
            <a:ext cx="1319002" cy="1698446"/>
          </a:xfrm>
          <a:prstGeom prst="rect">
            <a:avLst/>
          </a:prstGeom>
        </p:spPr>
      </p:pic>
      <p:sp>
        <p:nvSpPr>
          <p:cNvPr id="13" name="TextBox 12"/>
          <p:cNvSpPr txBox="1"/>
          <p:nvPr/>
        </p:nvSpPr>
        <p:spPr>
          <a:xfrm>
            <a:off x="10213082" y="2911364"/>
            <a:ext cx="1247215" cy="271500"/>
          </a:xfrm>
          <a:prstGeom prst="rect">
            <a:avLst/>
          </a:prstGeom>
          <a:noFill/>
        </p:spPr>
        <p:txBody>
          <a:bodyPr wrap="square" lIns="0" rIns="0" tIns="0" bIns="0">
            <a:spAutoFit/>
          </a:bodyPr>
          <a:lstStyle/>
          <a:p>
            <a:r>
              <a:rPr sz="1090" b="0" i="0">
                <a:solidFill>
                  <a:srgbClr val="5C4629"/>
                </a:solidFill>
                <a:latin typeface="Space Mono"/>
              </a:rPr>
              <a:t>N° 2</a:t>
            </a:r>
          </a:p>
        </p:txBody>
      </p:sp>
      <p:pic>
        <p:nvPicPr>
          <p:cNvPr id="14" name="Picture 13" descr="image.png"/>
          <p:cNvPicPr>
            <a:picLocks noChangeAspect="1"/>
          </p:cNvPicPr>
          <p:nvPr/>
        </p:nvPicPr>
        <p:blipFill>
          <a:blip r:embed="rId5"/>
          <a:stretch>
            <a:fillRect/>
          </a:stretch>
        </p:blipFill>
        <p:spPr>
          <a:xfrm>
            <a:off x="10828183" y="1130222"/>
            <a:ext cx="199831" cy="199831"/>
          </a:xfrm>
          <a:prstGeom prst="rect">
            <a:avLst/>
          </a:prstGeom>
        </p:spPr>
      </p:pic>
      <p:sp>
        <p:nvSpPr>
          <p:cNvPr id="15" name="Rectangle 14"/>
          <p:cNvSpPr/>
          <p:nvPr/>
        </p:nvSpPr>
        <p:spPr>
          <a:xfrm rot="21546000">
            <a:off x="860826" y="4027653"/>
            <a:ext cx="1441244" cy="2041194"/>
          </a:xfrm>
          <a:prstGeom prst="rect">
            <a:avLst/>
          </a:prstGeom>
          <a:solidFill>
            <a:srgbClr val="FBF6EA"/>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6" name="Picture 15" descr="image.png"/>
          <p:cNvPicPr>
            <a:picLocks noChangeAspect="1"/>
          </p:cNvPicPr>
          <p:nvPr/>
        </p:nvPicPr>
        <p:blipFill>
          <a:blip r:embed="rId6"/>
          <a:srcRect t="6282" b="6282"/>
          <a:stretch>
            <a:fillRect/>
          </a:stretch>
        </p:blipFill>
        <p:spPr>
          <a:xfrm>
            <a:off x="947887" y="4114714"/>
            <a:ext cx="1263831" cy="1657548"/>
          </a:xfrm>
          <a:prstGeom prst="rect">
            <a:avLst/>
          </a:prstGeom>
        </p:spPr>
      </p:pic>
      <p:sp>
        <p:nvSpPr>
          <p:cNvPr id="17" name="TextBox 16"/>
          <p:cNvSpPr txBox="1"/>
          <p:nvPr/>
        </p:nvSpPr>
        <p:spPr>
          <a:xfrm>
            <a:off x="973620" y="5752812"/>
            <a:ext cx="1241389" cy="228974"/>
          </a:xfrm>
          <a:prstGeom prst="rect">
            <a:avLst/>
          </a:prstGeom>
          <a:noFill/>
        </p:spPr>
        <p:txBody>
          <a:bodyPr wrap="square" lIns="0" rIns="0" tIns="0" bIns="0">
            <a:spAutoFit/>
          </a:bodyPr>
          <a:lstStyle/>
          <a:p>
            <a:r>
              <a:rPr sz="1090" b="0" i="0">
                <a:solidFill>
                  <a:srgbClr val="5C4629"/>
                </a:solidFill>
                <a:latin typeface="Space Mono"/>
              </a:rPr>
              <a:t>N° 3</a:t>
            </a:r>
          </a:p>
        </p:txBody>
      </p:sp>
      <p:pic>
        <p:nvPicPr>
          <p:cNvPr id="18" name="Picture 17" descr="image.png"/>
          <p:cNvPicPr>
            <a:picLocks noChangeAspect="1"/>
          </p:cNvPicPr>
          <p:nvPr/>
        </p:nvPicPr>
        <p:blipFill>
          <a:blip r:embed="rId7"/>
          <a:stretch>
            <a:fillRect/>
          </a:stretch>
        </p:blipFill>
        <p:spPr>
          <a:xfrm>
            <a:off x="1469004" y="3951514"/>
            <a:ext cx="193469" cy="193469"/>
          </a:xfrm>
          <a:prstGeom prst="rect">
            <a:avLst/>
          </a:prstGeom>
        </p:spPr>
      </p:pic>
      <p:sp>
        <p:nvSpPr>
          <p:cNvPr id="19" name="Rectangle 18"/>
          <p:cNvSpPr/>
          <p:nvPr/>
        </p:nvSpPr>
        <p:spPr>
          <a:xfrm rot="79200">
            <a:off x="10397427" y="4022631"/>
            <a:ext cx="1455844" cy="2051238"/>
          </a:xfrm>
          <a:prstGeom prst="rect">
            <a:avLst/>
          </a:prstGeom>
          <a:solidFill>
            <a:srgbClr val="FBF6EA"/>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0" name="Picture 19" descr="image.png"/>
          <p:cNvPicPr>
            <a:picLocks noChangeAspect="1"/>
          </p:cNvPicPr>
          <p:nvPr/>
        </p:nvPicPr>
        <p:blipFill>
          <a:blip r:embed="rId8"/>
          <a:srcRect t="6457" b="6457"/>
          <a:stretch>
            <a:fillRect/>
          </a:stretch>
        </p:blipFill>
        <p:spPr>
          <a:xfrm>
            <a:off x="10489932" y="4110308"/>
            <a:ext cx="1275662" cy="1666390"/>
          </a:xfrm>
          <a:prstGeom prst="rect">
            <a:avLst/>
          </a:prstGeom>
        </p:spPr>
      </p:pic>
      <p:sp>
        <p:nvSpPr>
          <p:cNvPr id="21" name="TextBox 20"/>
          <p:cNvSpPr txBox="1"/>
          <p:nvPr/>
        </p:nvSpPr>
        <p:spPr>
          <a:xfrm>
            <a:off x="10485104" y="5748173"/>
            <a:ext cx="1242749" cy="238019"/>
          </a:xfrm>
          <a:prstGeom prst="rect">
            <a:avLst/>
          </a:prstGeom>
          <a:noFill/>
        </p:spPr>
        <p:txBody>
          <a:bodyPr wrap="square" lIns="0" rIns="0" tIns="0" bIns="0">
            <a:spAutoFit/>
          </a:bodyPr>
          <a:lstStyle/>
          <a:p>
            <a:r>
              <a:rPr sz="1090" b="0" i="0">
                <a:solidFill>
                  <a:srgbClr val="5C4629"/>
                </a:solidFill>
                <a:latin typeface="Space Mono"/>
              </a:rPr>
              <a:t>N° 4</a:t>
            </a:r>
          </a:p>
        </p:txBody>
      </p:sp>
      <p:pic>
        <p:nvPicPr>
          <p:cNvPr id="22" name="Picture 21" descr="image.png"/>
          <p:cNvPicPr>
            <a:picLocks noChangeAspect="1"/>
          </p:cNvPicPr>
          <p:nvPr/>
        </p:nvPicPr>
        <p:blipFill>
          <a:blip r:embed="rId9"/>
          <a:stretch>
            <a:fillRect/>
          </a:stretch>
        </p:blipFill>
        <p:spPr>
          <a:xfrm>
            <a:off x="11050970" y="3950972"/>
            <a:ext cx="194837" cy="194838"/>
          </a:xfrm>
          <a:prstGeom prst="rect">
            <a:avLst/>
          </a:prstGeom>
        </p:spPr>
      </p:pic>
      <p:sp>
        <p:nvSpPr>
          <p:cNvPr id="23" name="Rectangle 22"/>
          <p:cNvSpPr/>
          <p:nvPr/>
        </p:nvSpPr>
        <p:spPr>
          <a:xfrm rot="21420000">
            <a:off x="11003248" y="6209066"/>
            <a:ext cx="785936" cy="335546"/>
          </a:xfrm>
          <a:prstGeom prst="rect">
            <a:avLst/>
          </a:prstGeom>
          <a:gradFill rotWithShape="1">
            <a:gsLst>
              <a:gs pos="0">
                <a:srgbClr val="CDB88F"/>
              </a:gs>
              <a:gs pos="100000">
                <a:srgbClr val="AC946A"/>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rot="21420000">
            <a:off x="11003248" y="6209066"/>
            <a:ext cx="785936" cy="335546"/>
          </a:xfrm>
          <a:prstGeom prst="rect">
            <a:avLst/>
          </a:prstGeom>
          <a:noFill/>
        </p:spPr>
        <p:txBody>
          <a:bodyPr wrap="square" lIns="0" rIns="0" tIns="0" bIns="0">
            <a:spAutoFit/>
          </a:bodyPr>
          <a:lstStyle/>
          <a:p>
            <a:pPr>
              <a:lnSpc>
                <a:spcPct val="112000"/>
              </a:lnSpc>
            </a:pPr>
            <a:r>
              <a:rPr sz="1280" b="0" i="0">
                <a:solidFill>
                  <a:srgbClr val="43301A"/>
                </a:solidFill>
                <a:latin typeface="Space Mono"/>
              </a:rPr>
              <a:t>fin.</a:t>
            </a:r>
          </a:p>
        </p:txBody>
      </p:sp>
      <p:sp>
        <p:nvSpPr>
          <p:cNvPr id="25" name="Rounded Rectangle 24"/>
          <p:cNvSpPr/>
          <p:nvPr/>
        </p:nvSpPr>
        <p:spPr>
          <a:xfrm>
            <a:off x="11104107" y="6350505"/>
            <a:ext cx="70074" cy="70074"/>
          </a:xfrm>
          <a:prstGeom prst="roundRect">
            <a:avLst/>
          </a:prstGeom>
          <a:solidFill>
            <a:srgbClr val="B3A189"/>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6" name="Picture 25" descr="image.png"/>
          <p:cNvPicPr>
            <a:picLocks noChangeAspect="1"/>
          </p:cNvPicPr>
          <p:nvPr/>
        </p:nvPicPr>
        <p:blipFill>
          <a:blip r:embed="rId10"/>
          <a:stretch>
            <a:fillRect/>
          </a:stretch>
        </p:blipFill>
        <p:spPr>
          <a:xfrm>
            <a:off x="11259409" y="267709"/>
            <a:ext cx="816539" cy="816538"/>
          </a:xfrm>
          <a:prstGeom prst="rect">
            <a:avLst/>
          </a:prstGeom>
        </p:spPr>
      </p:pic>
      <p:sp>
        <p:nvSpPr>
          <p:cNvPr id="27" name="Rectangle 26"/>
          <p:cNvSpPr/>
          <p:nvPr/>
        </p:nvSpPr>
        <p:spPr>
          <a:xfrm>
            <a:off x="0" y="0"/>
            <a:ext cx="12192000" cy="6858000"/>
          </a:xfrm>
          <a:prstGeom prst="rect">
            <a:avLst/>
          </a:prstGeom>
          <a:no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gradFill rotWithShape="1">
            <a:gsLst>
              <a:gs pos="0">
                <a:srgbClr val="FFF9EA"/>
              </a:gs>
              <a:gs pos="100000">
                <a:srgbClr val="9E8A67"/>
              </a:gs>
            </a:gsLst>
            <a:lin scaled="0" ang="1992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rot="21534000">
            <a:off x="4136825" y="1868554"/>
            <a:ext cx="3918647" cy="3784963"/>
          </a:xfrm>
          <a:prstGeom prst="rect">
            <a:avLst/>
          </a:prstGeom>
          <a:solidFill>
            <a:srgbClr val="FAF4E6"/>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485148" y="2160834"/>
            <a:ext cx="3163546" cy="155940"/>
          </a:xfrm>
          <a:prstGeom prst="rect">
            <a:avLst/>
          </a:prstGeom>
          <a:noFill/>
        </p:spPr>
        <p:txBody>
          <a:bodyPr wrap="square" lIns="0" rIns="0" tIns="0" bIns="0">
            <a:spAutoFit/>
          </a:bodyPr>
          <a:lstStyle/>
          <a:p>
            <a:r>
              <a:rPr sz="710" b="0" i="0" spc="242">
                <a:solidFill>
                  <a:srgbClr val="6D5735"/>
                </a:solidFill>
                <a:latin typeface="Archivo"/>
              </a:rPr>
              <a:t>COLOPHON</a:t>
            </a:r>
          </a:p>
        </p:txBody>
      </p:sp>
      <p:sp>
        <p:nvSpPr>
          <p:cNvPr id="5" name="TextBox 4"/>
          <p:cNvSpPr txBox="1"/>
          <p:nvPr/>
        </p:nvSpPr>
        <p:spPr>
          <a:xfrm>
            <a:off x="4488805" y="2351299"/>
            <a:ext cx="3170494" cy="517824"/>
          </a:xfrm>
          <a:prstGeom prst="rect">
            <a:avLst/>
          </a:prstGeom>
          <a:noFill/>
        </p:spPr>
        <p:txBody>
          <a:bodyPr wrap="square" lIns="0" rIns="0" tIns="0" bIns="0">
            <a:spAutoFit/>
          </a:bodyPr>
          <a:lstStyle/>
          <a:p>
            <a:r>
              <a:rPr sz="1650" b="0" i="0" spc="693">
                <a:solidFill>
                  <a:srgbClr val="2E2214"/>
                </a:solidFill>
                <a:latin typeface="Archivo"/>
              </a:rPr>
              <a:t>SEAM ALLOWANCE</a:t>
            </a:r>
          </a:p>
        </p:txBody>
      </p:sp>
      <p:sp>
        <p:nvSpPr>
          <p:cNvPr id="6" name="TextBox 5"/>
          <p:cNvSpPr txBox="1"/>
          <p:nvPr/>
        </p:nvSpPr>
        <p:spPr>
          <a:xfrm>
            <a:off x="4500142" y="2941740"/>
            <a:ext cx="3165774" cy="272005"/>
          </a:xfrm>
          <a:prstGeom prst="rect">
            <a:avLst/>
          </a:prstGeom>
          <a:noFill/>
        </p:spPr>
        <p:txBody>
          <a:bodyPr wrap="square" lIns="0" rIns="0" tIns="0" bIns="0">
            <a:spAutoFit/>
          </a:bodyPr>
          <a:lstStyle/>
          <a:p>
            <a:pPr>
              <a:lnSpc>
                <a:spcPct val="185000"/>
              </a:lnSpc>
            </a:pPr>
            <a:r>
              <a:rPr sz="900" b="0" i="0">
                <a:solidFill>
                  <a:srgbClr val="433521"/>
                </a:solidFill>
                <a:latin typeface="Archivo"/>
              </a:rPr>
              <a:t>SEAM ALLOWANCE · Spring/Summer 2027</a:t>
            </a:r>
          </a:p>
        </p:txBody>
      </p:sp>
      <p:sp>
        <p:nvSpPr>
          <p:cNvPr id="7" name="Rectangle 6"/>
          <p:cNvSpPr/>
          <p:nvPr/>
        </p:nvSpPr>
        <p:spPr>
          <a:xfrm>
            <a:off x="4507125" y="3305409"/>
            <a:ext cx="3161900" cy="70232"/>
          </a:xfrm>
          <a:prstGeom prst="rect">
            <a:avLst/>
          </a:prstGeom>
          <a:solidFill>
            <a:srgbClr val="CBC3B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09502" y="3429212"/>
            <a:ext cx="3165363" cy="250578"/>
          </a:xfrm>
          <a:prstGeom prst="rect">
            <a:avLst/>
          </a:prstGeom>
          <a:noFill/>
        </p:spPr>
        <p:txBody>
          <a:bodyPr wrap="square" lIns="0" rIns="0" tIns="0" bIns="0">
            <a:spAutoFit/>
          </a:bodyPr>
          <a:lstStyle/>
          <a:p>
            <a:pPr>
              <a:lnSpc>
                <a:spcPct val="190000"/>
              </a:lnSpc>
            </a:pPr>
            <a:r>
              <a:rPr sz="790" b="0" i="0">
                <a:solidFill>
                  <a:srgbClr val="6B5A40"/>
                </a:solidFill>
                <a:latin typeface="Archivo"/>
              </a:rPr>
              <a:t>Photo by Vitaly Gariev on Unsplash</a:t>
            </a:r>
          </a:p>
        </p:txBody>
      </p:sp>
      <p:sp>
        <p:nvSpPr>
          <p:cNvPr id="9" name="TextBox 8"/>
          <p:cNvSpPr txBox="1"/>
          <p:nvPr/>
        </p:nvSpPr>
        <p:spPr>
          <a:xfrm>
            <a:off x="4513147" y="3619081"/>
            <a:ext cx="3165363" cy="250578"/>
          </a:xfrm>
          <a:prstGeom prst="rect">
            <a:avLst/>
          </a:prstGeom>
          <a:noFill/>
        </p:spPr>
        <p:txBody>
          <a:bodyPr wrap="square" lIns="0" rIns="0" tIns="0" bIns="0">
            <a:spAutoFit/>
          </a:bodyPr>
          <a:lstStyle/>
          <a:p>
            <a:pPr>
              <a:lnSpc>
                <a:spcPct val="190000"/>
              </a:lnSpc>
            </a:pPr>
            <a:r>
              <a:rPr sz="790" b="0" i="0">
                <a:solidFill>
                  <a:srgbClr val="6B5A40"/>
                </a:solidFill>
                <a:latin typeface="Archivo"/>
              </a:rPr>
              <a:t>Photo by Second Breakfast on Unsplash</a:t>
            </a:r>
          </a:p>
        </p:txBody>
      </p:sp>
      <p:sp>
        <p:nvSpPr>
          <p:cNvPr id="10" name="TextBox 9"/>
          <p:cNvSpPr txBox="1"/>
          <p:nvPr/>
        </p:nvSpPr>
        <p:spPr>
          <a:xfrm>
            <a:off x="4516793" y="3808951"/>
            <a:ext cx="3165363" cy="250578"/>
          </a:xfrm>
          <a:prstGeom prst="rect">
            <a:avLst/>
          </a:prstGeom>
          <a:noFill/>
        </p:spPr>
        <p:txBody>
          <a:bodyPr wrap="square" lIns="0" rIns="0" tIns="0" bIns="0">
            <a:spAutoFit/>
          </a:bodyPr>
          <a:lstStyle/>
          <a:p>
            <a:pPr>
              <a:lnSpc>
                <a:spcPct val="190000"/>
              </a:lnSpc>
            </a:pPr>
            <a:r>
              <a:rPr sz="790" b="0" i="0">
                <a:solidFill>
                  <a:srgbClr val="6B5A40"/>
                </a:solidFill>
                <a:latin typeface="Archivo"/>
              </a:rPr>
              <a:t>Photo by Matthew Moloney on Unsplash</a:t>
            </a:r>
          </a:p>
        </p:txBody>
      </p:sp>
      <p:sp>
        <p:nvSpPr>
          <p:cNvPr id="11" name="TextBox 10"/>
          <p:cNvSpPr txBox="1"/>
          <p:nvPr/>
        </p:nvSpPr>
        <p:spPr>
          <a:xfrm>
            <a:off x="4520439" y="3998820"/>
            <a:ext cx="3165363" cy="250578"/>
          </a:xfrm>
          <a:prstGeom prst="rect">
            <a:avLst/>
          </a:prstGeom>
          <a:noFill/>
        </p:spPr>
        <p:txBody>
          <a:bodyPr wrap="square" lIns="0" rIns="0" tIns="0" bIns="0">
            <a:spAutoFit/>
          </a:bodyPr>
          <a:lstStyle/>
          <a:p>
            <a:pPr>
              <a:lnSpc>
                <a:spcPct val="190000"/>
              </a:lnSpc>
            </a:pPr>
            <a:r>
              <a:rPr sz="790" b="0" i="0">
                <a:solidFill>
                  <a:srgbClr val="6B5A40"/>
                </a:solidFill>
                <a:latin typeface="Archivo"/>
              </a:rPr>
              <a:t>Photo by Marjan Taghipour on Unsplash</a:t>
            </a:r>
          </a:p>
        </p:txBody>
      </p:sp>
      <p:sp>
        <p:nvSpPr>
          <p:cNvPr id="12" name="TextBox 11"/>
          <p:cNvSpPr txBox="1"/>
          <p:nvPr/>
        </p:nvSpPr>
        <p:spPr>
          <a:xfrm>
            <a:off x="4524084" y="4188690"/>
            <a:ext cx="3165363" cy="250578"/>
          </a:xfrm>
          <a:prstGeom prst="rect">
            <a:avLst/>
          </a:prstGeom>
          <a:noFill/>
        </p:spPr>
        <p:txBody>
          <a:bodyPr wrap="square" lIns="0" rIns="0" tIns="0" bIns="0">
            <a:spAutoFit/>
          </a:bodyPr>
          <a:lstStyle/>
          <a:p>
            <a:pPr>
              <a:lnSpc>
                <a:spcPct val="190000"/>
              </a:lnSpc>
            </a:pPr>
            <a:r>
              <a:rPr sz="790" b="0" i="0">
                <a:solidFill>
                  <a:srgbClr val="6B5A40"/>
                </a:solidFill>
                <a:latin typeface="Archivo"/>
              </a:rPr>
              <a:t>Photo by Kristina Tochilko on Unsplash</a:t>
            </a:r>
          </a:p>
        </p:txBody>
      </p:sp>
      <p:sp>
        <p:nvSpPr>
          <p:cNvPr id="13" name="TextBox 12"/>
          <p:cNvSpPr txBox="1"/>
          <p:nvPr/>
        </p:nvSpPr>
        <p:spPr>
          <a:xfrm>
            <a:off x="4527730" y="4378559"/>
            <a:ext cx="3165363" cy="250578"/>
          </a:xfrm>
          <a:prstGeom prst="rect">
            <a:avLst/>
          </a:prstGeom>
          <a:noFill/>
        </p:spPr>
        <p:txBody>
          <a:bodyPr wrap="square" lIns="0" rIns="0" tIns="0" bIns="0">
            <a:spAutoFit/>
          </a:bodyPr>
          <a:lstStyle/>
          <a:p>
            <a:pPr>
              <a:lnSpc>
                <a:spcPct val="190000"/>
              </a:lnSpc>
            </a:pPr>
            <a:r>
              <a:rPr sz="790" b="0" i="0">
                <a:solidFill>
                  <a:srgbClr val="6B5A40"/>
                </a:solidFill>
                <a:latin typeface="Archivo"/>
              </a:rPr>
              <a:t>Photo by J Williams on Unsplash</a:t>
            </a:r>
          </a:p>
        </p:txBody>
      </p:sp>
      <p:sp>
        <p:nvSpPr>
          <p:cNvPr id="14" name="TextBox 13"/>
          <p:cNvSpPr txBox="1"/>
          <p:nvPr/>
        </p:nvSpPr>
        <p:spPr>
          <a:xfrm>
            <a:off x="4531376" y="4568429"/>
            <a:ext cx="3165363" cy="250578"/>
          </a:xfrm>
          <a:prstGeom prst="rect">
            <a:avLst/>
          </a:prstGeom>
          <a:noFill/>
        </p:spPr>
        <p:txBody>
          <a:bodyPr wrap="square" lIns="0" rIns="0" tIns="0" bIns="0">
            <a:spAutoFit/>
          </a:bodyPr>
          <a:lstStyle/>
          <a:p>
            <a:pPr>
              <a:lnSpc>
                <a:spcPct val="190000"/>
              </a:lnSpc>
            </a:pPr>
            <a:r>
              <a:rPr sz="790" b="0" i="0">
                <a:solidFill>
                  <a:srgbClr val="6B5A40"/>
                </a:solidFill>
                <a:latin typeface="Archivo"/>
              </a:rPr>
              <a:t>Photo by Marek Levák on Unsplash</a:t>
            </a:r>
          </a:p>
        </p:txBody>
      </p:sp>
      <p:sp>
        <p:nvSpPr>
          <p:cNvPr id="15" name="TextBox 14"/>
          <p:cNvSpPr txBox="1"/>
          <p:nvPr/>
        </p:nvSpPr>
        <p:spPr>
          <a:xfrm>
            <a:off x="4535021" y="4758299"/>
            <a:ext cx="3165363" cy="250578"/>
          </a:xfrm>
          <a:prstGeom prst="rect">
            <a:avLst/>
          </a:prstGeom>
          <a:noFill/>
        </p:spPr>
        <p:txBody>
          <a:bodyPr wrap="square" lIns="0" rIns="0" tIns="0" bIns="0">
            <a:spAutoFit/>
          </a:bodyPr>
          <a:lstStyle/>
          <a:p>
            <a:pPr>
              <a:lnSpc>
                <a:spcPct val="190000"/>
              </a:lnSpc>
            </a:pPr>
            <a:r>
              <a:rPr sz="790" b="0" i="0">
                <a:solidFill>
                  <a:srgbClr val="6B5A40"/>
                </a:solidFill>
                <a:latin typeface="Archivo"/>
              </a:rPr>
              <a:t>Photo by engin akyurt on Unsplash</a:t>
            </a:r>
          </a:p>
        </p:txBody>
      </p:sp>
      <p:sp>
        <p:nvSpPr>
          <p:cNvPr id="16" name="TextBox 15"/>
          <p:cNvSpPr txBox="1"/>
          <p:nvPr/>
        </p:nvSpPr>
        <p:spPr>
          <a:xfrm>
            <a:off x="4541227" y="5081494"/>
            <a:ext cx="3167020" cy="336882"/>
          </a:xfrm>
          <a:prstGeom prst="rect">
            <a:avLst/>
          </a:prstGeom>
          <a:noFill/>
        </p:spPr>
        <p:txBody>
          <a:bodyPr wrap="square" lIns="0" rIns="0" tIns="0" bIns="0">
            <a:spAutoFit/>
          </a:bodyPr>
          <a:lstStyle/>
          <a:p>
            <a:r>
              <a:rPr sz="1500" b="0" i="0">
                <a:solidFill>
                  <a:srgbClr val="4C3820"/>
                </a:solidFill>
                <a:latin typeface="Space Mono"/>
              </a:rPr>
              <a:t>with thanks — the atelier</a:t>
            </a:r>
          </a:p>
        </p:txBody>
      </p:sp>
      <p:pic>
        <p:nvPicPr>
          <p:cNvPr id="17" name="Picture 16" descr="image.png"/>
          <p:cNvPicPr>
            <a:picLocks noChangeAspect="1"/>
          </p:cNvPicPr>
          <p:nvPr/>
        </p:nvPicPr>
        <p:blipFill>
          <a:blip r:embed="rId2"/>
          <a:stretch>
            <a:fillRect/>
          </a:stretch>
        </p:blipFill>
        <p:spPr>
          <a:xfrm>
            <a:off x="5963642" y="1817953"/>
            <a:ext cx="194122" cy="194122"/>
          </a:xfrm>
          <a:prstGeom prst="rect">
            <a:avLst/>
          </a:prstGeom>
        </p:spPr>
      </p:pic>
      <p:pic>
        <p:nvPicPr>
          <p:cNvPr id="18" name="Picture 17" descr="image.png"/>
          <p:cNvPicPr>
            <a:picLocks noChangeAspect="1"/>
          </p:cNvPicPr>
          <p:nvPr/>
        </p:nvPicPr>
        <p:blipFill>
          <a:blip r:embed="rId3"/>
          <a:stretch>
            <a:fillRect/>
          </a:stretch>
        </p:blipFill>
        <p:spPr>
          <a:xfrm>
            <a:off x="5753398" y="362099"/>
            <a:ext cx="400050" cy="1295400"/>
          </a:xfrm>
          <a:prstGeom prst="rect">
            <a:avLst/>
          </a:prstGeom>
        </p:spPr>
      </p:pic>
      <p:pic>
        <p:nvPicPr>
          <p:cNvPr id="19" name="Picture 18" descr="image.png"/>
          <p:cNvPicPr>
            <a:picLocks noChangeAspect="1"/>
          </p:cNvPicPr>
          <p:nvPr/>
        </p:nvPicPr>
        <p:blipFill>
          <a:blip r:embed="rId4"/>
          <a:stretch>
            <a:fillRect/>
          </a:stretch>
        </p:blipFill>
        <p:spPr>
          <a:xfrm>
            <a:off x="6000899" y="323552"/>
            <a:ext cx="190500" cy="190500"/>
          </a:xfrm>
          <a:prstGeom prst="rect">
            <a:avLst/>
          </a:prstGeom>
        </p:spPr>
      </p:pic>
      <p:sp>
        <p:nvSpPr>
          <p:cNvPr id="20" name="Rectangle 19"/>
          <p:cNvSpPr/>
          <p:nvPr/>
        </p:nvSpPr>
        <p:spPr>
          <a:xfrm rot="21444000">
            <a:off x="5290577" y="1285460"/>
            <a:ext cx="2116266" cy="390759"/>
          </a:xfrm>
          <a:prstGeom prst="rect">
            <a:avLst/>
          </a:prstGeom>
          <a:gradFill rotWithShape="1">
            <a:gsLst>
              <a:gs pos="0">
                <a:srgbClr val="CDB88F"/>
              </a:gs>
              <a:gs pos="100000">
                <a:srgbClr val="AC946A"/>
              </a:gs>
            </a:gsLst>
            <a:lin scaled="0" ang="189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rot="21444000">
            <a:off x="5290577" y="1285460"/>
            <a:ext cx="2116266" cy="390759"/>
          </a:xfrm>
          <a:prstGeom prst="rect">
            <a:avLst/>
          </a:prstGeom>
          <a:noFill/>
        </p:spPr>
        <p:txBody>
          <a:bodyPr wrap="square" lIns="0" rIns="0" tIns="0" bIns="0">
            <a:spAutoFit/>
          </a:bodyPr>
          <a:lstStyle/>
          <a:p>
            <a:pPr>
              <a:lnSpc>
                <a:spcPct val="112000"/>
              </a:lnSpc>
            </a:pPr>
            <a:r>
              <a:rPr sz="1280" b="0" i="0">
                <a:solidFill>
                  <a:srgbClr val="43301A"/>
                </a:solidFill>
                <a:latin typeface="Space Mono"/>
              </a:rPr>
              <a:t>Spring/Summer 2027</a:t>
            </a:r>
          </a:p>
        </p:txBody>
      </p:sp>
      <p:sp>
        <p:nvSpPr>
          <p:cNvPr id="22" name="Rounded Rectangle 21"/>
          <p:cNvSpPr/>
          <p:nvPr/>
        </p:nvSpPr>
        <p:spPr>
          <a:xfrm>
            <a:off x="5390705" y="1483179"/>
            <a:ext cx="69631" cy="69631"/>
          </a:xfrm>
          <a:prstGeom prst="roundRect">
            <a:avLst/>
          </a:prstGeom>
          <a:solidFill>
            <a:srgbClr val="B3A189"/>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3" name="Picture 22" descr="image.png"/>
          <p:cNvPicPr>
            <a:picLocks noChangeAspect="1"/>
          </p:cNvPicPr>
          <p:nvPr/>
        </p:nvPicPr>
        <p:blipFill>
          <a:blip r:embed="rId5"/>
          <a:stretch>
            <a:fillRect/>
          </a:stretch>
        </p:blipFill>
        <p:spPr>
          <a:xfrm>
            <a:off x="1085463" y="4791338"/>
            <a:ext cx="2077522" cy="1144558"/>
          </a:xfrm>
          <a:prstGeom prst="rect">
            <a:avLst/>
          </a:prstGeom>
        </p:spPr>
      </p:pic>
      <p:sp>
        <p:nvSpPr>
          <p:cNvPr id="24" name="Rectangle 23"/>
          <p:cNvSpPr/>
          <p:nvPr/>
        </p:nvSpPr>
        <p:spPr>
          <a:xfrm>
            <a:off x="1187129" y="1177971"/>
            <a:ext cx="1492893" cy="1206705"/>
          </a:xfrm>
          <a:prstGeom prst="rect">
            <a:avLst/>
          </a:prstGeom>
          <a:gradFill rotWithShape="1">
            <a:gsLst>
              <a:gs pos="0">
                <a:srgbClr val="1A130D"/>
              </a:gs>
              <a:gs pos="100000">
                <a:srgbClr val="CCCBC9"/>
              </a:gs>
            </a:gsLst>
            <a:lin scaled="0" ang="27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5" name="Picture 24" descr="image.png"/>
          <p:cNvPicPr>
            <a:picLocks noChangeAspect="1"/>
          </p:cNvPicPr>
          <p:nvPr/>
        </p:nvPicPr>
        <p:blipFill>
          <a:blip r:embed="rId6"/>
          <a:stretch>
            <a:fillRect/>
          </a:stretch>
        </p:blipFill>
        <p:spPr>
          <a:xfrm>
            <a:off x="1904256" y="1257002"/>
            <a:ext cx="190500" cy="190500"/>
          </a:xfrm>
          <a:prstGeom prst="rect">
            <a:avLst/>
          </a:prstGeom>
        </p:spPr>
      </p:pic>
      <p:sp>
        <p:nvSpPr>
          <p:cNvPr id="26" name="Rectangle 25"/>
          <p:cNvSpPr/>
          <p:nvPr/>
        </p:nvSpPr>
        <p:spPr>
          <a:xfrm>
            <a:off x="9538171" y="1090620"/>
            <a:ext cx="1441103" cy="1133459"/>
          </a:xfrm>
          <a:prstGeom prst="rect">
            <a:avLst/>
          </a:prstGeom>
          <a:solidFill>
            <a:srgbClr val="EFE6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rot="21456000">
            <a:off x="9930179" y="4611504"/>
            <a:ext cx="942540" cy="1635492"/>
          </a:xfrm>
          <a:prstGeom prst="rect">
            <a:avLst/>
          </a:prstGeom>
          <a:solidFill>
            <a:srgbClr val="FBF6EA"/>
          </a:solid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10019417" y="4700743"/>
            <a:ext cx="714603" cy="276949"/>
          </a:xfrm>
          <a:prstGeom prst="rect">
            <a:avLst/>
          </a:prstGeom>
          <a:solidFill>
            <a:srgbClr val="F6F0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31384" y="4986243"/>
            <a:ext cx="714602" cy="276949"/>
          </a:xfrm>
          <a:prstGeom prst="rect">
            <a:avLst/>
          </a:prstGeom>
          <a:solidFill>
            <a:srgbClr val="C19A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10043350" y="5271742"/>
            <a:ext cx="714603" cy="276949"/>
          </a:xfrm>
          <a:prstGeom prst="rect">
            <a:avLst/>
          </a:prstGeom>
          <a:solidFill>
            <a:srgbClr val="8A5A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10055316" y="5557242"/>
            <a:ext cx="714602" cy="276949"/>
          </a:xfrm>
          <a:prstGeom prst="rect">
            <a:avLst/>
          </a:prstGeom>
          <a:solidFill>
            <a:srgbClr val="3B2A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a:off x="10067282" y="5842741"/>
            <a:ext cx="714602" cy="276949"/>
          </a:xfrm>
          <a:prstGeom prst="rect">
            <a:avLst/>
          </a:prstGeom>
          <a:solidFill>
            <a:srgbClr val="1B140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3" name="Picture 32" descr="image.png"/>
          <p:cNvPicPr>
            <a:picLocks noChangeAspect="1"/>
          </p:cNvPicPr>
          <p:nvPr/>
        </p:nvPicPr>
        <p:blipFill>
          <a:blip r:embed="rId7"/>
          <a:stretch>
            <a:fillRect/>
          </a:stretch>
        </p:blipFill>
        <p:spPr>
          <a:xfrm>
            <a:off x="10269188" y="4540214"/>
            <a:ext cx="198310" cy="198310"/>
          </a:xfrm>
          <a:prstGeom prst="rect">
            <a:avLst/>
          </a:prstGeom>
        </p:spPr>
      </p:pic>
      <p:pic>
        <p:nvPicPr>
          <p:cNvPr id="34" name="Picture 33" descr="image.png"/>
          <p:cNvPicPr>
            <a:picLocks noChangeAspect="1"/>
          </p:cNvPicPr>
          <p:nvPr/>
        </p:nvPicPr>
        <p:blipFill>
          <a:blip r:embed="rId8"/>
          <a:stretch>
            <a:fillRect/>
          </a:stretch>
        </p:blipFill>
        <p:spPr>
          <a:xfrm>
            <a:off x="8944688" y="5515241"/>
            <a:ext cx="971017" cy="971017"/>
          </a:xfrm>
          <a:prstGeom prst="rect">
            <a:avLst/>
          </a:prstGeom>
        </p:spPr>
      </p:pic>
      <p:sp>
        <p:nvSpPr>
          <p:cNvPr id="35" name="Rectangle 34"/>
          <p:cNvSpPr/>
          <p:nvPr/>
        </p:nvSpPr>
        <p:spPr>
          <a:xfrm>
            <a:off x="0" y="0"/>
            <a:ext cx="12192000" cy="6858000"/>
          </a:xfrm>
          <a:prstGeom prst="rect">
            <a:avLst/>
          </a:prstGeom>
          <a:noFill/>
          <a:ln>
            <a:noFill/>
          </a:ln>
          <a:effectLst>
            <a:outerShdw blurRad="50800" dist="25400" dir="5400000" rotWithShape="0">
              <a:srgbClr val="000000">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