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Sell-through</c:v>
                </c:pt>
              </c:strCache>
            </c:strRef>
          </c:tx>
          <c:spPr>
            <a:solidFill>
              <a:srgbClr val="C25B3A"/>
            </a:solidFill>
          </c:spPr>
          <c:dPt>
            <c:idx val="0"/>
            <c:spPr>
              <a:solidFill>
                <a:srgbClr val="C25B3A"/>
              </a:solidFill>
            </c:spPr>
          </c:dPt>
          <c:dPt>
            <c:idx val="1"/>
            <c:spPr>
              <a:solidFill>
                <a:srgbClr val="C25B3A"/>
              </a:solidFill>
            </c:spPr>
          </c:dPt>
          <c:dPt>
            <c:idx val="2"/>
            <c:spPr>
              <a:solidFill>
                <a:srgbClr val="7C8A6B"/>
              </a:solidFill>
            </c:spPr>
          </c:dPt>
          <c:dPt>
            <c:idx val="3"/>
            <c:spPr>
              <a:solidFill>
                <a:srgbClr val="7C8A6B"/>
              </a:solidFill>
            </c:spPr>
          </c:dPt>
          <c:dPt>
            <c:idx val="4"/>
            <c:spPr>
              <a:solidFill>
                <a:srgbClr val="9B9187"/>
              </a:solidFill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1100" b="1">
                    <a:solidFill>
                      <a:srgbClr val="1F1B18"/>
                    </a:solidFill>
                    <a:latin typeface="Liberation Sa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Knitwear</c:v>
                </c:pt>
                <c:pt idx="1">
                  <c:v>Dresses</c:v>
                </c:pt>
                <c:pt idx="2">
                  <c:v>Denim</c:v>
                </c:pt>
                <c:pt idx="3">
                  <c:v>Outerwear</c:v>
                </c:pt>
                <c:pt idx="4">
                  <c:v>Tailoring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82</c:v>
                </c:pt>
                <c:pt idx="1">
                  <c:v>78</c:v>
                </c:pt>
                <c:pt idx="2">
                  <c:v>72</c:v>
                </c:pt>
                <c:pt idx="3">
                  <c:v>71</c:v>
                </c:pt>
                <c:pt idx="4">
                  <c:v>68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CCCCCC"/>
            </a:solidFill>
          </a:ln>
        </c:spPr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100.0"/>
          <c:min val="0.0"/>
        </c:scaling>
        <c:delete val="0"/>
        <c:axPos val="l"/>
        <c:majorGridlines/>
        <c:numFmt formatCode="0&quot;%&quot;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30-second open: You're not being pitched a collection, you're being shown a floor plan that already works. Hold on the thesis line — 'the season the floor sells itself' — then point straight at the showroom strip and lock the appointment before you open a single rail. Booking is the only ask on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on the deadline, not the pleasantries. Point at 30 March and the five-step strip: 'this is all it takes, and here's who does it with you.' Hand over your card with the B2B login line — getting them into the linesheet portal today is the real conversion. Book the follow-up before you leave the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Lead with the reorder stat, not the sell-through. 61% of doors reorder — that is the number a buyer feels in their open-to-buy, because a reorder is proof the product left the store. Sell-through tells them it moves; reorder tells them it pays. Say the 61% first, let it land, then back it with the 74%.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Three sentences, no more — palette, cross-sell logic, cadence. The buyer's real question is 'will my floor look tired in March?' Answer it with the delivery strip: four drops, no gap longer than three weeks. Frame the season as a rhythm, not a single hit.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breath and a pivot. You've earned attention with the proof; now shift from 'it sells' to 'here's how it pays.' Keep this to a beat — say 'the commercial case' out loud and move. Divider slides exist to reset the buyer's posture, not to be read.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objection here is always 'your minimums are high for my margin.' Counter with the table, not a discount: a 2.7× that HOLDS 54% maintained margin after markdown beats a 3× that collapses to 40% on the sale rail. Then use the chart — even tailoring, the slowest category, clears 68% in eight weeks. The minimum buys into a proven curve.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table top to bottom and anchor the buy on D2 Spring — 28 options, the hero drop. If a buyer wants to trim, protect D2 and D1's layering; those cross-sell into each other. The 'no dead weeks' line is the argument: staggered delivery is what keeps their regulars coming back between drops.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three carry the sell-in. Open with the Marguerite — the coat is the hero image in every stockist's window and the highest-ticket reorder. Read the wholesale-to-RRP on each so the buyer sees the 2.7× is consistent, not cherry-picked. If they take only one drop, make sure the heroes are in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slide that de-risks the buy in the buyer's head. Every line is a cost they DON'T carry — imagery they'd otherwise shoot, training they'd otherwise write, co-op that funds their own local marketing. Frame it as 'included,' and tie the co-op back to the first order to nudge the opening commitment.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Terms are where a nervous independent relaxes or walks. Lead with the swap policy and the free-freight threshold — those two say 'we don't want you stuck with dead stock.' The £3,500 opening minimum is deliberately reachable for a single door; don't apologise for it, position it as the floor that unlocks the full support package.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92608" cy="6858000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960120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260">
                <a:solidFill>
                  <a:srgbClr val="C25B3A"/>
                </a:solidFill>
                <a:latin typeface="Liberation Sans"/>
              </a:rPr>
              <a:t>COURANT  ·  SPRING–SUMMER 2026 WHOLESALE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554480"/>
            <a:ext cx="10424160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400"/>
              </a:spcAft>
            </a:pPr>
            <a:r>
              <a:rPr sz="5200" b="0" i="0">
                <a:solidFill>
                  <a:srgbClr val="1F1B18"/>
                </a:solidFill>
                <a:latin typeface="Liberation Serif"/>
              </a:rPr>
              <a:t>The season the floor sells itself.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3246120"/>
            <a:ext cx="2011680" cy="41148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3520440"/>
            <a:ext cx="969264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550" b="0" i="0">
                <a:solidFill>
                  <a:srgbClr val="1F1B18"/>
                </a:solidFill>
                <a:latin typeface="Liberation Sans"/>
              </a:rPr>
              <a:t>A contemporary womenswear line built for independent boutiques — editorial enough to lead a window, commercial enough to reorder.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5074920"/>
            <a:ext cx="10332720" cy="1234440"/>
          </a:xfrm>
          <a:prstGeom prst="roundRect">
            <a:avLst>
              <a:gd name="adj" fmla="val 6000"/>
            </a:avLst>
          </a:prstGeom>
          <a:solidFill>
            <a:srgbClr val="1F1B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5230368"/>
            <a:ext cx="676656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 i="0" spc="240">
                <a:solidFill>
                  <a:srgbClr val="D8C9B8"/>
                </a:solidFill>
                <a:latin typeface="Liberation Sans"/>
              </a:rPr>
              <a:t>SHOWROOM APPOINTMENTS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350" b="0" i="0">
                <a:solidFill>
                  <a:srgbClr val="FFFFFF"/>
                </a:solidFill>
                <a:latin typeface="Liberation Sans"/>
              </a:rPr>
              <a:t>Paris  3–7 Mar   ·   London  10–14 Mar   ·   New York  17–21 Mar  2026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83879" y="5285232"/>
            <a:ext cx="2788920" cy="822960"/>
          </a:xfrm>
          <a:prstGeom prst="roundRect">
            <a:avLst>
              <a:gd name="adj" fmla="val 12000"/>
            </a:avLst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83879" y="5440680"/>
            <a:ext cx="27889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 i="0" spc="60">
                <a:solidFill>
                  <a:srgbClr val="FFFFFF"/>
                </a:solidFill>
                <a:latin typeface="Liberation Sans"/>
              </a:rPr>
              <a:t>Book a slot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 i="0">
                <a:solidFill>
                  <a:srgbClr val="F4E3D8"/>
                </a:solidFill>
                <a:latin typeface="Liberation Sans"/>
              </a:rPr>
              <a:t>book@courant-studio.com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1B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92608" cy="6858000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65836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260">
                <a:solidFill>
                  <a:srgbClr val="D8C9B8"/>
                </a:solidFill>
                <a:latin typeface="Liberation Sans"/>
              </a:rPr>
              <a:t>LET'S WRITE THE ORDER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987552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0" i="0">
                <a:solidFill>
                  <a:srgbClr val="F4EEE6"/>
                </a:solidFill>
                <a:latin typeface="Liberation Serif"/>
              </a:rPr>
              <a:t>Five steps to a confirmed buy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783080"/>
            <a:ext cx="1645920" cy="41148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914400" y="2194560"/>
            <a:ext cx="1993392" cy="1600200"/>
          </a:xfrm>
          <a:prstGeom prst="roundRect">
            <a:avLst>
              <a:gd name="adj" fmla="val 8000"/>
            </a:avLst>
          </a:prstGeom>
          <a:solidFill>
            <a:srgbClr val="2B26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5568" y="2377440"/>
            <a:ext cx="16276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0" i="0">
                <a:solidFill>
                  <a:srgbClr val="C25B3A"/>
                </a:solidFill>
                <a:latin typeface="Liberation Serif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" y="2944368"/>
            <a:ext cx="16276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 spc="60">
                <a:solidFill>
                  <a:srgbClr val="F4EEE6"/>
                </a:solidFill>
                <a:latin typeface="Liberation Sans"/>
              </a:rPr>
              <a:t>Book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950" b="0" i="0">
                <a:solidFill>
                  <a:srgbClr val="C9BFB4"/>
                </a:solidFill>
                <a:latin typeface="Liberation Sans"/>
              </a:rPr>
              <a:t>Reserve a showroom slot or request a video walk-through.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54096" y="2194560"/>
            <a:ext cx="1993392" cy="1600200"/>
          </a:xfrm>
          <a:prstGeom prst="roundRect">
            <a:avLst>
              <a:gd name="adj" fmla="val 8000"/>
            </a:avLst>
          </a:prstGeom>
          <a:solidFill>
            <a:srgbClr val="2B26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55264" y="2377440"/>
            <a:ext cx="16276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0" i="0">
                <a:solidFill>
                  <a:srgbClr val="C25B3A"/>
                </a:solidFill>
                <a:latin typeface="Liberation Serif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55264" y="2944368"/>
            <a:ext cx="16276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 spc="60">
                <a:solidFill>
                  <a:srgbClr val="F4EEE6"/>
                </a:solidFill>
                <a:latin typeface="Liberation Sans"/>
              </a:rPr>
              <a:t>Build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950" b="0" i="0">
                <a:solidFill>
                  <a:srgbClr val="C9BFB4"/>
                </a:solidFill>
                <a:latin typeface="Liberation Sans"/>
              </a:rPr>
              <a:t>Shape the assortment against your doors on the linesheet.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93792" y="2194560"/>
            <a:ext cx="1993392" cy="1600200"/>
          </a:xfrm>
          <a:prstGeom prst="roundRect">
            <a:avLst>
              <a:gd name="adj" fmla="val 8000"/>
            </a:avLst>
          </a:prstGeom>
          <a:solidFill>
            <a:srgbClr val="2B26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394960" y="2377440"/>
            <a:ext cx="16276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0" i="0">
                <a:solidFill>
                  <a:srgbClr val="C25B3A"/>
                </a:solidFill>
                <a:latin typeface="Liberation Serif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4960" y="2944368"/>
            <a:ext cx="16276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 spc="60">
                <a:solidFill>
                  <a:srgbClr val="F4EEE6"/>
                </a:solidFill>
                <a:latin typeface="Liberation Sans"/>
              </a:rPr>
              <a:t>Confirm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950" b="0" i="0">
                <a:solidFill>
                  <a:srgbClr val="C9BFB4"/>
                </a:solidFill>
                <a:latin typeface="Liberation Sans"/>
              </a:rPr>
              <a:t>Lock delivery windows and NOOS depth with your rep.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33488" y="2194560"/>
            <a:ext cx="1993392" cy="1600200"/>
          </a:xfrm>
          <a:prstGeom prst="roundRect">
            <a:avLst>
              <a:gd name="adj" fmla="val 8000"/>
            </a:avLst>
          </a:prstGeom>
          <a:solidFill>
            <a:srgbClr val="2B26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34656" y="2377440"/>
            <a:ext cx="16276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0" i="0">
                <a:solidFill>
                  <a:srgbClr val="C25B3A"/>
                </a:solidFill>
                <a:latin typeface="Liberation Serif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34656" y="2944368"/>
            <a:ext cx="16276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 spc="60">
                <a:solidFill>
                  <a:srgbClr val="F4EEE6"/>
                </a:solidFill>
                <a:latin typeface="Liberation Sans"/>
              </a:rPr>
              <a:t>Submit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950" b="0" i="0">
                <a:solidFill>
                  <a:srgbClr val="C9BFB4"/>
                </a:solidFill>
                <a:latin typeface="Liberation Sans"/>
              </a:rPr>
              <a:t>Drop the PO through the B2B portal — pro-forma auto-issues.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473184" y="2194560"/>
            <a:ext cx="1993392" cy="1600200"/>
          </a:xfrm>
          <a:prstGeom prst="roundRect">
            <a:avLst>
              <a:gd name="adj" fmla="val 8000"/>
            </a:avLst>
          </a:prstGeom>
          <a:solidFill>
            <a:srgbClr val="2B26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674352" y="2377440"/>
            <a:ext cx="16276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0" i="0">
                <a:solidFill>
                  <a:srgbClr val="C25B3A"/>
                </a:solidFill>
                <a:latin typeface="Liberation Serif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74352" y="2944368"/>
            <a:ext cx="16276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 spc="60">
                <a:solidFill>
                  <a:srgbClr val="F4EEE6"/>
                </a:solidFill>
                <a:latin typeface="Liberation Sans"/>
              </a:rPr>
              <a:t>Ship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950" b="0" i="0">
                <a:solidFill>
                  <a:srgbClr val="C9BFB4"/>
                </a:solidFill>
                <a:latin typeface="Liberation Sans"/>
              </a:rPr>
              <a:t>Confirmation, VM kit and imagery land ahead of delivery.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" y="4160520"/>
            <a:ext cx="10378440" cy="2057400"/>
          </a:xfrm>
          <a:prstGeom prst="roundRect">
            <a:avLst>
              <a:gd name="adj" fmla="val 5000"/>
            </a:avLst>
          </a:prstGeom>
          <a:solidFill>
            <a:srgbClr val="2B26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234440" y="4407408"/>
            <a:ext cx="31089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1" i="0" spc="180">
                <a:solidFill>
                  <a:srgbClr val="C25B3A"/>
                </a:solidFill>
                <a:latin typeface="Liberation Sans"/>
              </a:rPr>
              <a:t>ORDER DEADLINE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</a:pPr>
            <a:r>
              <a:rPr sz="2600" b="0" i="0">
                <a:solidFill>
                  <a:srgbClr val="F4EEE6"/>
                </a:solidFill>
                <a:latin typeface="Liberation Serif"/>
              </a:rPr>
              <a:t>30 March 2026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 i="1">
                <a:solidFill>
                  <a:srgbClr val="C9BFB4"/>
                </a:solidFill>
                <a:latin typeface="Liberation Sans"/>
              </a:rPr>
              <a:t>SS26 buy closes; reorders open through June.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63440" y="4526280"/>
            <a:ext cx="18288" cy="1371600"/>
          </a:xfrm>
          <a:prstGeom prst="rect">
            <a:avLst/>
          </a:prstGeom>
          <a:solidFill>
            <a:srgbClr val="4A4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0" y="4407408"/>
            <a:ext cx="301752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1" i="0" spc="180">
                <a:solidFill>
                  <a:srgbClr val="C25B3A"/>
                </a:solidFill>
                <a:latin typeface="Liberation Sans"/>
              </a:rPr>
              <a:t>B2B &amp; LINESHEET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1" i="0">
                <a:solidFill>
                  <a:srgbClr val="F4EEE6"/>
                </a:solidFill>
                <a:latin typeface="Liberation Sans"/>
              </a:rPr>
              <a:t>linesheet.courant-studio.com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050" b="0" i="0">
                <a:solidFill>
                  <a:srgbClr val="C9BFB4"/>
                </a:solidFill>
                <a:latin typeface="Liberation Sans"/>
              </a:rPr>
              <a:t>Login on request — full imagery, live stock, instant PO.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183879" y="4526280"/>
            <a:ext cx="18288" cy="1371600"/>
          </a:xfrm>
          <a:prstGeom prst="rect">
            <a:avLst/>
          </a:prstGeom>
          <a:solidFill>
            <a:srgbClr val="4A42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549640" y="4407408"/>
            <a:ext cx="26517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000" b="1" i="0" spc="180">
                <a:solidFill>
                  <a:srgbClr val="C25B3A"/>
                </a:solidFill>
                <a:latin typeface="Liberation Sans"/>
              </a:rPr>
              <a:t>YOUR CONTACT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800" b="0" i="0">
                <a:solidFill>
                  <a:srgbClr val="F4EEE6"/>
                </a:solidFill>
                <a:latin typeface="Liberation Serif"/>
              </a:rPr>
              <a:t>Amélie Rousseau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 i="1">
                <a:solidFill>
                  <a:srgbClr val="C9BFB4"/>
                </a:solidFill>
                <a:latin typeface="Liberation Sans"/>
              </a:rPr>
              <a:t>Head of Wholesale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0" i="0">
                <a:solidFill>
                  <a:srgbClr val="F4EEE6"/>
                </a:solidFill>
                <a:latin typeface="Liberation Sans"/>
              </a:rPr>
              <a:t>amelie@courant-studio.com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0" i="0">
                <a:solidFill>
                  <a:srgbClr val="C9BFB4"/>
                </a:solidFill>
                <a:latin typeface="Liberation Sans"/>
              </a:rPr>
              <a:t>+44 20 7946 0112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640080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260">
                <a:solidFill>
                  <a:srgbClr val="C25B3A"/>
                </a:solidFill>
                <a:latin typeface="Liberation Sans"/>
              </a:rPr>
              <a:t>THE PROOF, BEFORE THE PRODUCT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960120"/>
            <a:ext cx="100584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0" i="0">
                <a:solidFill>
                  <a:srgbClr val="1F1B18"/>
                </a:solidFill>
                <a:latin typeface="Liberation Serif"/>
              </a:rPr>
              <a:t>Why COURANT sells through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640840"/>
            <a:ext cx="1463040" cy="32004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828800"/>
            <a:ext cx="10332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solidFill>
                  <a:srgbClr val="1F1B18"/>
                </a:solidFill>
                <a:latin typeface="Liberation Sans"/>
              </a:rPr>
              <a:t>Across 41 stocking doors last season, the numbers repeat store to store. This is the pattern, not a highlight reel.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697480"/>
            <a:ext cx="2487168" cy="3063240"/>
          </a:xfrm>
          <a:prstGeom prst="roundRect">
            <a:avLst>
              <a:gd name="adj" fmla="val 9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170432" y="2971800"/>
            <a:ext cx="310896" cy="41148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70432" y="3118104"/>
            <a:ext cx="1975104" cy="1684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0" i="0">
                <a:solidFill>
                  <a:srgbClr val="1F1B18"/>
                </a:solidFill>
                <a:latin typeface="Liberation Serif"/>
              </a:rPr>
              <a:t>74%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0432" y="4828032"/>
            <a:ext cx="197510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 i="0" spc="40">
                <a:solidFill>
                  <a:srgbClr val="1F1B18"/>
                </a:solidFill>
                <a:latin typeface="Liberation Sans"/>
              </a:rPr>
              <a:t>8-week sell-through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 i="1">
                <a:solidFill>
                  <a:srgbClr val="9B9187"/>
                </a:solidFill>
                <a:latin typeface="Liberation Sans"/>
              </a:rPr>
              <a:t>blended, full-price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675887" y="2697480"/>
            <a:ext cx="2487168" cy="3063240"/>
          </a:xfrm>
          <a:prstGeom prst="roundRect">
            <a:avLst>
              <a:gd name="adj" fmla="val 9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931920" y="2971800"/>
            <a:ext cx="310896" cy="41148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931920" y="3118104"/>
            <a:ext cx="1975104" cy="1684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0" i="0">
                <a:solidFill>
                  <a:srgbClr val="1F1B18"/>
                </a:solidFill>
                <a:latin typeface="Liberation Serif"/>
              </a:rPr>
              <a:t>61%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1920" y="4828032"/>
            <a:ext cx="197510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 i="0" spc="40">
                <a:solidFill>
                  <a:srgbClr val="1F1B18"/>
                </a:solidFill>
                <a:latin typeface="Liberation Sans"/>
              </a:rPr>
              <a:t>Reorder rate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 i="1">
                <a:solidFill>
                  <a:srgbClr val="9B9187"/>
                </a:solidFill>
                <a:latin typeface="Liberation Sans"/>
              </a:rPr>
              <a:t>doors placing a 2nd order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37376" y="2697480"/>
            <a:ext cx="2487168" cy="3063240"/>
          </a:xfrm>
          <a:prstGeom prst="roundRect">
            <a:avLst>
              <a:gd name="adj" fmla="val 9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693408" y="2971800"/>
            <a:ext cx="310896" cy="41148"/>
          </a:xfrm>
          <a:prstGeom prst="rect">
            <a:avLst/>
          </a:prstGeom>
          <a:solidFill>
            <a:srgbClr val="7C8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93408" y="3118104"/>
            <a:ext cx="1975104" cy="1684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0" i="0">
                <a:solidFill>
                  <a:srgbClr val="1F1B18"/>
                </a:solidFill>
                <a:latin typeface="Liberation Serif"/>
              </a:rPr>
              <a:t>41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93408" y="4828032"/>
            <a:ext cx="197510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 i="0" spc="40">
                <a:solidFill>
                  <a:srgbClr val="1F1B18"/>
                </a:solidFill>
                <a:latin typeface="Liberation Sans"/>
              </a:rPr>
              <a:t>Stocking doors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 i="1">
                <a:solidFill>
                  <a:srgbClr val="9B9187"/>
                </a:solidFill>
                <a:latin typeface="Liberation Sans"/>
              </a:rPr>
              <a:t>independent boutiques, EU + UK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98864" y="2697480"/>
            <a:ext cx="2487168" cy="3063240"/>
          </a:xfrm>
          <a:prstGeom prst="roundRect">
            <a:avLst>
              <a:gd name="adj" fmla="val 9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9454896" y="2971800"/>
            <a:ext cx="310896" cy="41148"/>
          </a:xfrm>
          <a:prstGeom prst="rect">
            <a:avLst/>
          </a:prstGeom>
          <a:solidFill>
            <a:srgbClr val="7C8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454896" y="3118104"/>
            <a:ext cx="1975104" cy="1684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0" i="0">
                <a:solidFill>
                  <a:srgbClr val="1F1B18"/>
                </a:solidFill>
                <a:latin typeface="Liberation Serif"/>
              </a:rPr>
              <a:t>18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54896" y="4828032"/>
            <a:ext cx="1975104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 i="0" spc="40">
                <a:solidFill>
                  <a:srgbClr val="1F1B18"/>
                </a:solidFill>
                <a:latin typeface="Liberation Sans"/>
              </a:rPr>
              <a:t>Press placements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 i="1">
                <a:solidFill>
                  <a:srgbClr val="9B9187"/>
                </a:solidFill>
                <a:latin typeface="Liberation Sans"/>
              </a:rPr>
              <a:t>SS26 preview, tier-1 &amp; regional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640080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260">
                <a:solidFill>
                  <a:srgbClr val="C25B3A"/>
                </a:solidFill>
                <a:latin typeface="Liberation Sans"/>
              </a:rPr>
              <a:t>THE SEASON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960120"/>
            <a:ext cx="103327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0" i="0">
                <a:solidFill>
                  <a:srgbClr val="1F1B18"/>
                </a:solidFill>
                <a:latin typeface="Liberation Serif"/>
              </a:rPr>
              <a:t>Warm minimalism, engineered to layer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640840"/>
            <a:ext cx="1463040" cy="32004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874519"/>
            <a:ext cx="1042416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1000"/>
              </a:spcAft>
            </a:pPr>
            <a:r>
              <a:rPr sz="1500" b="0" i="0">
                <a:solidFill>
                  <a:srgbClr val="1F1B18"/>
                </a:solidFill>
                <a:latin typeface="Liberation Sans"/>
              </a:rPr>
              <a:t>SS26 is built around clay, bone and sage — a warm, wearable palette that photographs as well on a rail as it does in a feed.</a:t>
            </a:r>
          </a:p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1000"/>
              </a:spcAft>
            </a:pPr>
            <a:r>
              <a:rPr sz="1500" b="0" i="0">
                <a:solidFill>
                  <a:srgbClr val="1F1B18"/>
                </a:solidFill>
                <a:latin typeface="Liberation Sans"/>
              </a:rPr>
              <a:t>Every delivery is a self-contained story that also cross-sells the last, so a customer who buys the pre-spring knit comes back for the spring dress.</a:t>
            </a:r>
          </a:p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1000"/>
              </a:spcAft>
            </a:pPr>
            <a:r>
              <a:rPr sz="1500" b="0" i="0">
                <a:solidFill>
                  <a:srgbClr val="1F1B18"/>
                </a:solidFill>
                <a:latin typeface="Liberation Sans"/>
              </a:rPr>
              <a:t>Ninety-two options across four drops keep the floor fresh from January to June without a single dead week between deliveries.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4709160"/>
            <a:ext cx="2487168" cy="1417320"/>
          </a:xfrm>
          <a:prstGeom prst="roundRect">
            <a:avLst>
              <a:gd name="adj" fmla="val 10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14400" y="4709160"/>
            <a:ext cx="2487168" cy="91440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33856" y="4965192"/>
            <a:ext cx="2048256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 i="0" spc="30">
                <a:solidFill>
                  <a:srgbClr val="1F1B18"/>
                </a:solidFill>
                <a:latin typeface="Liberation Sans"/>
              </a:rPr>
              <a:t>D1 · Pre-Spring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0" i="0">
                <a:solidFill>
                  <a:srgbClr val="C25B3A"/>
                </a:solidFill>
                <a:latin typeface="Liberation Serif"/>
              </a:rPr>
              <a:t>Jan 15 – Feb 5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 i="0" spc="40">
                <a:solidFill>
                  <a:srgbClr val="9B9187"/>
                </a:solidFill>
                <a:latin typeface="Liberation Sans"/>
              </a:rPr>
              <a:t>22 options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675887" y="4709160"/>
            <a:ext cx="2487168" cy="1417320"/>
          </a:xfrm>
          <a:prstGeom prst="roundRect">
            <a:avLst>
              <a:gd name="adj" fmla="val 10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75887" y="4709160"/>
            <a:ext cx="2487168" cy="91440"/>
          </a:xfrm>
          <a:prstGeom prst="rect">
            <a:avLst/>
          </a:prstGeom>
          <a:solidFill>
            <a:srgbClr val="7C8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895344" y="4965192"/>
            <a:ext cx="2048256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 i="0" spc="30">
                <a:solidFill>
                  <a:srgbClr val="1F1B18"/>
                </a:solidFill>
                <a:latin typeface="Liberation Sans"/>
              </a:rPr>
              <a:t>D2 · Spring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0" i="0">
                <a:solidFill>
                  <a:srgbClr val="C25B3A"/>
                </a:solidFill>
                <a:latin typeface="Liberation Serif"/>
              </a:rPr>
              <a:t>Feb 20 – Mar 12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 i="0" spc="40">
                <a:solidFill>
                  <a:srgbClr val="9B9187"/>
                </a:solidFill>
                <a:latin typeface="Liberation Sans"/>
              </a:rPr>
              <a:t>28 options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37376" y="4709160"/>
            <a:ext cx="2487168" cy="1417320"/>
          </a:xfrm>
          <a:prstGeom prst="roundRect">
            <a:avLst>
              <a:gd name="adj" fmla="val 10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437376" y="4709160"/>
            <a:ext cx="2487168" cy="91440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56832" y="4965192"/>
            <a:ext cx="2048256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 i="0" spc="30">
                <a:solidFill>
                  <a:srgbClr val="1F1B18"/>
                </a:solidFill>
                <a:latin typeface="Liberation Sans"/>
              </a:rPr>
              <a:t>D3 · High Summer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0" i="0">
                <a:solidFill>
                  <a:srgbClr val="C25B3A"/>
                </a:solidFill>
                <a:latin typeface="Liberation Serif"/>
              </a:rPr>
              <a:t>Apr 2 – Apr 23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 i="0" spc="40">
                <a:solidFill>
                  <a:srgbClr val="9B9187"/>
                </a:solidFill>
                <a:latin typeface="Liberation Sans"/>
              </a:rPr>
              <a:t>24 options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98864" y="4709160"/>
            <a:ext cx="2487168" cy="1417320"/>
          </a:xfrm>
          <a:prstGeom prst="roundRect">
            <a:avLst>
              <a:gd name="adj" fmla="val 10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198864" y="4709160"/>
            <a:ext cx="2487168" cy="91440"/>
          </a:xfrm>
          <a:prstGeom prst="rect">
            <a:avLst/>
          </a:prstGeom>
          <a:solidFill>
            <a:srgbClr val="7C8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18320" y="4965192"/>
            <a:ext cx="2048256" cy="1051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 i="0" spc="30">
                <a:solidFill>
                  <a:srgbClr val="1F1B18"/>
                </a:solidFill>
                <a:latin typeface="Liberation Sans"/>
              </a:rPr>
              <a:t>D4 · Pre-Fall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0" i="0">
                <a:solidFill>
                  <a:srgbClr val="C25B3A"/>
                </a:solidFill>
                <a:latin typeface="Liberation Serif"/>
              </a:rPr>
              <a:t>May 14 – Jun 4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 i="0" spc="40">
                <a:solidFill>
                  <a:srgbClr val="9B9187"/>
                </a:solidFill>
                <a:latin typeface="Liberation Sans"/>
              </a:rPr>
              <a:t>18 options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1B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92608" cy="6858000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331720"/>
            <a:ext cx="1828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 i="0" spc="300">
                <a:solidFill>
                  <a:srgbClr val="9B9187"/>
                </a:solidFill>
                <a:latin typeface="Liberation Sans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788920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260">
                <a:solidFill>
                  <a:srgbClr val="D8C9B8"/>
                </a:solidFill>
                <a:latin typeface="Liberation Sans"/>
              </a:rPr>
              <a:t>SECTION TWO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1024128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400"/>
              </a:spcAft>
            </a:pPr>
            <a:r>
              <a:rPr sz="5400" b="0" i="0">
                <a:solidFill>
                  <a:srgbClr val="F4EEE6"/>
                </a:solidFill>
                <a:latin typeface="Liberation Serif"/>
              </a:rPr>
              <a:t>The commercial case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4343400"/>
            <a:ext cx="2194560" cy="45720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617720"/>
            <a:ext cx="987552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0" i="1">
                <a:solidFill>
                  <a:srgbClr val="C9BFB4"/>
                </a:solidFill>
                <a:latin typeface="Liberation Sans"/>
              </a:rPr>
              <a:t>Margin, assortment and support — the mechanics that make the sell-through repeatable.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669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260">
                <a:solidFill>
                  <a:srgbClr val="C25B3A"/>
                </a:solidFill>
                <a:latin typeface="Liberation Sans"/>
              </a:rPr>
              <a:t>MARGIN, ENGINEERED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886968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2800" b="0" i="0">
                <a:solidFill>
                  <a:srgbClr val="1F1B18"/>
                </a:solidFill>
                <a:latin typeface="Liberation Serif"/>
              </a:rPr>
              <a:t>A 2.7× blended IMU that survives markdown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516888"/>
            <a:ext cx="1463040" cy="32004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1874519"/>
          <a:ext cx="5212080" cy="2331720"/>
        </p:xfrm>
        <a:graphic>
          <a:graphicData uri="http://schemas.openxmlformats.org/drawingml/2006/table">
            <a:tbl>
              <a:tblPr firstRow="0" bandRow="0">
                <a:tableStyleId>{5C22544A-7EE6-4342-B048-85BDC9FD1C3A}</a:tableStyleId>
              </a:tblPr>
              <a:tblGrid>
                <a:gridCol w="2331720"/>
                <a:gridCol w="960120"/>
                <a:gridCol w="960120"/>
                <a:gridCol w="960120"/>
              </a:tblGrid>
              <a:tr h="466344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Liberation Sans"/>
                        </a:rPr>
                        <a:t>Tier</a:t>
                      </a:r>
                    </a:p>
                  </a:txBody>
                  <a:tcPr marL="109728" marR="73152" marT="36576" marB="36576" anchor="ctr">
                    <a:solidFill>
                      <a:srgbClr val="C25B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Liberation Sans"/>
                        </a:rPr>
                        <a:t>Wholesale</a:t>
                      </a:r>
                    </a:p>
                  </a:txBody>
                  <a:tcPr marL="109728" marR="73152" marT="36576" marB="36576" anchor="ctr">
                    <a:solidFill>
                      <a:srgbClr val="C25B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Liberation Sans"/>
                        </a:rPr>
                        <a:t>RRP</a:t>
                      </a:r>
                    </a:p>
                  </a:txBody>
                  <a:tcPr marL="109728" marR="73152" marT="36576" marB="36576" anchor="ctr">
                    <a:solidFill>
                      <a:srgbClr val="C25B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Liberation Sans"/>
                        </a:rPr>
                        <a:t>IMU</a:t>
                      </a:r>
                    </a:p>
                  </a:txBody>
                  <a:tcPr marL="109728" marR="73152" marT="36576" marB="36576" anchor="ctr">
                    <a:solidFill>
                      <a:srgbClr val="C25B3A"/>
                    </a:solidFill>
                  </a:tcPr>
                </a:tc>
              </a:tr>
              <a:tr h="466344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1F1B18"/>
                          </a:solidFill>
                          <a:latin typeface="Liberation Sans"/>
                        </a:rPr>
                        <a:t>Entry — jersey</a:t>
                      </a:r>
                    </a:p>
                  </a:txBody>
                  <a:tcPr marL="109728" marR="73152" marT="36576" marB="36576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F1B18"/>
                          </a:solidFill>
                          <a:latin typeface="Liberation Sans"/>
                        </a:rPr>
                        <a:t>£48</a:t>
                      </a:r>
                    </a:p>
                  </a:txBody>
                  <a:tcPr marL="109728" marR="73152" marT="36576" marB="36576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F1B18"/>
                          </a:solidFill>
                          <a:latin typeface="Liberation Sans"/>
                        </a:rPr>
                        <a:t>£125</a:t>
                      </a:r>
                    </a:p>
                  </a:txBody>
                  <a:tcPr marL="109728" marR="73152" marT="36576" marB="36576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F1B18"/>
                          </a:solidFill>
                          <a:latin typeface="Liberation Sans"/>
                        </a:rPr>
                        <a:t>2.6×</a:t>
                      </a:r>
                    </a:p>
                  </a:txBody>
                  <a:tcPr marL="109728" marR="73152" marT="36576" marB="36576" anchor="ctr">
                    <a:solidFill>
                      <a:srgbClr val="ECE3D6"/>
                    </a:solidFill>
                  </a:tcPr>
                </a:tc>
              </a:tr>
              <a:tr h="466344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1F1B18"/>
                          </a:solidFill>
                          <a:latin typeface="Liberation Sans"/>
                        </a:rPr>
                        <a:t>Core — knitwear</a:t>
                      </a:r>
                    </a:p>
                  </a:txBody>
                  <a:tcPr marL="109728" marR="73152" marT="36576" marB="36576" anchor="ctr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F1B18"/>
                          </a:solidFill>
                          <a:latin typeface="Liberation Sans"/>
                        </a:rPr>
                        <a:t>£96</a:t>
                      </a:r>
                    </a:p>
                  </a:txBody>
                  <a:tcPr marL="109728" marR="73152" marT="36576" marB="36576" anchor="ctr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F1B18"/>
                          </a:solidFill>
                          <a:latin typeface="Liberation Sans"/>
                        </a:rPr>
                        <a:t>£259</a:t>
                      </a:r>
                    </a:p>
                  </a:txBody>
                  <a:tcPr marL="109728" marR="73152" marT="36576" marB="36576" anchor="ctr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F1B18"/>
                          </a:solidFill>
                          <a:latin typeface="Liberation Sans"/>
                        </a:rPr>
                        <a:t>2.7×</a:t>
                      </a:r>
                    </a:p>
                  </a:txBody>
                  <a:tcPr marL="109728" marR="73152" marT="36576" marB="36576" anchor="ctr">
                    <a:solidFill>
                      <a:srgbClr val="FBF7F1"/>
                    </a:solidFill>
                  </a:tcPr>
                </a:tc>
              </a:tr>
              <a:tr h="466344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1F1B18"/>
                          </a:solidFill>
                          <a:latin typeface="Liberation Sans"/>
                        </a:rPr>
                        <a:t>Elevated — outerwear</a:t>
                      </a:r>
                    </a:p>
                  </a:txBody>
                  <a:tcPr marL="109728" marR="73152" marT="36576" marB="36576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F1B18"/>
                          </a:solidFill>
                          <a:latin typeface="Liberation Sans"/>
                        </a:rPr>
                        <a:t>£180</a:t>
                      </a:r>
                    </a:p>
                  </a:txBody>
                  <a:tcPr marL="109728" marR="73152" marT="36576" marB="36576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F1B18"/>
                          </a:solidFill>
                          <a:latin typeface="Liberation Sans"/>
                        </a:rPr>
                        <a:t>£495</a:t>
                      </a:r>
                    </a:p>
                  </a:txBody>
                  <a:tcPr marL="109728" marR="73152" marT="36576" marB="36576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F1B18"/>
                          </a:solidFill>
                          <a:latin typeface="Liberation Sans"/>
                        </a:rPr>
                        <a:t>2.75×</a:t>
                      </a:r>
                    </a:p>
                  </a:txBody>
                  <a:tcPr marL="109728" marR="73152" marT="36576" marB="36576" anchor="ctr">
                    <a:solidFill>
                      <a:srgbClr val="ECE3D6"/>
                    </a:solidFill>
                  </a:tcPr>
                </a:tc>
              </a:tr>
              <a:tr h="466344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Liberation Sans"/>
                        </a:rPr>
                        <a:t>Blended</a:t>
                      </a:r>
                    </a:p>
                  </a:txBody>
                  <a:tcPr marL="109728" marR="73152" marT="36576" marB="36576" anchor="ctr">
                    <a:solidFill>
                      <a:srgbClr val="1F1B1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Liberation Sans"/>
                        </a:rPr>
                        <a:t>£108</a:t>
                      </a:r>
                    </a:p>
                  </a:txBody>
                  <a:tcPr marL="109728" marR="73152" marT="36576" marB="36576" anchor="ctr">
                    <a:solidFill>
                      <a:srgbClr val="1F1B1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Liberation Sans"/>
                        </a:rPr>
                        <a:t>£292</a:t>
                      </a:r>
                    </a:p>
                  </a:txBody>
                  <a:tcPr marL="109728" marR="73152" marT="36576" marB="36576" anchor="ctr">
                    <a:solidFill>
                      <a:srgbClr val="1F1B1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Liberation Sans"/>
                        </a:rPr>
                        <a:t>2.7×</a:t>
                      </a:r>
                    </a:p>
                  </a:txBody>
                  <a:tcPr marL="109728" marR="73152" marT="36576" marB="36576" anchor="ctr">
                    <a:solidFill>
                      <a:srgbClr val="1F1B18"/>
                    </a:solidFill>
                  </a:tcPr>
                </a:tc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914400" y="4434840"/>
            <a:ext cx="5212080" cy="1737360"/>
          </a:xfrm>
          <a:prstGeom prst="roundRect">
            <a:avLst>
              <a:gd name="adj" fmla="val 6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70432" y="4636007"/>
            <a:ext cx="4754880" cy="1417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950" b="1" i="0" spc="180">
                <a:solidFill>
                  <a:srgbClr val="C25B3A"/>
                </a:solidFill>
                <a:latin typeface="Liberation Sans"/>
              </a:rPr>
              <a:t>MAINTAINED MARGIN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 i="0">
                <a:solidFill>
                  <a:srgbClr val="1F1B18"/>
                </a:solidFill>
                <a:latin typeface="Liberation Sans"/>
              </a:rPr>
              <a:t>54% held after a 63% initial markup — the 2.7× is a floor, not a full-price fantasy.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950" b="1" i="0" spc="180">
                <a:solidFill>
                  <a:srgbClr val="C25B3A"/>
                </a:solidFill>
                <a:latin typeface="Liberation Sans"/>
              </a:rPr>
              <a:t>MARKDOWN SUPPORT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 i="0">
                <a:solidFill>
                  <a:srgbClr val="1F1B18"/>
                </a:solidFill>
                <a:latin typeface="Liberation Sans"/>
              </a:rPr>
              <a:t>8% co-op fund on end-of-season carryover, plus buy-back on the six NOOS core styles (48-hr replenishment).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46520" y="1874519"/>
            <a:ext cx="4846320" cy="4297680"/>
          </a:xfrm>
          <a:prstGeom prst="roundRect">
            <a:avLst>
              <a:gd name="adj" fmla="val 5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20840" y="2029968"/>
            <a:ext cx="4389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 i="0" spc="140">
                <a:solidFill>
                  <a:srgbClr val="1F1B18"/>
                </a:solidFill>
                <a:latin typeface="Liberation Sans"/>
              </a:rPr>
              <a:t>8-WEEK SELL-THROUGH BY CATEGORY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 i="1">
                <a:solidFill>
                  <a:srgbClr val="9B9187"/>
                </a:solidFill>
                <a:latin typeface="Liberation Sans"/>
              </a:rPr>
              <a:t>Blended 74% · full-price · SS25 actuals</a:t>
            </a:r>
          </a:p>
        </p:txBody>
      </p:sp>
      <p:graphicFrame>
        <p:nvGraphicFramePr>
          <p:cNvPr id="11" name="Chart 10"/>
          <p:cNvGraphicFramePr>
            <a:graphicFrameLocks noGrp="1"/>
          </p:cNvGraphicFramePr>
          <p:nvPr/>
        </p:nvGraphicFramePr>
        <p:xfrm>
          <a:off x="6583680" y="2788920"/>
          <a:ext cx="4572000" cy="324612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640080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260">
                <a:solidFill>
                  <a:srgbClr val="C25B3A"/>
                </a:solidFill>
                <a:latin typeface="Liberation Sans"/>
              </a:rPr>
              <a:t>ASSORTMENT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96012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0" i="0">
                <a:solidFill>
                  <a:srgbClr val="1F1B18"/>
                </a:solidFill>
                <a:latin typeface="Liberation Serif"/>
              </a:rPr>
              <a:t>Four deliveries, no dead weeks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640840"/>
            <a:ext cx="1463040" cy="32004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828800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solidFill>
                  <a:srgbClr val="1F1B18"/>
                </a:solidFill>
                <a:latin typeface="Liberation Sans"/>
              </a:rPr>
              <a:t>Ninety-two options phased so the floor turns over every three weeks.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14400" y="2514600"/>
          <a:ext cx="10332720" cy="3383280"/>
        </p:xfrm>
        <a:graphic>
          <a:graphicData uri="http://schemas.openxmlformats.org/drawingml/2006/table">
            <a:tbl>
              <a:tblPr firstRow="0" bandRow="0">
                <a:tableStyleId>{5C22544A-7EE6-4342-B048-85BDC9FD1C3A}</a:tableStyleId>
              </a:tblPr>
              <a:tblGrid>
                <a:gridCol w="2468880"/>
                <a:gridCol w="2286000"/>
                <a:gridCol w="1188720"/>
                <a:gridCol w="4389120"/>
              </a:tblGrid>
              <a:tr h="676656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Liberation Sans"/>
                        </a:rPr>
                        <a:t>Delivery</a:t>
                      </a:r>
                    </a:p>
                  </a:txBody>
                  <a:tcPr marL="146304" marR="91440" marT="73152" marB="73152" anchor="ctr">
                    <a:solidFill>
                      <a:srgbClr val="C25B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Liberation Sans"/>
                        </a:rPr>
                        <a:t>Window</a:t>
                      </a:r>
                    </a:p>
                  </a:txBody>
                  <a:tcPr marL="146304" marR="91440" marT="73152" marB="73152" anchor="ctr">
                    <a:solidFill>
                      <a:srgbClr val="C25B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Liberation Sans"/>
                        </a:rPr>
                        <a:t>Options</a:t>
                      </a:r>
                    </a:p>
                  </a:txBody>
                  <a:tcPr marL="146304" marR="91440" marT="73152" marB="73152" anchor="ctr">
                    <a:solidFill>
                      <a:srgbClr val="C25B3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Liberation Sans"/>
                        </a:rPr>
                        <a:t>Merchandising focus</a:t>
                      </a:r>
                    </a:p>
                  </a:txBody>
                  <a:tcPr marL="146304" marR="91440" marT="73152" marB="73152" anchor="ctr">
                    <a:solidFill>
                      <a:srgbClr val="C25B3A"/>
                    </a:solidFill>
                  </a:tcPr>
                </a:tc>
              </a:tr>
              <a:tr h="676656">
                <a:tc>
                  <a:txBody>
                    <a:bodyPr wrap="square"/>
                    <a:lstStyle/>
                    <a:p>
                      <a:pPr algn="l"/>
                      <a:r>
                        <a:rPr sz="1250" b="1">
                          <a:solidFill>
                            <a:srgbClr val="1F1B18"/>
                          </a:solidFill>
                          <a:latin typeface="Liberation Sans"/>
                        </a:rPr>
                        <a:t>D1 · Pre-Spring</a:t>
                      </a:r>
                    </a:p>
                  </a:txBody>
                  <a:tcPr marL="146304" marR="91440" marT="73152" marB="73152" anchor="ctr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50" b="0">
                          <a:solidFill>
                            <a:srgbClr val="C25B3A"/>
                          </a:solidFill>
                          <a:latin typeface="Liberation Serif"/>
                        </a:rPr>
                        <a:t>Jan 15 – Feb 5</a:t>
                      </a:r>
                    </a:p>
                  </a:txBody>
                  <a:tcPr marL="146304" marR="91440" marT="73152" marB="73152" anchor="ctr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1">
                          <a:solidFill>
                            <a:srgbClr val="1F1B18"/>
                          </a:solidFill>
                          <a:latin typeface="Liberation Sans"/>
                        </a:rPr>
                        <a:t>22</a:t>
                      </a:r>
                    </a:p>
                  </a:txBody>
                  <a:tcPr marL="146304" marR="91440" marT="73152" marB="73152" anchor="ctr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50" b="0">
                          <a:solidFill>
                            <a:srgbClr val="1F1B18"/>
                          </a:solidFill>
                          <a:latin typeface="Liberation Sans"/>
                        </a:rPr>
                        <a:t>Transitional knits &amp; layering pieces</a:t>
                      </a:r>
                    </a:p>
                  </a:txBody>
                  <a:tcPr marL="146304" marR="91440" marT="73152" marB="73152" anchor="ctr">
                    <a:solidFill>
                      <a:srgbClr val="FBF7F1"/>
                    </a:solidFill>
                  </a:tcPr>
                </a:tc>
              </a:tr>
              <a:tr h="676656">
                <a:tc>
                  <a:txBody>
                    <a:bodyPr wrap="square"/>
                    <a:lstStyle/>
                    <a:p>
                      <a:pPr algn="l"/>
                      <a:r>
                        <a:rPr sz="1250" b="1">
                          <a:solidFill>
                            <a:srgbClr val="1F1B18"/>
                          </a:solidFill>
                          <a:latin typeface="Liberation Sans"/>
                        </a:rPr>
                        <a:t>D2 · Spring</a:t>
                      </a:r>
                    </a:p>
                  </a:txBody>
                  <a:tcPr marL="146304" marR="91440" marT="73152" marB="73152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50" b="0">
                          <a:solidFill>
                            <a:srgbClr val="C25B3A"/>
                          </a:solidFill>
                          <a:latin typeface="Liberation Serif"/>
                        </a:rPr>
                        <a:t>Feb 20 – Mar 12</a:t>
                      </a:r>
                    </a:p>
                  </a:txBody>
                  <a:tcPr marL="146304" marR="91440" marT="73152" marB="73152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1">
                          <a:solidFill>
                            <a:srgbClr val="1F1B18"/>
                          </a:solidFill>
                          <a:latin typeface="Liberation Sans"/>
                        </a:rPr>
                        <a:t>28</a:t>
                      </a:r>
                    </a:p>
                  </a:txBody>
                  <a:tcPr marL="146304" marR="91440" marT="73152" marB="73152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50" b="0">
                          <a:solidFill>
                            <a:srgbClr val="1F1B18"/>
                          </a:solidFill>
                          <a:latin typeface="Liberation Sans"/>
                        </a:rPr>
                        <a:t>Dresses &amp; soft tailoring — the hero drop</a:t>
                      </a:r>
                    </a:p>
                  </a:txBody>
                  <a:tcPr marL="146304" marR="91440" marT="73152" marB="73152" anchor="ctr">
                    <a:solidFill>
                      <a:srgbClr val="ECE3D6"/>
                    </a:solidFill>
                  </a:tcPr>
                </a:tc>
              </a:tr>
              <a:tr h="676656">
                <a:tc>
                  <a:txBody>
                    <a:bodyPr wrap="square"/>
                    <a:lstStyle/>
                    <a:p>
                      <a:pPr algn="l"/>
                      <a:r>
                        <a:rPr sz="1250" b="1">
                          <a:solidFill>
                            <a:srgbClr val="1F1B18"/>
                          </a:solidFill>
                          <a:latin typeface="Liberation Sans"/>
                        </a:rPr>
                        <a:t>D3 · High Summer</a:t>
                      </a:r>
                    </a:p>
                  </a:txBody>
                  <a:tcPr marL="146304" marR="91440" marT="73152" marB="73152" anchor="ctr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50" b="0">
                          <a:solidFill>
                            <a:srgbClr val="C25B3A"/>
                          </a:solidFill>
                          <a:latin typeface="Liberation Serif"/>
                        </a:rPr>
                        <a:t>Apr 2 – Apr 23</a:t>
                      </a:r>
                    </a:p>
                  </a:txBody>
                  <a:tcPr marL="146304" marR="91440" marT="73152" marB="73152" anchor="ctr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1">
                          <a:solidFill>
                            <a:srgbClr val="1F1B18"/>
                          </a:solidFill>
                          <a:latin typeface="Liberation Sans"/>
                        </a:rPr>
                        <a:t>24</a:t>
                      </a:r>
                    </a:p>
                  </a:txBody>
                  <a:tcPr marL="146304" marR="91440" marT="73152" marB="73152" anchor="ctr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50" b="0">
                          <a:solidFill>
                            <a:srgbClr val="1F1B18"/>
                          </a:solidFill>
                          <a:latin typeface="Liberation Sans"/>
                        </a:rPr>
                        <a:t>Lightweight separates &amp; occasion</a:t>
                      </a:r>
                    </a:p>
                  </a:txBody>
                  <a:tcPr marL="146304" marR="91440" marT="73152" marB="73152" anchor="ctr">
                    <a:solidFill>
                      <a:srgbClr val="FBF7F1"/>
                    </a:solidFill>
                  </a:tcPr>
                </a:tc>
              </a:tr>
              <a:tr h="676656">
                <a:tc>
                  <a:txBody>
                    <a:bodyPr wrap="square"/>
                    <a:lstStyle/>
                    <a:p>
                      <a:pPr algn="l"/>
                      <a:r>
                        <a:rPr sz="1250" b="1">
                          <a:solidFill>
                            <a:srgbClr val="1F1B18"/>
                          </a:solidFill>
                          <a:latin typeface="Liberation Sans"/>
                        </a:rPr>
                        <a:t>D4 · Pre-Fall</a:t>
                      </a:r>
                    </a:p>
                  </a:txBody>
                  <a:tcPr marL="146304" marR="91440" marT="73152" marB="73152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50" b="0">
                          <a:solidFill>
                            <a:srgbClr val="C25B3A"/>
                          </a:solidFill>
                          <a:latin typeface="Liberation Serif"/>
                        </a:rPr>
                        <a:t>May 14 – Jun 4</a:t>
                      </a:r>
                    </a:p>
                  </a:txBody>
                  <a:tcPr marL="146304" marR="91440" marT="73152" marB="73152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1">
                          <a:solidFill>
                            <a:srgbClr val="1F1B18"/>
                          </a:solidFill>
                          <a:latin typeface="Liberation Sans"/>
                        </a:rPr>
                        <a:t>18</a:t>
                      </a:r>
                    </a:p>
                  </a:txBody>
                  <a:tcPr marL="146304" marR="91440" marT="73152" marB="73152" anchor="ctr">
                    <a:solidFill>
                      <a:srgbClr val="ECE3D6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50" b="0">
                          <a:solidFill>
                            <a:srgbClr val="1F1B18"/>
                          </a:solidFill>
                          <a:latin typeface="Liberation Sans"/>
                        </a:rPr>
                        <a:t>Outerwear &amp; denim, carry into autumn</a:t>
                      </a:r>
                    </a:p>
                  </a:txBody>
                  <a:tcPr marL="146304" marR="91440" marT="73152" marB="73152" anchor="ctr">
                    <a:solidFill>
                      <a:srgbClr val="ECE3D6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914400" y="6080760"/>
            <a:ext cx="10332720" cy="457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6126480"/>
            <a:ext cx="10332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 i="1">
                <a:solidFill>
                  <a:srgbClr val="9B9187"/>
                </a:solidFill>
                <a:latin typeface="Liberation Sans"/>
              </a:rPr>
              <a:t>92 options total  ·  D2 Spring is the volume drop — build the buy around it.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640080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260">
                <a:solidFill>
                  <a:srgbClr val="C25B3A"/>
                </a:solidFill>
                <a:latin typeface="Liberation Sans"/>
              </a:rPr>
              <a:t>HERO PIECES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96012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0" i="0">
                <a:solidFill>
                  <a:srgbClr val="1F1B18"/>
                </a:solidFill>
                <a:latin typeface="Liberation Serif"/>
              </a:rPr>
              <a:t>The three that anchor the window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640840"/>
            <a:ext cx="1463040" cy="32004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828800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solidFill>
                  <a:srgbClr val="1F1B18"/>
                </a:solidFill>
                <a:latin typeface="Liberation Sans"/>
              </a:rPr>
              <a:t>Photograph first, sell fastest, reorder hardest — each at a boutique-honest 2.7× IMU.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606040"/>
            <a:ext cx="3310128" cy="3520440"/>
          </a:xfrm>
          <a:prstGeom prst="roundRect">
            <a:avLst>
              <a:gd name="adj" fmla="val 7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14400" y="2606040"/>
            <a:ext cx="3310128" cy="502920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70432" y="2715768"/>
            <a:ext cx="2798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 i="0" spc="220">
                <a:solidFill>
                  <a:srgbClr val="FFFFFF"/>
                </a:solidFill>
                <a:latin typeface="Liberation Sans"/>
              </a:rPr>
              <a:t>HERO 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70432" y="3319272"/>
            <a:ext cx="2798064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2000" b="0" i="0">
                <a:solidFill>
                  <a:srgbClr val="1F1B18"/>
                </a:solidFill>
                <a:latin typeface="Liberation Serif"/>
              </a:rPr>
              <a:t>The Marguerite Coat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 i="1">
                <a:solidFill>
                  <a:srgbClr val="9B9187"/>
                </a:solidFill>
                <a:latin typeface="Liberation Sans"/>
              </a:rPr>
              <a:t>Belted clay wool-blend overcoat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70432" y="4572000"/>
            <a:ext cx="2798064" cy="18288"/>
          </a:xfrm>
          <a:prstGeom prst="rect">
            <a:avLst/>
          </a:prstGeom>
          <a:solidFill>
            <a:srgbClr val="ECE3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70432" y="4718304"/>
            <a:ext cx="13990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 i="0" spc="150">
                <a:solidFill>
                  <a:srgbClr val="9B9187"/>
                </a:solidFill>
                <a:latin typeface="Liberation Sans"/>
              </a:rPr>
              <a:t>WHOLESALE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0" i="0">
                <a:solidFill>
                  <a:srgbClr val="1F1B18"/>
                </a:solidFill>
                <a:latin typeface="Liberation Serif"/>
              </a:rPr>
              <a:t>£180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69464" y="4718304"/>
            <a:ext cx="13990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 i="0" spc="150">
                <a:solidFill>
                  <a:srgbClr val="9B9187"/>
                </a:solidFill>
                <a:latin typeface="Liberation Sans"/>
              </a:rPr>
              <a:t>RRP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0" i="0">
                <a:solidFill>
                  <a:srgbClr val="C25B3A"/>
                </a:solidFill>
                <a:latin typeface="Liberation Serif"/>
              </a:rPr>
              <a:t>£485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0432" y="5623560"/>
            <a:ext cx="279806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50">
                <a:solidFill>
                  <a:srgbClr val="C25B3A"/>
                </a:solidFill>
                <a:latin typeface="Liberation Sans"/>
              </a:rPr>
              <a:t>IMU 2.69×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98848" y="2606040"/>
            <a:ext cx="3310128" cy="3520440"/>
          </a:xfrm>
          <a:prstGeom prst="roundRect">
            <a:avLst>
              <a:gd name="adj" fmla="val 7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498848" y="2606040"/>
            <a:ext cx="3310128" cy="502920"/>
          </a:xfrm>
          <a:prstGeom prst="rect">
            <a:avLst/>
          </a:prstGeom>
          <a:solidFill>
            <a:srgbClr val="7C8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54880" y="2715768"/>
            <a:ext cx="2798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 i="0" spc="220">
                <a:solidFill>
                  <a:srgbClr val="FFFFFF"/>
                </a:solidFill>
                <a:latin typeface="Liberation Sans"/>
              </a:rPr>
              <a:t>HERO 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54880" y="3319272"/>
            <a:ext cx="2798064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2000" b="0" i="0">
                <a:solidFill>
                  <a:srgbClr val="1F1B18"/>
                </a:solidFill>
                <a:latin typeface="Liberation Serif"/>
              </a:rPr>
              <a:t>The Astrid Knit Dress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 i="1">
                <a:solidFill>
                  <a:srgbClr val="9B9187"/>
                </a:solidFill>
                <a:latin typeface="Liberation Sans"/>
              </a:rPr>
              <a:t>Sage merino column, self-belt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54880" y="4572000"/>
            <a:ext cx="2798064" cy="18288"/>
          </a:xfrm>
          <a:prstGeom prst="rect">
            <a:avLst/>
          </a:prstGeom>
          <a:solidFill>
            <a:srgbClr val="ECE3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754880" y="4718304"/>
            <a:ext cx="13990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 i="0" spc="150">
                <a:solidFill>
                  <a:srgbClr val="9B9187"/>
                </a:solidFill>
                <a:latin typeface="Liberation Sans"/>
              </a:rPr>
              <a:t>WHOLESALE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0" i="0">
                <a:solidFill>
                  <a:srgbClr val="1F1B18"/>
                </a:solidFill>
                <a:latin typeface="Liberation Serif"/>
              </a:rPr>
              <a:t>£95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53912" y="4718304"/>
            <a:ext cx="13990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 i="0" spc="150">
                <a:solidFill>
                  <a:srgbClr val="9B9187"/>
                </a:solidFill>
                <a:latin typeface="Liberation Sans"/>
              </a:rPr>
              <a:t>RRP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0" i="0">
                <a:solidFill>
                  <a:srgbClr val="C25B3A"/>
                </a:solidFill>
                <a:latin typeface="Liberation Serif"/>
              </a:rPr>
              <a:t>£255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54880" y="5623560"/>
            <a:ext cx="279806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50">
                <a:solidFill>
                  <a:srgbClr val="7C8A6B"/>
                </a:solidFill>
                <a:latin typeface="Liberation Sans"/>
              </a:rPr>
              <a:t>IMU 2.68×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83296" y="2606040"/>
            <a:ext cx="3310128" cy="3520440"/>
          </a:xfrm>
          <a:prstGeom prst="roundRect">
            <a:avLst>
              <a:gd name="adj" fmla="val 7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083296" y="2606040"/>
            <a:ext cx="3310128" cy="502920"/>
          </a:xfrm>
          <a:prstGeom prst="rect">
            <a:avLst/>
          </a:prstGeom>
          <a:solidFill>
            <a:srgbClr val="9B91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339327" y="2715768"/>
            <a:ext cx="2798064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1" i="0" spc="220">
                <a:solidFill>
                  <a:srgbClr val="FFFFFF"/>
                </a:solidFill>
                <a:latin typeface="Liberation Sans"/>
              </a:rPr>
              <a:t>HERO 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39327" y="3319272"/>
            <a:ext cx="2798064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2000" b="0" i="0">
                <a:solidFill>
                  <a:srgbClr val="1F1B18"/>
                </a:solidFill>
                <a:latin typeface="Liberation Serif"/>
              </a:rPr>
              <a:t>The Colette Trouser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</a:pPr>
            <a:r>
              <a:rPr sz="1100" b="0" i="1">
                <a:solidFill>
                  <a:srgbClr val="9B9187"/>
                </a:solidFill>
                <a:latin typeface="Liberation Sans"/>
              </a:rPr>
              <a:t>High-rise bone tailored wide-leg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339327" y="4572000"/>
            <a:ext cx="2798064" cy="18288"/>
          </a:xfrm>
          <a:prstGeom prst="rect">
            <a:avLst/>
          </a:prstGeom>
          <a:solidFill>
            <a:srgbClr val="ECE3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339327" y="4718304"/>
            <a:ext cx="13990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 i="0" spc="150">
                <a:solidFill>
                  <a:srgbClr val="9B9187"/>
                </a:solidFill>
                <a:latin typeface="Liberation Sans"/>
              </a:rPr>
              <a:t>WHOLESALE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0" i="0">
                <a:solidFill>
                  <a:srgbClr val="1F1B18"/>
                </a:solidFill>
                <a:latin typeface="Liberation Serif"/>
              </a:rPr>
              <a:t>£72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738359" y="4718304"/>
            <a:ext cx="1399032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 i="0" spc="150">
                <a:solidFill>
                  <a:srgbClr val="9B9187"/>
                </a:solidFill>
                <a:latin typeface="Liberation Sans"/>
              </a:rPr>
              <a:t>RRP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0" i="0">
                <a:solidFill>
                  <a:srgbClr val="C25B3A"/>
                </a:solidFill>
                <a:latin typeface="Liberation Serif"/>
              </a:rPr>
              <a:t>£195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39327" y="5623560"/>
            <a:ext cx="279806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50">
                <a:solidFill>
                  <a:srgbClr val="9B9187"/>
                </a:solidFill>
                <a:latin typeface="Liberation Sans"/>
              </a:rPr>
              <a:t>IMU 2.71×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640080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260">
                <a:solidFill>
                  <a:srgbClr val="C25B3A"/>
                </a:solidFill>
                <a:latin typeface="Liberation Sans"/>
              </a:rPr>
              <a:t>WE SELL IT WITH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96012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200" b="0" i="0">
                <a:solidFill>
                  <a:srgbClr val="1F1B18"/>
                </a:solidFill>
                <a:latin typeface="Liberation Serif"/>
              </a:rPr>
              <a:t>Support that lands the sell-through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640840"/>
            <a:ext cx="1463040" cy="32004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828800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 i="0">
                <a:solidFill>
                  <a:srgbClr val="1F1B18"/>
                </a:solidFill>
                <a:latin typeface="Liberation Sans"/>
              </a:rPr>
              <a:t>The 74% isn't luck — it's the kit every door gets, included with the buy.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2606040"/>
            <a:ext cx="5212080" cy="1691640"/>
          </a:xfrm>
          <a:prstGeom prst="roundRect">
            <a:avLst>
              <a:gd name="adj" fmla="val 7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170432" y="2880360"/>
            <a:ext cx="457200" cy="54864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70432" y="3063240"/>
            <a:ext cx="4700016" cy="1143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0" i="0">
                <a:solidFill>
                  <a:srgbClr val="1F1B18"/>
                </a:solidFill>
                <a:latin typeface="Liberation Serif"/>
              </a:rPr>
              <a:t>VM kit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F1B18"/>
                </a:solidFill>
                <a:latin typeface="Liberation Sans"/>
              </a:rPr>
              <a:t>Window scheme, rail plan and lookbook per delivery — shipped ahead of D-day.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82512" y="2606040"/>
            <a:ext cx="5212080" cy="1691640"/>
          </a:xfrm>
          <a:prstGeom prst="roundRect">
            <a:avLst>
              <a:gd name="adj" fmla="val 7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638544" y="2880360"/>
            <a:ext cx="457200" cy="54864"/>
          </a:xfrm>
          <a:prstGeom prst="rect">
            <a:avLst/>
          </a:prstGeom>
          <a:solidFill>
            <a:srgbClr val="7C8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38544" y="3063240"/>
            <a:ext cx="4700016" cy="1143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0" i="0">
                <a:solidFill>
                  <a:srgbClr val="1F1B18"/>
                </a:solidFill>
                <a:latin typeface="Liberation Serif"/>
              </a:rPr>
              <a:t>Imagery library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F1B18"/>
                </a:solidFill>
                <a:latin typeface="Liberation Sans"/>
              </a:rPr>
              <a:t>Editorial + e-comm cut-outs, cleared for your socials and site, no fee.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4553712"/>
            <a:ext cx="5212080" cy="1691640"/>
          </a:xfrm>
          <a:prstGeom prst="roundRect">
            <a:avLst>
              <a:gd name="adj" fmla="val 7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170432" y="4828032"/>
            <a:ext cx="457200" cy="54864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70432" y="5010912"/>
            <a:ext cx="4700016" cy="1143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0" i="0">
                <a:solidFill>
                  <a:srgbClr val="1F1B18"/>
                </a:solidFill>
                <a:latin typeface="Liberation Serif"/>
              </a:rPr>
              <a:t>Staff training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F1B18"/>
                </a:solidFill>
                <a:latin typeface="Liberation Sans"/>
              </a:rPr>
              <a:t>20-min product &amp; styling brief per drop, live or recorded for your team.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82512" y="4553712"/>
            <a:ext cx="5212080" cy="1691640"/>
          </a:xfrm>
          <a:prstGeom prst="roundRect">
            <a:avLst>
              <a:gd name="adj" fmla="val 7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638544" y="4828032"/>
            <a:ext cx="457200" cy="54864"/>
          </a:xfrm>
          <a:prstGeom prst="rect">
            <a:avLst/>
          </a:prstGeom>
          <a:solidFill>
            <a:srgbClr val="7C8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38544" y="5010912"/>
            <a:ext cx="4700016" cy="1143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0" i="0">
                <a:solidFill>
                  <a:srgbClr val="1F1B18"/>
                </a:solidFill>
                <a:latin typeface="Liberation Serif"/>
              </a:rPr>
              <a:t>Co-op marketing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 i="0">
                <a:solidFill>
                  <a:srgbClr val="1F1B18"/>
                </a:solidFill>
                <a:latin typeface="Liberation Sans"/>
              </a:rPr>
              <a:t>8% co-op fund against agreed local spend, matched on your first order.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EE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640080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 i="0" spc="260">
                <a:solidFill>
                  <a:srgbClr val="C25B3A"/>
                </a:solidFill>
                <a:latin typeface="Liberation Sans"/>
              </a:rPr>
              <a:t>TERMS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960120"/>
            <a:ext cx="104241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0" i="0">
                <a:solidFill>
                  <a:srgbClr val="1F1B18"/>
                </a:solidFill>
                <a:latin typeface="Liberation Serif"/>
              </a:rPr>
              <a:t>Straightforward terms, built for independents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615440"/>
            <a:ext cx="1463040" cy="32004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14400" y="2331720"/>
            <a:ext cx="5212080" cy="1783080"/>
          </a:xfrm>
          <a:prstGeom prst="roundRect">
            <a:avLst>
              <a:gd name="adj" fmla="val 6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14400" y="2331720"/>
            <a:ext cx="100584" cy="1783080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25296" y="2569463"/>
            <a:ext cx="4663440" cy="14173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 i="0" spc="160">
                <a:solidFill>
                  <a:srgbClr val="9B9187"/>
                </a:solidFill>
                <a:latin typeface="Liberation Sans"/>
              </a:rPr>
              <a:t>OPENING MINIMUM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2100" b="0" i="0">
                <a:solidFill>
                  <a:srgbClr val="1F1B18"/>
                </a:solidFill>
                <a:latin typeface="Liberation Serif"/>
              </a:rPr>
              <a:t>£3,500 first order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F1B18"/>
                </a:solidFill>
                <a:latin typeface="Liberation Sans"/>
              </a:rPr>
              <a:t>£2,000 on each reorder — no seasonal re-qualifying.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82512" y="2331720"/>
            <a:ext cx="5212080" cy="1783080"/>
          </a:xfrm>
          <a:prstGeom prst="roundRect">
            <a:avLst>
              <a:gd name="adj" fmla="val 6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382512" y="2331720"/>
            <a:ext cx="100584" cy="1783080"/>
          </a:xfrm>
          <a:prstGeom prst="rect">
            <a:avLst/>
          </a:prstGeom>
          <a:solidFill>
            <a:srgbClr val="7C8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93408" y="2569463"/>
            <a:ext cx="4663440" cy="14173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 i="0" spc="160">
                <a:solidFill>
                  <a:srgbClr val="9B9187"/>
                </a:solidFill>
                <a:latin typeface="Liberation Sans"/>
              </a:rPr>
              <a:t>PAYMENT TERMS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2100" b="0" i="0">
                <a:solidFill>
                  <a:srgbClr val="1F1B18"/>
                </a:solidFill>
                <a:latin typeface="Liberation Serif"/>
              </a:rPr>
              <a:t>Net 30 from delivery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F1B18"/>
                </a:solidFill>
                <a:latin typeface="Liberation Sans"/>
              </a:rPr>
              <a:t>Pro-forma on the first order, then open account.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4370831"/>
            <a:ext cx="5212080" cy="1783080"/>
          </a:xfrm>
          <a:prstGeom prst="roundRect">
            <a:avLst>
              <a:gd name="adj" fmla="val 6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914400" y="4370831"/>
            <a:ext cx="100584" cy="1783080"/>
          </a:xfrm>
          <a:prstGeom prst="rect">
            <a:avLst/>
          </a:prstGeom>
          <a:solidFill>
            <a:srgbClr val="C25B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25296" y="4608575"/>
            <a:ext cx="4663440" cy="14173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 i="0" spc="160">
                <a:solidFill>
                  <a:srgbClr val="9B9187"/>
                </a:solidFill>
                <a:latin typeface="Liberation Sans"/>
              </a:rPr>
              <a:t>FREIGHT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2100" b="0" i="0">
                <a:solidFill>
                  <a:srgbClr val="1F1B18"/>
                </a:solidFill>
                <a:latin typeface="Liberation Serif"/>
              </a:rPr>
              <a:t>DDP, duties paid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F1B18"/>
                </a:solidFill>
                <a:latin typeface="Liberation Sans"/>
              </a:rPr>
              <a:t>Free over £5,000; flat £45 below — no surprise landed cost.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82512" y="4370831"/>
            <a:ext cx="5212080" cy="1783080"/>
          </a:xfrm>
          <a:prstGeom prst="roundRect">
            <a:avLst>
              <a:gd name="adj" fmla="val 6000"/>
            </a:avLst>
          </a:prstGeom>
          <a:solidFill>
            <a:srgbClr val="FBF7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382512" y="4370831"/>
            <a:ext cx="100584" cy="1783080"/>
          </a:xfrm>
          <a:prstGeom prst="rect">
            <a:avLst/>
          </a:prstGeom>
          <a:solidFill>
            <a:srgbClr val="7C8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93408" y="4608575"/>
            <a:ext cx="4663440" cy="14173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000" b="1" i="0" spc="160">
                <a:solidFill>
                  <a:srgbClr val="9B9187"/>
                </a:solidFill>
                <a:latin typeface="Liberation Sans"/>
              </a:rPr>
              <a:t>SWAP POLICY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2100" b="0" i="0">
                <a:solidFill>
                  <a:srgbClr val="1F1B18"/>
                </a:solidFill>
                <a:latin typeface="Liberation Serif"/>
              </a:rPr>
              <a:t>10% swap allowance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500"/>
              </a:spcAft>
            </a:pPr>
            <a:r>
              <a:rPr sz="1150" b="0" i="0">
                <a:solidFill>
                  <a:srgbClr val="1F1B18"/>
                </a:solidFill>
                <a:latin typeface="Liberation Sans"/>
              </a:rPr>
              <a:t>Within 14 days of each delivery, style-for-style.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