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lsx" ContentType="application/vnd.openxmlformats-officedocument.spreadsheetml.sheet"/>
  <Default Extension="xml" ContentType="application/xml"/>
  <Override PartName="/docProps/app.xml" ContentType="application/vnd.openxmlformats-officedocument.extended-properties+xml"/>
  <Override PartName="/docProps/core.xml" ContentType="application/vnd.openxmlformats-package.core-properties+xml"/>
  <Override PartName="/ppt/charts/chart1.xml" ContentType="application/vnd.openxmlformats-officedocument.drawingml.chart+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 id="265" r:id="rId17"/>
    <p:sldId id="266" r:id="rId18"/>
    <p:sldId id="267" r:id="rId19"/>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roundedCorners val="0"/>
  <c:chart>
    <c:autoTitleDeleted val="1"/>
    <c:plotArea>
      <c:layout/>
      <c:doughnutChart>
        <c:varyColors val="1"/>
        <c:ser>
          <c:idx val="0"/>
          <c:order val="0"/>
          <c:tx>
            <c:strRef>
              <c:f>Sheet1!$B$1</c:f>
              <c:strCache>
                <c:ptCount val="1"/>
                <c:pt idx="0">
                  <c:v>series</c:v>
                </c:pt>
              </c:strCache>
            </c:strRef>
          </c:tx>
          <c:dPt>
            <c:idx val="0"/>
            <c:spPr>
              <a:solidFill>
                <a:srgbClr val="3B2145"/>
              </a:solidFill>
            </c:spPr>
          </c:dPt>
          <c:dPt>
            <c:idx val="1"/>
            <c:spPr>
              <a:solidFill>
                <a:srgbClr val="C9A24B"/>
              </a:solidFill>
            </c:spPr>
          </c:dPt>
          <c:dPt>
            <c:idx val="2"/>
            <c:spPr>
              <a:solidFill>
                <a:srgbClr val="E9A0A9"/>
              </a:solidFill>
            </c:spPr>
          </c:dPt>
          <c:dPt>
            <c:idx val="3"/>
            <c:spPr>
              <a:solidFill>
                <a:srgbClr val="7C4A62"/>
              </a:solidFill>
            </c:spPr>
          </c:dPt>
          <c:dPt>
            <c:idx val="4"/>
            <c:spPr>
              <a:solidFill>
                <a:srgbClr val="201A24"/>
              </a:solidFill>
            </c:spPr>
          </c:dPt>
          <c:cat>
            <c:strRef>
              <c:f>Sheet1!$A$2:$A$6</c:f>
              <c:strCache>
                <c:ptCount val="5"/>
                <c:pt idx="0">
                  <c:v>Paid Social</c:v>
                </c:pt>
                <c:pt idx="1">
                  <c:v>Influencer / Creator</c:v>
                </c:pt>
                <c:pt idx="2">
                  <c:v>OOH</c:v>
                </c:pt>
                <c:pt idx="3">
                  <c:v>Search / Retail Media</c:v>
                </c:pt>
                <c:pt idx="4">
                  <c:v>PR / Events</c:v>
                </c:pt>
              </c:strCache>
            </c:strRef>
          </c:cat>
          <c:val>
            <c:numRef>
              <c:f>Sheet1!$B$2:$B$6</c:f>
              <c:numCache>
                <c:formatCode>General</c:formatCode>
                <c:ptCount val="5"/>
                <c:pt idx="0">
                  <c:v>140</c:v>
                </c:pt>
                <c:pt idx="1">
                  <c:v>95</c:v>
                </c:pt>
                <c:pt idx="2">
                  <c:v>70</c:v>
                </c:pt>
                <c:pt idx="3">
                  <c:v>55</c:v>
                </c:pt>
                <c:pt idx="4">
                  <c:v>40</c:v>
                </c:pt>
              </c:numCache>
            </c:numRef>
          </c:val>
        </c:ser>
        <c:dLbls>
          <c:numFmt formatCode="#,##0" sourceLinked="0"/>
          <c:txPr>
            <a:bodyPr/>
            <a:lstStyle/>
            <a:p>
              <a:pPr>
                <a:defRPr sz="900"/>
              </a:pPr>
            </a:p>
          </c:txPr>
          <c:dLblPos val="ctr"/>
          <c:showLegendKey val="0"/>
          <c:showVal val="1"/>
          <c:showCatName val="0"/>
          <c:showSerName val="0"/>
          <c:showPercent val="0"/>
          <c:showBubbleSize val="0"/>
          <c:showLeaderLines val="1"/>
        </c:dLbls>
        <c:firstSliceAng val="0"/>
        <c:holeSize val="50"/>
      </c:doughnutChart>
    </c:plotArea>
    <c:legend>
      <c:legendPos/>
      <c:layout/>
      <c:overlay val="0"/>
      <c:txPr>
        <a:bodyPr/>
        <a:lstStyle/>
        <a:p>
          <a:pPr>
            <a:defRPr sz="900"/>
          </a:pPr>
        </a:p>
      </c:txPr>
    </c:legend>
    <c:plotVisOnly val="1"/>
    <c:dispBlanksAs val="gap"/>
    <c:showDLblsOverMax val="0"/>
  </c:chart>
  <c:txPr>
    <a:bodyPr/>
    <a:lstStyle/>
    <a:p>
      <a:pPr>
        <a:defRPr sz="1800"/>
      </a:pPr>
      <a:endParaRPr/>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Creative-director open: land the mood in one breath. Say the campaign name, the one-line concept, and the number — €400k over 8 weeks. Do not read the sub-line; let the type do the work. Pause before advancing.</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Targets, not hopes — each has a benchmark. Lead with reach and frequency (the media guarantee), then CPM efficiency (–13% is the buying story), then EMV as the earned multiplier that justifies the creator line. The source line under CPM is deliberate: always state benchmark provenance and as-of date.</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Measurement is how the plan earns its next budget. Left = the three-legged stool; no single method is trusted alone. Right = the one clean causal test — matched test/control cities, paid social dark in controls, incremental sales per capita as the verdict. Call out the pre-period: it’s what makes the lift credible.</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Close on the ask, not the risk. Name each owner and date out loud — make it a commitment, not an FYI. The three asks gate go-live; without the 05 Aug city sign-off, Week 1 burst slips. End on the last line: €400k, 8 weeks, one night to own.</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is the spine of the whole deck. Read the big line once, slowly. The two refusals are guardrails for every asset that follows — they keep the work from drifting into generic beauty. If a stakeholder proposes a daytime edit, point back to this slide.</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Moodboard tiles stand in for the art buy — each colour block is a direction, not a final image. Walk left-to-right: the palette moves from velvet dark into 2am gold. Use this to brief photographers and set designers; every shoot must live inside two or more of these tiles.</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Left column is the target; right column is why they buy. Deliver the insight quote as if it were a headline — it is the sentence the whole media plan is built to prove. Tie back: the flighting front-loads evening dayparts because that is when The Late Ones are awake and scrolling.</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build list. Note the cutdown discipline: one hero film feeds every channel at the right length, so production budget compounds. Qty column is what production is on the hook for. Flag the creator kits (12) as the long pole — briefs must lock in week 0.</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channel architecture — memorise the one-word jobs: scale, prove, own, catch, spark. Budgets on the right recur exactly on S8 flighting and S9 split. If someone asks to cut a channel, ask which job they want to drop.</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Breath break. This divider shifts the room from creative to operational. One line only: ‘the plan on a page.’ Then move straight into flighting — keep momentum, the numbers are the payoff.</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money map. Read it two ways: down a column shows weekly pressure (front-loaded — €75k in W1), across a row shows a channel’s life. The €kcolumn totals reconcile to €400k and match S9 exactly. OOH goes dark by W8; Search ramps to close on intent. If a week must be cut, protect W1–W2 burst.</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one-number slide the CFO wants. 35% into Paid Social because scale is the job; 24% into creators because credibility can’t be bought with reach alone. Every wedge equals a row on S8. Confirm out loud: donut + table both total €400k / 100%.</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chart" Target="../charts/chart1.xml"/><Relationship Id="rId3"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3B2145"/>
        </a:solidFill>
        <a:effectLst/>
      </p:bgPr>
    </p:bg>
    <p:spTree>
      <p:nvGrpSpPr>
        <p:cNvPr id="1" name=""/>
        <p:cNvGrpSpPr/>
        <p:nvPr/>
      </p:nvGrpSpPr>
      <p:grpSpPr/>
      <p:sp>
        <p:nvSpPr>
          <p:cNvPr id="2" name="Rectangle 1"/>
          <p:cNvSpPr/>
          <p:nvPr/>
        </p:nvSpPr>
        <p:spPr>
          <a:xfrm>
            <a:off x="0" y="0"/>
            <a:ext cx="12191695" cy="6858000"/>
          </a:xfrm>
          <a:prstGeom prst="rect">
            <a:avLst/>
          </a:prstGeom>
          <a:solidFill>
            <a:srgbClr val="3B214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502920" y="502920"/>
            <a:ext cx="11185855" cy="5852160"/>
          </a:xfrm>
          <a:prstGeom prst="rect">
            <a:avLst/>
          </a:prstGeom>
          <a:noFill/>
          <a:ln w="15875">
            <a:solidFill>
              <a:srgbClr val="C9A24B"/>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914400" y="914400"/>
            <a:ext cx="10332720" cy="365760"/>
          </a:xfrm>
          <a:prstGeom prst="rect">
            <a:avLst/>
          </a:prstGeom>
          <a:noFill/>
        </p:spPr>
        <p:txBody>
          <a:bodyPr wrap="square" anchor="t" lIns="0" rIns="0" tIns="0" bIns="0">
            <a:spAutoFit/>
          </a:bodyPr>
          <a:lstStyle/>
          <a:p>
            <a:pPr algn="l"/>
            <a:r>
              <a:rPr sz="1200" b="1" i="0">
                <a:solidFill>
                  <a:srgbClr val="C9A24B"/>
                </a:solidFill>
                <a:latin typeface="Liberation Sans"/>
              </a:rPr>
              <a:t>NOCTURNE  ·  8-WEEK CAMPAIGN  ·  MEDIA &amp; CREATIVE PLAN</a:t>
            </a:r>
          </a:p>
        </p:txBody>
      </p:sp>
      <p:sp>
        <p:nvSpPr>
          <p:cNvPr id="5" name="TextBox 4"/>
          <p:cNvSpPr txBox="1"/>
          <p:nvPr/>
        </p:nvSpPr>
        <p:spPr>
          <a:xfrm>
            <a:off x="868680" y="1965960"/>
            <a:ext cx="10424160" cy="2377440"/>
          </a:xfrm>
          <a:prstGeom prst="rect">
            <a:avLst/>
          </a:prstGeom>
          <a:noFill/>
        </p:spPr>
        <p:txBody>
          <a:bodyPr wrap="square" anchor="t" lIns="0" rIns="0" tIns="0" bIns="0">
            <a:spAutoFit/>
          </a:bodyPr>
          <a:lstStyle/>
          <a:p>
            <a:pPr algn="l">
              <a:lnSpc>
                <a:spcPct val="95000"/>
              </a:lnSpc>
            </a:pPr>
            <a:r>
              <a:rPr sz="8800" b="1" i="0">
                <a:solidFill>
                  <a:srgbClr val="FBF6F1"/>
                </a:solidFill>
                <a:latin typeface="DejaVu Serif"/>
              </a:rPr>
              <a:t>After Hours</a:t>
            </a:r>
          </a:p>
        </p:txBody>
      </p:sp>
      <p:sp>
        <p:nvSpPr>
          <p:cNvPr id="6" name="TextBox 5"/>
          <p:cNvSpPr txBox="1"/>
          <p:nvPr/>
        </p:nvSpPr>
        <p:spPr>
          <a:xfrm>
            <a:off x="914400" y="3977639"/>
            <a:ext cx="10058400" cy="914400"/>
          </a:xfrm>
          <a:prstGeom prst="rect">
            <a:avLst/>
          </a:prstGeom>
          <a:noFill/>
        </p:spPr>
        <p:txBody>
          <a:bodyPr wrap="square" anchor="t" lIns="0" rIns="0" tIns="0" bIns="0">
            <a:spAutoFit/>
          </a:bodyPr>
          <a:lstStyle/>
          <a:p>
            <a:pPr algn="l"/>
            <a:r>
              <a:rPr sz="2600" b="0" i="1">
                <a:solidFill>
                  <a:srgbClr val="E9A0A9"/>
                </a:solidFill>
                <a:latin typeface="DejaVu Serif"/>
              </a:rPr>
              <a:t>The fragrance you wear when the city goes quiet and you don’t.</a:t>
            </a:r>
          </a:p>
        </p:txBody>
      </p:sp>
      <p:sp>
        <p:nvSpPr>
          <p:cNvPr id="7" name="Rectangle 6"/>
          <p:cNvSpPr/>
          <p:nvPr/>
        </p:nvSpPr>
        <p:spPr>
          <a:xfrm>
            <a:off x="914400" y="5074920"/>
            <a:ext cx="2194560" cy="27432"/>
          </a:xfrm>
          <a:prstGeom prst="rect">
            <a:avLst/>
          </a:prstGeom>
          <a:solidFill>
            <a:srgbClr val="C9A2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914400" y="5303520"/>
            <a:ext cx="10332720" cy="822960"/>
          </a:xfrm>
          <a:prstGeom prst="rect">
            <a:avLst/>
          </a:prstGeom>
          <a:noFill/>
        </p:spPr>
        <p:txBody>
          <a:bodyPr wrap="square" anchor="t" lIns="0" rIns="0" tIns="0" bIns="0">
            <a:spAutoFit/>
          </a:bodyPr>
          <a:lstStyle/>
          <a:p>
            <a:pPr algn="l"/>
            <a:r>
              <a:rPr sz="1300" b="0" i="0">
                <a:solidFill>
                  <a:srgbClr val="F4D3D7"/>
                </a:solidFill>
                <a:latin typeface="Liberation Sans"/>
              </a:rPr>
              <a:t>Total investment €400k  ·  Weeks 1–8  ·  Prepared for the NOCTURNE Brand &amp; Growth board</a:t>
            </a:r>
          </a:p>
          <a:p>
            <a:pPr algn="l"/>
            <a:r>
              <a:rPr sz="1000" b="0" i="1">
                <a:solidFill>
                  <a:srgbClr val="6A4B76"/>
                </a:solidFill>
                <a:latin typeface="Liberation Sans"/>
              </a:rPr>
              <a:t>Confidential — fictional illustrative plan</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201A24"/>
        </a:solidFill>
        <a:effectLst/>
      </p:bgPr>
    </p:bg>
    <p:spTree>
      <p:nvGrpSpPr>
        <p:cNvPr id="1" name=""/>
        <p:cNvGrpSpPr/>
        <p:nvPr/>
      </p:nvGrpSpPr>
      <p:grpSpPr/>
      <p:sp>
        <p:nvSpPr>
          <p:cNvPr id="2" name="TextBox 1"/>
          <p:cNvSpPr txBox="1"/>
          <p:nvPr/>
        </p:nvSpPr>
        <p:spPr>
          <a:xfrm>
            <a:off x="822960" y="502920"/>
            <a:ext cx="7315200" cy="274320"/>
          </a:xfrm>
          <a:prstGeom prst="rect">
            <a:avLst/>
          </a:prstGeom>
          <a:noFill/>
        </p:spPr>
        <p:txBody>
          <a:bodyPr wrap="square" anchor="t" lIns="0" rIns="0" tIns="0" bIns="0">
            <a:spAutoFit/>
          </a:bodyPr>
          <a:lstStyle/>
          <a:p>
            <a:pPr algn="l"/>
            <a:r>
              <a:rPr sz="1100" b="1" i="0">
                <a:solidFill>
                  <a:srgbClr val="C9A24B"/>
                </a:solidFill>
                <a:latin typeface="Liberation Sans"/>
              </a:rPr>
              <a:t>SUCCESS · KPI TARGETS</a:t>
            </a:r>
          </a:p>
        </p:txBody>
      </p:sp>
      <p:sp>
        <p:nvSpPr>
          <p:cNvPr id="3" name="TextBox 2"/>
          <p:cNvSpPr txBox="1"/>
          <p:nvPr/>
        </p:nvSpPr>
        <p:spPr>
          <a:xfrm>
            <a:off x="777240" y="868680"/>
            <a:ext cx="10607040" cy="731520"/>
          </a:xfrm>
          <a:prstGeom prst="rect">
            <a:avLst/>
          </a:prstGeom>
          <a:noFill/>
        </p:spPr>
        <p:txBody>
          <a:bodyPr wrap="square" anchor="t" lIns="0" rIns="0" tIns="0" bIns="0">
            <a:spAutoFit/>
          </a:bodyPr>
          <a:lstStyle/>
          <a:p>
            <a:pPr algn="l"/>
            <a:r>
              <a:rPr sz="3400" b="1" i="0">
                <a:solidFill>
                  <a:srgbClr val="FBF6F1"/>
                </a:solidFill>
                <a:latin typeface="DejaVu Serif"/>
              </a:rPr>
              <a:t>What €400k must return</a:t>
            </a:r>
          </a:p>
        </p:txBody>
      </p:sp>
      <p:sp>
        <p:nvSpPr>
          <p:cNvPr id="4" name="Rounded Rectangle 3"/>
          <p:cNvSpPr/>
          <p:nvPr/>
        </p:nvSpPr>
        <p:spPr>
          <a:xfrm>
            <a:off x="822960" y="1874519"/>
            <a:ext cx="3429000" cy="1965960"/>
          </a:xfrm>
          <a:prstGeom prst="roundRect">
            <a:avLst>
              <a:gd name="adj" fmla="val 5000"/>
            </a:avLst>
          </a:prstGeom>
          <a:solidFill>
            <a:srgbClr val="2C2233"/>
          </a:solidFill>
          <a:ln w="9525">
            <a:solidFill>
              <a:srgbClr val="4A3A5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822960" y="1874519"/>
            <a:ext cx="3429000" cy="82296"/>
          </a:xfrm>
          <a:prstGeom prst="rect">
            <a:avLst/>
          </a:prstGeom>
          <a:solidFill>
            <a:srgbClr val="E9A0A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115568" y="2130552"/>
            <a:ext cx="2880360" cy="320040"/>
          </a:xfrm>
          <a:prstGeom prst="rect">
            <a:avLst/>
          </a:prstGeom>
          <a:noFill/>
        </p:spPr>
        <p:txBody>
          <a:bodyPr wrap="square" anchor="t" lIns="0" rIns="0" tIns="0" bIns="0">
            <a:spAutoFit/>
          </a:bodyPr>
          <a:lstStyle/>
          <a:p>
            <a:pPr algn="l"/>
            <a:r>
              <a:rPr sz="1100" b="1" i="0">
                <a:solidFill>
                  <a:srgbClr val="E9A0A9"/>
                </a:solidFill>
                <a:latin typeface="Liberation Sans"/>
              </a:rPr>
              <a:t>REACH</a:t>
            </a:r>
          </a:p>
        </p:txBody>
      </p:sp>
      <p:sp>
        <p:nvSpPr>
          <p:cNvPr id="7" name="TextBox 6"/>
          <p:cNvSpPr txBox="1"/>
          <p:nvPr/>
        </p:nvSpPr>
        <p:spPr>
          <a:xfrm>
            <a:off x="1097280" y="2441448"/>
            <a:ext cx="2880360" cy="822960"/>
          </a:xfrm>
          <a:prstGeom prst="rect">
            <a:avLst/>
          </a:prstGeom>
          <a:noFill/>
        </p:spPr>
        <p:txBody>
          <a:bodyPr wrap="square" anchor="t" lIns="0" rIns="0" tIns="0" bIns="0">
            <a:spAutoFit/>
          </a:bodyPr>
          <a:lstStyle/>
          <a:p>
            <a:pPr algn="l"/>
            <a:r>
              <a:rPr sz="4000" b="1" i="0">
                <a:solidFill>
                  <a:srgbClr val="FBF6F1"/>
                </a:solidFill>
                <a:latin typeface="DejaVu Serif"/>
              </a:rPr>
              <a:t>6.5M</a:t>
            </a:r>
          </a:p>
        </p:txBody>
      </p:sp>
      <p:sp>
        <p:nvSpPr>
          <p:cNvPr id="8" name="TextBox 7"/>
          <p:cNvSpPr txBox="1"/>
          <p:nvPr/>
        </p:nvSpPr>
        <p:spPr>
          <a:xfrm>
            <a:off x="1115568" y="3246120"/>
            <a:ext cx="2880360" cy="548640"/>
          </a:xfrm>
          <a:prstGeom prst="rect">
            <a:avLst/>
          </a:prstGeom>
          <a:noFill/>
        </p:spPr>
        <p:txBody>
          <a:bodyPr wrap="square" anchor="t" lIns="0" rIns="0" tIns="0" bIns="0">
            <a:spAutoFit/>
          </a:bodyPr>
          <a:lstStyle/>
          <a:p>
            <a:pPr algn="l">
              <a:lnSpc>
                <a:spcPct val="105000"/>
              </a:lnSpc>
              <a:spcAft>
                <a:spcPts val="100"/>
              </a:spcAft>
            </a:pPr>
            <a:r>
              <a:rPr sz="1200" b="0" i="0">
                <a:solidFill>
                  <a:srgbClr val="F4D3D7"/>
                </a:solidFill>
                <a:latin typeface="Liberation Sans"/>
              </a:rPr>
              <a:t>unique, 5 cities</a:t>
            </a:r>
          </a:p>
          <a:p>
            <a:pPr algn="l">
              <a:lnSpc>
                <a:spcPct val="105000"/>
              </a:lnSpc>
              <a:spcAft>
                <a:spcPts val="100"/>
              </a:spcAft>
            </a:pPr>
            <a:r>
              <a:rPr sz="1050" b="0" i="1">
                <a:solidFill>
                  <a:srgbClr val="C9A24B"/>
                </a:solidFill>
                <a:latin typeface="Liberation Sans"/>
              </a:rPr>
              <a:t>62% of addressable</a:t>
            </a:r>
          </a:p>
        </p:txBody>
      </p:sp>
      <p:sp>
        <p:nvSpPr>
          <p:cNvPr id="9" name="Rounded Rectangle 8"/>
          <p:cNvSpPr/>
          <p:nvPr/>
        </p:nvSpPr>
        <p:spPr>
          <a:xfrm>
            <a:off x="4416552" y="1874519"/>
            <a:ext cx="3429000" cy="1965960"/>
          </a:xfrm>
          <a:prstGeom prst="roundRect">
            <a:avLst>
              <a:gd name="adj" fmla="val 5000"/>
            </a:avLst>
          </a:prstGeom>
          <a:solidFill>
            <a:srgbClr val="2C2233"/>
          </a:solidFill>
          <a:ln w="9525">
            <a:solidFill>
              <a:srgbClr val="4A3A5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4416552" y="1874519"/>
            <a:ext cx="3429000" cy="82296"/>
          </a:xfrm>
          <a:prstGeom prst="rect">
            <a:avLst/>
          </a:prstGeom>
          <a:solidFill>
            <a:srgbClr val="C9A2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4709160" y="2130552"/>
            <a:ext cx="2880360" cy="320040"/>
          </a:xfrm>
          <a:prstGeom prst="rect">
            <a:avLst/>
          </a:prstGeom>
          <a:noFill/>
        </p:spPr>
        <p:txBody>
          <a:bodyPr wrap="square" anchor="t" lIns="0" rIns="0" tIns="0" bIns="0">
            <a:spAutoFit/>
          </a:bodyPr>
          <a:lstStyle/>
          <a:p>
            <a:pPr algn="l"/>
            <a:r>
              <a:rPr sz="1100" b="1" i="0">
                <a:solidFill>
                  <a:srgbClr val="C9A24B"/>
                </a:solidFill>
                <a:latin typeface="Liberation Sans"/>
              </a:rPr>
              <a:t>FREQUENCY</a:t>
            </a:r>
          </a:p>
        </p:txBody>
      </p:sp>
      <p:sp>
        <p:nvSpPr>
          <p:cNvPr id="12" name="TextBox 11"/>
          <p:cNvSpPr txBox="1"/>
          <p:nvPr/>
        </p:nvSpPr>
        <p:spPr>
          <a:xfrm>
            <a:off x="4690872" y="2441448"/>
            <a:ext cx="2880360" cy="822960"/>
          </a:xfrm>
          <a:prstGeom prst="rect">
            <a:avLst/>
          </a:prstGeom>
          <a:noFill/>
        </p:spPr>
        <p:txBody>
          <a:bodyPr wrap="square" anchor="t" lIns="0" rIns="0" tIns="0" bIns="0">
            <a:spAutoFit/>
          </a:bodyPr>
          <a:lstStyle/>
          <a:p>
            <a:pPr algn="l"/>
            <a:r>
              <a:rPr sz="4000" b="1" i="0">
                <a:solidFill>
                  <a:srgbClr val="FBF6F1"/>
                </a:solidFill>
                <a:latin typeface="DejaVu Serif"/>
              </a:rPr>
              <a:t>4.2×</a:t>
            </a:r>
          </a:p>
        </p:txBody>
      </p:sp>
      <p:sp>
        <p:nvSpPr>
          <p:cNvPr id="13" name="TextBox 12"/>
          <p:cNvSpPr txBox="1"/>
          <p:nvPr/>
        </p:nvSpPr>
        <p:spPr>
          <a:xfrm>
            <a:off x="4709160" y="3246120"/>
            <a:ext cx="2880360" cy="548640"/>
          </a:xfrm>
          <a:prstGeom prst="rect">
            <a:avLst/>
          </a:prstGeom>
          <a:noFill/>
        </p:spPr>
        <p:txBody>
          <a:bodyPr wrap="square" anchor="t" lIns="0" rIns="0" tIns="0" bIns="0">
            <a:spAutoFit/>
          </a:bodyPr>
          <a:lstStyle/>
          <a:p>
            <a:pPr algn="l">
              <a:lnSpc>
                <a:spcPct val="105000"/>
              </a:lnSpc>
              <a:spcAft>
                <a:spcPts val="100"/>
              </a:spcAft>
            </a:pPr>
            <a:r>
              <a:rPr sz="1200" b="0" i="0">
                <a:solidFill>
                  <a:srgbClr val="F4D3D7"/>
                </a:solidFill>
                <a:latin typeface="Liberation Sans"/>
              </a:rPr>
              <a:t>avg / reached user</a:t>
            </a:r>
          </a:p>
          <a:p>
            <a:pPr algn="l">
              <a:lnSpc>
                <a:spcPct val="105000"/>
              </a:lnSpc>
              <a:spcAft>
                <a:spcPts val="100"/>
              </a:spcAft>
            </a:pPr>
            <a:r>
              <a:rPr sz="1050" b="0" i="1">
                <a:solidFill>
                  <a:srgbClr val="C9A24B"/>
                </a:solidFill>
                <a:latin typeface="Liberation Sans"/>
              </a:rPr>
              <a:t>3–5× optimal band</a:t>
            </a:r>
          </a:p>
        </p:txBody>
      </p:sp>
      <p:sp>
        <p:nvSpPr>
          <p:cNvPr id="14" name="Rounded Rectangle 13"/>
          <p:cNvSpPr/>
          <p:nvPr/>
        </p:nvSpPr>
        <p:spPr>
          <a:xfrm>
            <a:off x="8010144" y="1874519"/>
            <a:ext cx="3429000" cy="1965960"/>
          </a:xfrm>
          <a:prstGeom prst="roundRect">
            <a:avLst>
              <a:gd name="adj" fmla="val 5000"/>
            </a:avLst>
          </a:prstGeom>
          <a:solidFill>
            <a:srgbClr val="2C2233"/>
          </a:solidFill>
          <a:ln w="9525">
            <a:solidFill>
              <a:srgbClr val="4A3A5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Rectangle 14"/>
          <p:cNvSpPr/>
          <p:nvPr/>
        </p:nvSpPr>
        <p:spPr>
          <a:xfrm>
            <a:off x="8010144" y="1874519"/>
            <a:ext cx="3429000" cy="82296"/>
          </a:xfrm>
          <a:prstGeom prst="rect">
            <a:avLst/>
          </a:prstGeom>
          <a:solidFill>
            <a:srgbClr val="E9A0A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8302752" y="2130552"/>
            <a:ext cx="2880360" cy="320040"/>
          </a:xfrm>
          <a:prstGeom prst="rect">
            <a:avLst/>
          </a:prstGeom>
          <a:noFill/>
        </p:spPr>
        <p:txBody>
          <a:bodyPr wrap="square" anchor="t" lIns="0" rIns="0" tIns="0" bIns="0">
            <a:spAutoFit/>
          </a:bodyPr>
          <a:lstStyle/>
          <a:p>
            <a:pPr algn="l"/>
            <a:r>
              <a:rPr sz="1100" b="1" i="0">
                <a:solidFill>
                  <a:srgbClr val="E9A0A9"/>
                </a:solidFill>
                <a:latin typeface="Liberation Sans"/>
              </a:rPr>
              <a:t>CPM</a:t>
            </a:r>
          </a:p>
        </p:txBody>
      </p:sp>
      <p:sp>
        <p:nvSpPr>
          <p:cNvPr id="17" name="TextBox 16"/>
          <p:cNvSpPr txBox="1"/>
          <p:nvPr/>
        </p:nvSpPr>
        <p:spPr>
          <a:xfrm>
            <a:off x="8284464" y="2441448"/>
            <a:ext cx="2880360" cy="822960"/>
          </a:xfrm>
          <a:prstGeom prst="rect">
            <a:avLst/>
          </a:prstGeom>
          <a:noFill/>
        </p:spPr>
        <p:txBody>
          <a:bodyPr wrap="square" anchor="t" lIns="0" rIns="0" tIns="0" bIns="0">
            <a:spAutoFit/>
          </a:bodyPr>
          <a:lstStyle/>
          <a:p>
            <a:pPr algn="l"/>
            <a:r>
              <a:rPr sz="4000" b="1" i="0">
                <a:solidFill>
                  <a:srgbClr val="FBF6F1"/>
                </a:solidFill>
                <a:latin typeface="DejaVu Serif"/>
              </a:rPr>
              <a:t>€6.20</a:t>
            </a:r>
          </a:p>
        </p:txBody>
      </p:sp>
      <p:sp>
        <p:nvSpPr>
          <p:cNvPr id="18" name="TextBox 17"/>
          <p:cNvSpPr txBox="1"/>
          <p:nvPr/>
        </p:nvSpPr>
        <p:spPr>
          <a:xfrm>
            <a:off x="8302752" y="3246120"/>
            <a:ext cx="2880360" cy="548640"/>
          </a:xfrm>
          <a:prstGeom prst="rect">
            <a:avLst/>
          </a:prstGeom>
          <a:noFill/>
        </p:spPr>
        <p:txBody>
          <a:bodyPr wrap="square" anchor="t" lIns="0" rIns="0" tIns="0" bIns="0">
            <a:spAutoFit/>
          </a:bodyPr>
          <a:lstStyle/>
          <a:p>
            <a:pPr algn="l">
              <a:lnSpc>
                <a:spcPct val="105000"/>
              </a:lnSpc>
              <a:spcAft>
                <a:spcPts val="100"/>
              </a:spcAft>
            </a:pPr>
            <a:r>
              <a:rPr sz="1200" b="0" i="0">
                <a:solidFill>
                  <a:srgbClr val="F4D3D7"/>
                </a:solidFill>
                <a:latin typeface="Liberation Sans"/>
              </a:rPr>
              <a:t>target vs €7.10 benchmark</a:t>
            </a:r>
          </a:p>
          <a:p>
            <a:pPr algn="l">
              <a:lnSpc>
                <a:spcPct val="105000"/>
              </a:lnSpc>
              <a:spcAft>
                <a:spcPts val="100"/>
              </a:spcAft>
            </a:pPr>
            <a:r>
              <a:rPr sz="1050" b="0" i="1">
                <a:solidFill>
                  <a:srgbClr val="C9A24B"/>
                </a:solidFill>
                <a:latin typeface="Liberation Sans"/>
              </a:rPr>
              <a:t>–13% vs prior launch</a:t>
            </a:r>
          </a:p>
        </p:txBody>
      </p:sp>
      <p:sp>
        <p:nvSpPr>
          <p:cNvPr id="19" name="Rounded Rectangle 18"/>
          <p:cNvSpPr/>
          <p:nvPr/>
        </p:nvSpPr>
        <p:spPr>
          <a:xfrm>
            <a:off x="822960" y="4041648"/>
            <a:ext cx="3429000" cy="1965960"/>
          </a:xfrm>
          <a:prstGeom prst="roundRect">
            <a:avLst>
              <a:gd name="adj" fmla="val 5000"/>
            </a:avLst>
          </a:prstGeom>
          <a:solidFill>
            <a:srgbClr val="2C2233"/>
          </a:solidFill>
          <a:ln w="9525">
            <a:solidFill>
              <a:srgbClr val="4A3A5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Rectangle 19"/>
          <p:cNvSpPr/>
          <p:nvPr/>
        </p:nvSpPr>
        <p:spPr>
          <a:xfrm>
            <a:off x="822960" y="4041648"/>
            <a:ext cx="3429000" cy="82296"/>
          </a:xfrm>
          <a:prstGeom prst="rect">
            <a:avLst/>
          </a:prstGeom>
          <a:solidFill>
            <a:srgbClr val="C9A2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1115568" y="4297680"/>
            <a:ext cx="2880360" cy="320040"/>
          </a:xfrm>
          <a:prstGeom prst="rect">
            <a:avLst/>
          </a:prstGeom>
          <a:noFill/>
        </p:spPr>
        <p:txBody>
          <a:bodyPr wrap="square" anchor="t" lIns="0" rIns="0" tIns="0" bIns="0">
            <a:spAutoFit/>
          </a:bodyPr>
          <a:lstStyle/>
          <a:p>
            <a:pPr algn="l"/>
            <a:r>
              <a:rPr sz="1100" b="1" i="0">
                <a:solidFill>
                  <a:srgbClr val="C9A24B"/>
                </a:solidFill>
                <a:latin typeface="Liberation Sans"/>
              </a:rPr>
              <a:t>ENGAGEMENT</a:t>
            </a:r>
          </a:p>
        </p:txBody>
      </p:sp>
      <p:sp>
        <p:nvSpPr>
          <p:cNvPr id="22" name="TextBox 21"/>
          <p:cNvSpPr txBox="1"/>
          <p:nvPr/>
        </p:nvSpPr>
        <p:spPr>
          <a:xfrm>
            <a:off x="1097280" y="4608576"/>
            <a:ext cx="2880360" cy="822960"/>
          </a:xfrm>
          <a:prstGeom prst="rect">
            <a:avLst/>
          </a:prstGeom>
          <a:noFill/>
        </p:spPr>
        <p:txBody>
          <a:bodyPr wrap="square" anchor="t" lIns="0" rIns="0" tIns="0" bIns="0">
            <a:spAutoFit/>
          </a:bodyPr>
          <a:lstStyle/>
          <a:p>
            <a:pPr algn="l"/>
            <a:r>
              <a:rPr sz="4000" b="1" i="0">
                <a:solidFill>
                  <a:srgbClr val="FBF6F1"/>
                </a:solidFill>
                <a:latin typeface="DejaVu Serif"/>
              </a:rPr>
              <a:t>3.8%</a:t>
            </a:r>
          </a:p>
        </p:txBody>
      </p:sp>
      <p:sp>
        <p:nvSpPr>
          <p:cNvPr id="23" name="TextBox 22"/>
          <p:cNvSpPr txBox="1"/>
          <p:nvPr/>
        </p:nvSpPr>
        <p:spPr>
          <a:xfrm>
            <a:off x="1115568" y="5413248"/>
            <a:ext cx="2880360" cy="548640"/>
          </a:xfrm>
          <a:prstGeom prst="rect">
            <a:avLst/>
          </a:prstGeom>
          <a:noFill/>
        </p:spPr>
        <p:txBody>
          <a:bodyPr wrap="square" anchor="t" lIns="0" rIns="0" tIns="0" bIns="0">
            <a:spAutoFit/>
          </a:bodyPr>
          <a:lstStyle/>
          <a:p>
            <a:pPr algn="l">
              <a:lnSpc>
                <a:spcPct val="105000"/>
              </a:lnSpc>
              <a:spcAft>
                <a:spcPts val="100"/>
              </a:spcAft>
            </a:pPr>
            <a:r>
              <a:rPr sz="1200" b="0" i="0">
                <a:solidFill>
                  <a:srgbClr val="F4D3D7"/>
                </a:solidFill>
                <a:latin typeface="Liberation Sans"/>
              </a:rPr>
              <a:t>social eng. rate</a:t>
            </a:r>
          </a:p>
          <a:p>
            <a:pPr algn="l">
              <a:lnSpc>
                <a:spcPct val="105000"/>
              </a:lnSpc>
              <a:spcAft>
                <a:spcPts val="100"/>
              </a:spcAft>
            </a:pPr>
            <a:r>
              <a:rPr sz="1050" b="0" i="1">
                <a:solidFill>
                  <a:srgbClr val="C9A24B"/>
                </a:solidFill>
                <a:latin typeface="Liberation Sans"/>
              </a:rPr>
              <a:t>vs 2.4% category avg</a:t>
            </a:r>
          </a:p>
        </p:txBody>
      </p:sp>
      <p:sp>
        <p:nvSpPr>
          <p:cNvPr id="24" name="Rounded Rectangle 23"/>
          <p:cNvSpPr/>
          <p:nvPr/>
        </p:nvSpPr>
        <p:spPr>
          <a:xfrm>
            <a:off x="4416552" y="4041648"/>
            <a:ext cx="3429000" cy="1965960"/>
          </a:xfrm>
          <a:prstGeom prst="roundRect">
            <a:avLst>
              <a:gd name="adj" fmla="val 5000"/>
            </a:avLst>
          </a:prstGeom>
          <a:solidFill>
            <a:srgbClr val="2C2233"/>
          </a:solidFill>
          <a:ln w="9525">
            <a:solidFill>
              <a:srgbClr val="4A3A5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Rectangle 24"/>
          <p:cNvSpPr/>
          <p:nvPr/>
        </p:nvSpPr>
        <p:spPr>
          <a:xfrm>
            <a:off x="4416552" y="4041648"/>
            <a:ext cx="3429000" cy="82296"/>
          </a:xfrm>
          <a:prstGeom prst="rect">
            <a:avLst/>
          </a:prstGeom>
          <a:solidFill>
            <a:srgbClr val="E9A0A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4709160" y="4297680"/>
            <a:ext cx="2880360" cy="320040"/>
          </a:xfrm>
          <a:prstGeom prst="rect">
            <a:avLst/>
          </a:prstGeom>
          <a:noFill/>
        </p:spPr>
        <p:txBody>
          <a:bodyPr wrap="square" anchor="t" lIns="0" rIns="0" tIns="0" bIns="0">
            <a:spAutoFit/>
          </a:bodyPr>
          <a:lstStyle/>
          <a:p>
            <a:pPr algn="l"/>
            <a:r>
              <a:rPr sz="1100" b="1" i="0">
                <a:solidFill>
                  <a:srgbClr val="E9A0A9"/>
                </a:solidFill>
                <a:latin typeface="Liberation Sans"/>
              </a:rPr>
              <a:t>EMV</a:t>
            </a:r>
          </a:p>
        </p:txBody>
      </p:sp>
      <p:sp>
        <p:nvSpPr>
          <p:cNvPr id="27" name="TextBox 26"/>
          <p:cNvSpPr txBox="1"/>
          <p:nvPr/>
        </p:nvSpPr>
        <p:spPr>
          <a:xfrm>
            <a:off x="4690872" y="4608576"/>
            <a:ext cx="2880360" cy="822960"/>
          </a:xfrm>
          <a:prstGeom prst="rect">
            <a:avLst/>
          </a:prstGeom>
          <a:noFill/>
        </p:spPr>
        <p:txBody>
          <a:bodyPr wrap="square" anchor="t" lIns="0" rIns="0" tIns="0" bIns="0">
            <a:spAutoFit/>
          </a:bodyPr>
          <a:lstStyle/>
          <a:p>
            <a:pPr algn="l"/>
            <a:r>
              <a:rPr sz="4000" b="1" i="0">
                <a:solidFill>
                  <a:srgbClr val="FBF6F1"/>
                </a:solidFill>
                <a:latin typeface="DejaVu Serif"/>
              </a:rPr>
              <a:t>€1.4M</a:t>
            </a:r>
          </a:p>
        </p:txBody>
      </p:sp>
      <p:sp>
        <p:nvSpPr>
          <p:cNvPr id="28" name="TextBox 27"/>
          <p:cNvSpPr txBox="1"/>
          <p:nvPr/>
        </p:nvSpPr>
        <p:spPr>
          <a:xfrm>
            <a:off x="4709160" y="5413248"/>
            <a:ext cx="2880360" cy="548640"/>
          </a:xfrm>
          <a:prstGeom prst="rect">
            <a:avLst/>
          </a:prstGeom>
          <a:noFill/>
        </p:spPr>
        <p:txBody>
          <a:bodyPr wrap="square" anchor="t" lIns="0" rIns="0" tIns="0" bIns="0">
            <a:spAutoFit/>
          </a:bodyPr>
          <a:lstStyle/>
          <a:p>
            <a:pPr algn="l">
              <a:lnSpc>
                <a:spcPct val="105000"/>
              </a:lnSpc>
              <a:spcAft>
                <a:spcPts val="100"/>
              </a:spcAft>
            </a:pPr>
            <a:r>
              <a:rPr sz="1200" b="0" i="0">
                <a:solidFill>
                  <a:srgbClr val="F4D3D7"/>
                </a:solidFill>
                <a:latin typeface="Liberation Sans"/>
              </a:rPr>
              <a:t>earned media value</a:t>
            </a:r>
          </a:p>
          <a:p>
            <a:pPr algn="l">
              <a:lnSpc>
                <a:spcPct val="105000"/>
              </a:lnSpc>
              <a:spcAft>
                <a:spcPts val="100"/>
              </a:spcAft>
            </a:pPr>
            <a:r>
              <a:rPr sz="1050" b="0" i="1">
                <a:solidFill>
                  <a:srgbClr val="C9A24B"/>
                </a:solidFill>
                <a:latin typeface="Liberation Sans"/>
              </a:rPr>
              <a:t>3.5× on paid spend</a:t>
            </a:r>
          </a:p>
        </p:txBody>
      </p:sp>
      <p:sp>
        <p:nvSpPr>
          <p:cNvPr id="29" name="Rounded Rectangle 28"/>
          <p:cNvSpPr/>
          <p:nvPr/>
        </p:nvSpPr>
        <p:spPr>
          <a:xfrm>
            <a:off x="8010144" y="4041648"/>
            <a:ext cx="3429000" cy="1965960"/>
          </a:xfrm>
          <a:prstGeom prst="roundRect">
            <a:avLst>
              <a:gd name="adj" fmla="val 5000"/>
            </a:avLst>
          </a:prstGeom>
          <a:solidFill>
            <a:srgbClr val="2C2233"/>
          </a:solidFill>
          <a:ln w="9525">
            <a:solidFill>
              <a:srgbClr val="4A3A5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Rectangle 29"/>
          <p:cNvSpPr/>
          <p:nvPr/>
        </p:nvSpPr>
        <p:spPr>
          <a:xfrm>
            <a:off x="8010144" y="4041648"/>
            <a:ext cx="3429000" cy="82296"/>
          </a:xfrm>
          <a:prstGeom prst="rect">
            <a:avLst/>
          </a:prstGeom>
          <a:solidFill>
            <a:srgbClr val="C9A2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1" name="TextBox 30"/>
          <p:cNvSpPr txBox="1"/>
          <p:nvPr/>
        </p:nvSpPr>
        <p:spPr>
          <a:xfrm>
            <a:off x="8302752" y="4297680"/>
            <a:ext cx="2880360" cy="320040"/>
          </a:xfrm>
          <a:prstGeom prst="rect">
            <a:avLst/>
          </a:prstGeom>
          <a:noFill/>
        </p:spPr>
        <p:txBody>
          <a:bodyPr wrap="square" anchor="t" lIns="0" rIns="0" tIns="0" bIns="0">
            <a:spAutoFit/>
          </a:bodyPr>
          <a:lstStyle/>
          <a:p>
            <a:pPr algn="l"/>
            <a:r>
              <a:rPr sz="1100" b="1" i="0">
                <a:solidFill>
                  <a:srgbClr val="C9A24B"/>
                </a:solidFill>
                <a:latin typeface="Liberation Sans"/>
              </a:rPr>
              <a:t>VIEW-THRU</a:t>
            </a:r>
          </a:p>
        </p:txBody>
      </p:sp>
      <p:sp>
        <p:nvSpPr>
          <p:cNvPr id="32" name="TextBox 31"/>
          <p:cNvSpPr txBox="1"/>
          <p:nvPr/>
        </p:nvSpPr>
        <p:spPr>
          <a:xfrm>
            <a:off x="8284464" y="4608576"/>
            <a:ext cx="2880360" cy="822960"/>
          </a:xfrm>
          <a:prstGeom prst="rect">
            <a:avLst/>
          </a:prstGeom>
          <a:noFill/>
        </p:spPr>
        <p:txBody>
          <a:bodyPr wrap="square" anchor="t" lIns="0" rIns="0" tIns="0" bIns="0">
            <a:spAutoFit/>
          </a:bodyPr>
          <a:lstStyle/>
          <a:p>
            <a:pPr algn="l"/>
            <a:r>
              <a:rPr sz="4000" b="1" i="0">
                <a:solidFill>
                  <a:srgbClr val="FBF6F1"/>
                </a:solidFill>
                <a:latin typeface="DejaVu Serif"/>
              </a:rPr>
              <a:t>48%</a:t>
            </a:r>
          </a:p>
        </p:txBody>
      </p:sp>
      <p:sp>
        <p:nvSpPr>
          <p:cNvPr id="33" name="TextBox 32"/>
          <p:cNvSpPr txBox="1"/>
          <p:nvPr/>
        </p:nvSpPr>
        <p:spPr>
          <a:xfrm>
            <a:off x="8302752" y="5413248"/>
            <a:ext cx="2880360" cy="548640"/>
          </a:xfrm>
          <a:prstGeom prst="rect">
            <a:avLst/>
          </a:prstGeom>
          <a:noFill/>
        </p:spPr>
        <p:txBody>
          <a:bodyPr wrap="square" anchor="t" lIns="0" rIns="0" tIns="0" bIns="0">
            <a:spAutoFit/>
          </a:bodyPr>
          <a:lstStyle/>
          <a:p>
            <a:pPr algn="l">
              <a:lnSpc>
                <a:spcPct val="105000"/>
              </a:lnSpc>
              <a:spcAft>
                <a:spcPts val="100"/>
              </a:spcAft>
            </a:pPr>
            <a:r>
              <a:rPr sz="1200" b="0" i="0">
                <a:solidFill>
                  <a:srgbClr val="F4D3D7"/>
                </a:solidFill>
                <a:latin typeface="Liberation Sans"/>
              </a:rPr>
              <a:t>15s completion</a:t>
            </a:r>
          </a:p>
          <a:p>
            <a:pPr algn="l">
              <a:lnSpc>
                <a:spcPct val="105000"/>
              </a:lnSpc>
              <a:spcAft>
                <a:spcPts val="100"/>
              </a:spcAft>
            </a:pPr>
            <a:r>
              <a:rPr sz="1050" b="0" i="1">
                <a:solidFill>
                  <a:srgbClr val="C9A24B"/>
                </a:solidFill>
                <a:latin typeface="Liberation Sans"/>
              </a:rPr>
              <a:t>hero cutdowns</a:t>
            </a:r>
          </a:p>
        </p:txBody>
      </p:sp>
      <p:sp>
        <p:nvSpPr>
          <p:cNvPr id="34" name="TextBox 33"/>
          <p:cNvSpPr txBox="1"/>
          <p:nvPr/>
        </p:nvSpPr>
        <p:spPr>
          <a:xfrm>
            <a:off x="822960" y="6355080"/>
            <a:ext cx="10515600" cy="365760"/>
          </a:xfrm>
          <a:prstGeom prst="rect">
            <a:avLst/>
          </a:prstGeom>
          <a:noFill/>
        </p:spPr>
        <p:txBody>
          <a:bodyPr wrap="square" anchor="t" lIns="0" rIns="0" tIns="0" bIns="0">
            <a:spAutoFit/>
          </a:bodyPr>
          <a:lstStyle/>
          <a:p>
            <a:pPr algn="l"/>
            <a:r>
              <a:rPr sz="950" b="0" i="1">
                <a:solidFill>
                  <a:srgbClr val="9A8AA0"/>
                </a:solidFill>
                <a:latin typeface="Liberation Sans"/>
              </a:rPr>
              <a:t>CPM benchmark €7.10 sourced from NOCTURNE FY24 launch post-buy (internal), as-of Q4 2025; category engagement avg per Nielsen beauty norms, 2025.</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FBF6F1"/>
        </a:solidFill>
        <a:effectLst/>
      </p:bgPr>
    </p:bg>
    <p:spTree>
      <p:nvGrpSpPr>
        <p:cNvPr id="1" name=""/>
        <p:cNvGrpSpPr/>
        <p:nvPr/>
      </p:nvGrpSpPr>
      <p:grpSpPr/>
      <p:sp>
        <p:nvSpPr>
          <p:cNvPr id="2" name="TextBox 1"/>
          <p:cNvSpPr txBox="1"/>
          <p:nvPr/>
        </p:nvSpPr>
        <p:spPr>
          <a:xfrm>
            <a:off x="822960" y="502920"/>
            <a:ext cx="7315200" cy="274320"/>
          </a:xfrm>
          <a:prstGeom prst="rect">
            <a:avLst/>
          </a:prstGeom>
          <a:noFill/>
        </p:spPr>
        <p:txBody>
          <a:bodyPr wrap="square" anchor="t" lIns="0" rIns="0" tIns="0" bIns="0">
            <a:spAutoFit/>
          </a:bodyPr>
          <a:lstStyle/>
          <a:p>
            <a:pPr algn="l"/>
            <a:r>
              <a:rPr sz="1100" b="1" i="0">
                <a:solidFill>
                  <a:srgbClr val="C9A24B"/>
                </a:solidFill>
                <a:latin typeface="Liberation Sans"/>
              </a:rPr>
              <a:t>PROOF · MEASUREMENT &amp; TEST</a:t>
            </a:r>
          </a:p>
        </p:txBody>
      </p:sp>
      <p:sp>
        <p:nvSpPr>
          <p:cNvPr id="3" name="TextBox 2"/>
          <p:cNvSpPr txBox="1"/>
          <p:nvPr/>
        </p:nvSpPr>
        <p:spPr>
          <a:xfrm>
            <a:off x="777240" y="868680"/>
            <a:ext cx="10607040" cy="731520"/>
          </a:xfrm>
          <a:prstGeom prst="rect">
            <a:avLst/>
          </a:prstGeom>
          <a:noFill/>
        </p:spPr>
        <p:txBody>
          <a:bodyPr wrap="square" anchor="t" lIns="0" rIns="0" tIns="0" bIns="0">
            <a:spAutoFit/>
          </a:bodyPr>
          <a:lstStyle/>
          <a:p>
            <a:pPr algn="l"/>
            <a:r>
              <a:rPr sz="3400" b="1" i="0">
                <a:solidFill>
                  <a:srgbClr val="3B2145"/>
                </a:solidFill>
                <a:latin typeface="DejaVu Serif"/>
              </a:rPr>
              <a:t>How we’ll know it worked</a:t>
            </a:r>
          </a:p>
        </p:txBody>
      </p:sp>
      <p:sp>
        <p:nvSpPr>
          <p:cNvPr id="4" name="Rounded Rectangle 3"/>
          <p:cNvSpPr/>
          <p:nvPr/>
        </p:nvSpPr>
        <p:spPr>
          <a:xfrm>
            <a:off x="822960" y="1828800"/>
            <a:ext cx="5074920" cy="4206240"/>
          </a:xfrm>
          <a:prstGeom prst="roundRect">
            <a:avLst>
              <a:gd name="adj" fmla="val 4000"/>
            </a:avLst>
          </a:prstGeom>
          <a:solidFill>
            <a:srgbClr val="F1E7EC"/>
          </a:solidFill>
          <a:ln w="12700">
            <a:solidFill>
              <a:srgbClr val="E9A0A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097280" y="2057400"/>
            <a:ext cx="4572000" cy="3840480"/>
          </a:xfrm>
          <a:prstGeom prst="rect">
            <a:avLst/>
          </a:prstGeom>
          <a:noFill/>
        </p:spPr>
        <p:txBody>
          <a:bodyPr wrap="square" anchor="t" lIns="0" rIns="0" tIns="0" bIns="0">
            <a:spAutoFit/>
          </a:bodyPr>
          <a:lstStyle/>
          <a:p>
            <a:pPr algn="l">
              <a:lnSpc>
                <a:spcPct val="112000"/>
              </a:lnSpc>
              <a:spcAft>
                <a:spcPts val="400"/>
              </a:spcAft>
            </a:pPr>
            <a:r>
              <a:rPr sz="1100" b="1" i="0">
                <a:solidFill>
                  <a:srgbClr val="7C4A62"/>
                </a:solidFill>
                <a:latin typeface="Liberation Sans"/>
              </a:rPr>
              <a:t>ATTRIBUTION APPROACH</a:t>
            </a:r>
          </a:p>
          <a:p>
            <a:pPr algn="l">
              <a:lnSpc>
                <a:spcPct val="112000"/>
              </a:lnSpc>
              <a:spcAft>
                <a:spcPts val="400"/>
              </a:spcAft>
            </a:pPr>
            <a:r>
              <a:rPr sz="1900" b="1" i="0">
                <a:solidFill>
                  <a:srgbClr val="3B2145"/>
                </a:solidFill>
                <a:latin typeface="DejaVu Serif"/>
              </a:rPr>
              <a:t>Triangulated, not single-touch.</a:t>
            </a:r>
          </a:p>
          <a:p>
            <a:pPr algn="l">
              <a:lnSpc>
                <a:spcPct val="112000"/>
              </a:lnSpc>
              <a:spcAft>
                <a:spcPts val="400"/>
              </a:spcAft>
            </a:pPr>
            <a:r>
              <a:rPr sz="500" b="0" i="0">
                <a:solidFill>
                  <a:srgbClr val="3B2145"/>
                </a:solidFill>
                <a:latin typeface="Liberation Sans"/>
              </a:rPr>
              <a:t/>
            </a:r>
          </a:p>
          <a:p>
            <a:pPr algn="l">
              <a:lnSpc>
                <a:spcPct val="112000"/>
              </a:lnSpc>
              <a:spcAft>
                <a:spcPts val="400"/>
              </a:spcAft>
            </a:pPr>
            <a:r>
              <a:rPr sz="1250" b="0" i="0">
                <a:solidFill>
                  <a:srgbClr val="201A24"/>
                </a:solidFill>
                <a:latin typeface="Liberation Sans"/>
              </a:rPr>
              <a:t>1.  Media-mix model as the spine — weekly spend vs sales, 8-week window + 4-week tail.</a:t>
            </a:r>
          </a:p>
          <a:p>
            <a:pPr algn="l">
              <a:lnSpc>
                <a:spcPct val="112000"/>
              </a:lnSpc>
              <a:spcAft>
                <a:spcPts val="400"/>
              </a:spcAft>
            </a:pPr>
            <a:r>
              <a:rPr sz="1250" b="0" i="0">
                <a:solidFill>
                  <a:srgbClr val="201A24"/>
                </a:solidFill>
                <a:latin typeface="Liberation Sans"/>
              </a:rPr>
              <a:t>2.  Platform lift studies (Meta / TikTok) for in-channel brand + conversion lift.</a:t>
            </a:r>
          </a:p>
          <a:p>
            <a:pPr algn="l">
              <a:lnSpc>
                <a:spcPct val="112000"/>
              </a:lnSpc>
              <a:spcAft>
                <a:spcPts val="400"/>
              </a:spcAft>
            </a:pPr>
            <a:r>
              <a:rPr sz="1250" b="0" i="0">
                <a:solidFill>
                  <a:srgbClr val="201A24"/>
                </a:solidFill>
                <a:latin typeface="Liberation Sans"/>
              </a:rPr>
              <a:t>3.  Geo holdout as the causal referee when models and platforms disagree.</a:t>
            </a:r>
          </a:p>
          <a:p>
            <a:pPr algn="l">
              <a:lnSpc>
                <a:spcPct val="112000"/>
              </a:lnSpc>
              <a:spcAft>
                <a:spcPts val="400"/>
              </a:spcAft>
            </a:pPr>
            <a:r>
              <a:rPr sz="500" b="0" i="0">
                <a:solidFill>
                  <a:srgbClr val="3B2145"/>
                </a:solidFill>
                <a:latin typeface="Liberation Sans"/>
              </a:rPr>
              <a:t/>
            </a:r>
          </a:p>
          <a:p>
            <a:pPr algn="l">
              <a:lnSpc>
                <a:spcPct val="112000"/>
              </a:lnSpc>
              <a:spcAft>
                <a:spcPts val="400"/>
              </a:spcAft>
            </a:pPr>
            <a:r>
              <a:rPr sz="1200" b="0" i="1">
                <a:solidFill>
                  <a:srgbClr val="7C4A62"/>
                </a:solidFill>
                <a:latin typeface="Liberation Sans"/>
              </a:rPr>
              <a:t>Reporting: weekly pace dashboard · mid-flight read (W4) · post-buy (W10).</a:t>
            </a:r>
          </a:p>
        </p:txBody>
      </p:sp>
      <p:sp>
        <p:nvSpPr>
          <p:cNvPr id="6" name="Rounded Rectangle 5"/>
          <p:cNvSpPr/>
          <p:nvPr/>
        </p:nvSpPr>
        <p:spPr>
          <a:xfrm>
            <a:off x="6172200" y="1828800"/>
            <a:ext cx="5193792" cy="4206240"/>
          </a:xfrm>
          <a:prstGeom prst="roundRect">
            <a:avLst>
              <a:gd name="adj" fmla="val 4000"/>
            </a:avLst>
          </a:prstGeom>
          <a:solidFill>
            <a:srgbClr val="3B214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6446520" y="2057400"/>
            <a:ext cx="4663440" cy="640080"/>
          </a:xfrm>
          <a:prstGeom prst="rect">
            <a:avLst/>
          </a:prstGeom>
          <a:noFill/>
        </p:spPr>
        <p:txBody>
          <a:bodyPr wrap="square" anchor="t" lIns="0" rIns="0" tIns="0" bIns="0">
            <a:spAutoFit/>
          </a:bodyPr>
          <a:lstStyle/>
          <a:p>
            <a:pPr algn="l">
              <a:lnSpc>
                <a:spcPct val="105000"/>
              </a:lnSpc>
              <a:spcAft>
                <a:spcPts val="200"/>
              </a:spcAft>
            </a:pPr>
            <a:r>
              <a:rPr sz="1100" b="1" i="0">
                <a:solidFill>
                  <a:srgbClr val="C9A24B"/>
                </a:solidFill>
                <a:latin typeface="Liberation Sans"/>
              </a:rPr>
              <a:t>GEO-HOLDOUT TEST</a:t>
            </a:r>
          </a:p>
          <a:p>
            <a:pPr algn="l">
              <a:lnSpc>
                <a:spcPct val="105000"/>
              </a:lnSpc>
              <a:spcAft>
                <a:spcPts val="200"/>
              </a:spcAft>
            </a:pPr>
            <a:r>
              <a:rPr sz="1700" b="1" i="0">
                <a:solidFill>
                  <a:srgbClr val="FBF6F1"/>
                </a:solidFill>
                <a:latin typeface="DejaVu Serif"/>
              </a:rPr>
              <a:t>Does paid social cause incremental sales?</a:t>
            </a:r>
          </a:p>
        </p:txBody>
      </p:sp>
      <p:sp>
        <p:nvSpPr>
          <p:cNvPr id="8" name="TextBox 7"/>
          <p:cNvSpPr txBox="1"/>
          <p:nvPr/>
        </p:nvSpPr>
        <p:spPr>
          <a:xfrm>
            <a:off x="6446520" y="3063240"/>
            <a:ext cx="1600200" cy="365760"/>
          </a:xfrm>
          <a:prstGeom prst="rect">
            <a:avLst/>
          </a:prstGeom>
          <a:noFill/>
        </p:spPr>
        <p:txBody>
          <a:bodyPr wrap="square" anchor="ctr" lIns="0" rIns="0" tIns="0" bIns="0">
            <a:spAutoFit/>
          </a:bodyPr>
          <a:lstStyle/>
          <a:p>
            <a:pPr algn="l"/>
            <a:r>
              <a:rPr sz="1050" b="1" i="0">
                <a:solidFill>
                  <a:srgbClr val="E9A0A9"/>
                </a:solidFill>
                <a:latin typeface="Liberation Sans"/>
              </a:rPr>
              <a:t>Design</a:t>
            </a:r>
          </a:p>
        </p:txBody>
      </p:sp>
      <p:sp>
        <p:nvSpPr>
          <p:cNvPr id="9" name="TextBox 8"/>
          <p:cNvSpPr txBox="1"/>
          <p:nvPr/>
        </p:nvSpPr>
        <p:spPr>
          <a:xfrm>
            <a:off x="8092440" y="3063240"/>
            <a:ext cx="3108960" cy="365760"/>
          </a:xfrm>
          <a:prstGeom prst="rect">
            <a:avLst/>
          </a:prstGeom>
          <a:noFill/>
        </p:spPr>
        <p:txBody>
          <a:bodyPr wrap="square" anchor="ctr" lIns="0" rIns="0" tIns="0" bIns="0">
            <a:spAutoFit/>
          </a:bodyPr>
          <a:lstStyle/>
          <a:p>
            <a:pPr algn="l"/>
            <a:r>
              <a:rPr sz="1100" b="0" i="0">
                <a:solidFill>
                  <a:srgbClr val="FBF6F1"/>
                </a:solidFill>
                <a:latin typeface="Liberation Sans"/>
              </a:rPr>
              <a:t>Matched-market, test vs control</a:t>
            </a:r>
          </a:p>
        </p:txBody>
      </p:sp>
      <p:sp>
        <p:nvSpPr>
          <p:cNvPr id="10" name="TextBox 9"/>
          <p:cNvSpPr txBox="1"/>
          <p:nvPr/>
        </p:nvSpPr>
        <p:spPr>
          <a:xfrm>
            <a:off x="6446520" y="3465576"/>
            <a:ext cx="1600200" cy="365760"/>
          </a:xfrm>
          <a:prstGeom prst="rect">
            <a:avLst/>
          </a:prstGeom>
          <a:noFill/>
        </p:spPr>
        <p:txBody>
          <a:bodyPr wrap="square" anchor="ctr" lIns="0" rIns="0" tIns="0" bIns="0">
            <a:spAutoFit/>
          </a:bodyPr>
          <a:lstStyle/>
          <a:p>
            <a:pPr algn="l"/>
            <a:r>
              <a:rPr sz="1050" b="1" i="0">
                <a:solidFill>
                  <a:srgbClr val="E9A0A9"/>
                </a:solidFill>
                <a:latin typeface="Liberation Sans"/>
              </a:rPr>
              <a:t>Test markets</a:t>
            </a:r>
          </a:p>
        </p:txBody>
      </p:sp>
      <p:sp>
        <p:nvSpPr>
          <p:cNvPr id="11" name="TextBox 10"/>
          <p:cNvSpPr txBox="1"/>
          <p:nvPr/>
        </p:nvSpPr>
        <p:spPr>
          <a:xfrm>
            <a:off x="8092440" y="3465576"/>
            <a:ext cx="3108960" cy="365760"/>
          </a:xfrm>
          <a:prstGeom prst="rect">
            <a:avLst/>
          </a:prstGeom>
          <a:noFill/>
        </p:spPr>
        <p:txBody>
          <a:bodyPr wrap="square" anchor="ctr" lIns="0" rIns="0" tIns="0" bIns="0">
            <a:spAutoFit/>
          </a:bodyPr>
          <a:lstStyle/>
          <a:p>
            <a:pPr algn="l"/>
            <a:r>
              <a:rPr sz="1100" b="0" i="0">
                <a:solidFill>
                  <a:srgbClr val="FBF6F1"/>
                </a:solidFill>
                <a:latin typeface="Liberation Sans"/>
              </a:rPr>
              <a:t>Manchester, Lyon, Rotterdam (full spend)</a:t>
            </a:r>
          </a:p>
        </p:txBody>
      </p:sp>
      <p:sp>
        <p:nvSpPr>
          <p:cNvPr id="12" name="TextBox 11"/>
          <p:cNvSpPr txBox="1"/>
          <p:nvPr/>
        </p:nvSpPr>
        <p:spPr>
          <a:xfrm>
            <a:off x="6446520" y="3867912"/>
            <a:ext cx="1600200" cy="365760"/>
          </a:xfrm>
          <a:prstGeom prst="rect">
            <a:avLst/>
          </a:prstGeom>
          <a:noFill/>
        </p:spPr>
        <p:txBody>
          <a:bodyPr wrap="square" anchor="ctr" lIns="0" rIns="0" tIns="0" bIns="0">
            <a:spAutoFit/>
          </a:bodyPr>
          <a:lstStyle/>
          <a:p>
            <a:pPr algn="l"/>
            <a:r>
              <a:rPr sz="1050" b="1" i="0">
                <a:solidFill>
                  <a:srgbClr val="E9A0A9"/>
                </a:solidFill>
                <a:latin typeface="Liberation Sans"/>
              </a:rPr>
              <a:t>Control markets</a:t>
            </a:r>
          </a:p>
        </p:txBody>
      </p:sp>
      <p:sp>
        <p:nvSpPr>
          <p:cNvPr id="13" name="TextBox 12"/>
          <p:cNvSpPr txBox="1"/>
          <p:nvPr/>
        </p:nvSpPr>
        <p:spPr>
          <a:xfrm>
            <a:off x="8092440" y="3867912"/>
            <a:ext cx="3108960" cy="365760"/>
          </a:xfrm>
          <a:prstGeom prst="rect">
            <a:avLst/>
          </a:prstGeom>
          <a:noFill/>
        </p:spPr>
        <p:txBody>
          <a:bodyPr wrap="square" anchor="ctr" lIns="0" rIns="0" tIns="0" bIns="0">
            <a:spAutoFit/>
          </a:bodyPr>
          <a:lstStyle/>
          <a:p>
            <a:pPr algn="l"/>
            <a:r>
              <a:rPr sz="1100" b="0" i="0">
                <a:solidFill>
                  <a:srgbClr val="FBF6F1"/>
                </a:solidFill>
                <a:latin typeface="Liberation Sans"/>
              </a:rPr>
              <a:t>Leeds, Toulouse, The Hague (no paid social)</a:t>
            </a:r>
          </a:p>
        </p:txBody>
      </p:sp>
      <p:sp>
        <p:nvSpPr>
          <p:cNvPr id="14" name="TextBox 13"/>
          <p:cNvSpPr txBox="1"/>
          <p:nvPr/>
        </p:nvSpPr>
        <p:spPr>
          <a:xfrm>
            <a:off x="6446520" y="4270248"/>
            <a:ext cx="1600200" cy="365760"/>
          </a:xfrm>
          <a:prstGeom prst="rect">
            <a:avLst/>
          </a:prstGeom>
          <a:noFill/>
        </p:spPr>
        <p:txBody>
          <a:bodyPr wrap="square" anchor="ctr" lIns="0" rIns="0" tIns="0" bIns="0">
            <a:spAutoFit/>
          </a:bodyPr>
          <a:lstStyle/>
          <a:p>
            <a:pPr algn="l"/>
            <a:r>
              <a:rPr sz="1050" b="1" i="0">
                <a:solidFill>
                  <a:srgbClr val="E9A0A9"/>
                </a:solidFill>
                <a:latin typeface="Liberation Sans"/>
              </a:rPr>
              <a:t>Duration</a:t>
            </a:r>
          </a:p>
        </p:txBody>
      </p:sp>
      <p:sp>
        <p:nvSpPr>
          <p:cNvPr id="15" name="TextBox 14"/>
          <p:cNvSpPr txBox="1"/>
          <p:nvPr/>
        </p:nvSpPr>
        <p:spPr>
          <a:xfrm>
            <a:off x="8092440" y="4270248"/>
            <a:ext cx="3108960" cy="365760"/>
          </a:xfrm>
          <a:prstGeom prst="rect">
            <a:avLst/>
          </a:prstGeom>
          <a:noFill/>
        </p:spPr>
        <p:txBody>
          <a:bodyPr wrap="square" anchor="ctr" lIns="0" rIns="0" tIns="0" bIns="0">
            <a:spAutoFit/>
          </a:bodyPr>
          <a:lstStyle/>
          <a:p>
            <a:pPr algn="l"/>
            <a:r>
              <a:rPr sz="1100" b="0" i="0">
                <a:solidFill>
                  <a:srgbClr val="FBF6F1"/>
                </a:solidFill>
                <a:latin typeface="Liberation Sans"/>
              </a:rPr>
              <a:t>Weeks 2–7 (6 weeks), 2-week pre-period</a:t>
            </a:r>
          </a:p>
        </p:txBody>
      </p:sp>
      <p:sp>
        <p:nvSpPr>
          <p:cNvPr id="16" name="TextBox 15"/>
          <p:cNvSpPr txBox="1"/>
          <p:nvPr/>
        </p:nvSpPr>
        <p:spPr>
          <a:xfrm>
            <a:off x="6446520" y="4672584"/>
            <a:ext cx="1600200" cy="365760"/>
          </a:xfrm>
          <a:prstGeom prst="rect">
            <a:avLst/>
          </a:prstGeom>
          <a:noFill/>
        </p:spPr>
        <p:txBody>
          <a:bodyPr wrap="square" anchor="ctr" lIns="0" rIns="0" tIns="0" bIns="0">
            <a:spAutoFit/>
          </a:bodyPr>
          <a:lstStyle/>
          <a:p>
            <a:pPr algn="l"/>
            <a:r>
              <a:rPr sz="1050" b="1" i="0">
                <a:solidFill>
                  <a:srgbClr val="E9A0A9"/>
                </a:solidFill>
                <a:latin typeface="Liberation Sans"/>
              </a:rPr>
              <a:t>Primary metric</a:t>
            </a:r>
          </a:p>
        </p:txBody>
      </p:sp>
      <p:sp>
        <p:nvSpPr>
          <p:cNvPr id="17" name="TextBox 16"/>
          <p:cNvSpPr txBox="1"/>
          <p:nvPr/>
        </p:nvSpPr>
        <p:spPr>
          <a:xfrm>
            <a:off x="8092440" y="4672584"/>
            <a:ext cx="3108960" cy="365760"/>
          </a:xfrm>
          <a:prstGeom prst="rect">
            <a:avLst/>
          </a:prstGeom>
          <a:noFill/>
        </p:spPr>
        <p:txBody>
          <a:bodyPr wrap="square" anchor="ctr" lIns="0" rIns="0" tIns="0" bIns="0">
            <a:spAutoFit/>
          </a:bodyPr>
          <a:lstStyle/>
          <a:p>
            <a:pPr algn="l"/>
            <a:r>
              <a:rPr sz="1100" b="0" i="0">
                <a:solidFill>
                  <a:srgbClr val="FBF6F1"/>
                </a:solidFill>
                <a:latin typeface="Liberation Sans"/>
              </a:rPr>
              <a:t>Incremental DTC + retail sales / capita</a:t>
            </a:r>
          </a:p>
        </p:txBody>
      </p:sp>
      <p:sp>
        <p:nvSpPr>
          <p:cNvPr id="18" name="TextBox 17"/>
          <p:cNvSpPr txBox="1"/>
          <p:nvPr/>
        </p:nvSpPr>
        <p:spPr>
          <a:xfrm>
            <a:off x="6446520" y="5074920"/>
            <a:ext cx="1600200" cy="365760"/>
          </a:xfrm>
          <a:prstGeom prst="rect">
            <a:avLst/>
          </a:prstGeom>
          <a:noFill/>
        </p:spPr>
        <p:txBody>
          <a:bodyPr wrap="square" anchor="ctr" lIns="0" rIns="0" tIns="0" bIns="0">
            <a:spAutoFit/>
          </a:bodyPr>
          <a:lstStyle/>
          <a:p>
            <a:pPr algn="l"/>
            <a:r>
              <a:rPr sz="1050" b="1" i="0">
                <a:solidFill>
                  <a:srgbClr val="E9A0A9"/>
                </a:solidFill>
                <a:latin typeface="Liberation Sans"/>
              </a:rPr>
              <a:t>Guardrail</a:t>
            </a:r>
          </a:p>
        </p:txBody>
      </p:sp>
      <p:sp>
        <p:nvSpPr>
          <p:cNvPr id="19" name="TextBox 18"/>
          <p:cNvSpPr txBox="1"/>
          <p:nvPr/>
        </p:nvSpPr>
        <p:spPr>
          <a:xfrm>
            <a:off x="8092440" y="5074920"/>
            <a:ext cx="3108960" cy="365760"/>
          </a:xfrm>
          <a:prstGeom prst="rect">
            <a:avLst/>
          </a:prstGeom>
          <a:noFill/>
        </p:spPr>
        <p:txBody>
          <a:bodyPr wrap="square" anchor="ctr" lIns="0" rIns="0" tIns="0" bIns="0">
            <a:spAutoFit/>
          </a:bodyPr>
          <a:lstStyle/>
          <a:p>
            <a:pPr algn="l"/>
            <a:r>
              <a:rPr sz="1100" b="0" i="0">
                <a:solidFill>
                  <a:srgbClr val="FBF6F1"/>
                </a:solidFill>
                <a:latin typeface="Liberation Sans"/>
              </a:rPr>
              <a:t>Brand-search volume, CPA</a:t>
            </a:r>
          </a:p>
        </p:txBody>
      </p:sp>
      <p:sp>
        <p:nvSpPr>
          <p:cNvPr id="20" name="TextBox 19"/>
          <p:cNvSpPr txBox="1"/>
          <p:nvPr/>
        </p:nvSpPr>
        <p:spPr>
          <a:xfrm>
            <a:off x="6446520" y="5477256"/>
            <a:ext cx="1600200" cy="365760"/>
          </a:xfrm>
          <a:prstGeom prst="rect">
            <a:avLst/>
          </a:prstGeom>
          <a:noFill/>
        </p:spPr>
        <p:txBody>
          <a:bodyPr wrap="square" anchor="ctr" lIns="0" rIns="0" tIns="0" bIns="0">
            <a:spAutoFit/>
          </a:bodyPr>
          <a:lstStyle/>
          <a:p>
            <a:pPr algn="l"/>
            <a:r>
              <a:rPr sz="1050" b="1" i="0">
                <a:solidFill>
                  <a:srgbClr val="E9A0A9"/>
                </a:solidFill>
                <a:latin typeface="Liberation Sans"/>
              </a:rPr>
              <a:t>Read-out</a:t>
            </a:r>
          </a:p>
        </p:txBody>
      </p:sp>
      <p:sp>
        <p:nvSpPr>
          <p:cNvPr id="21" name="TextBox 20"/>
          <p:cNvSpPr txBox="1"/>
          <p:nvPr/>
        </p:nvSpPr>
        <p:spPr>
          <a:xfrm>
            <a:off x="8092440" y="5477256"/>
            <a:ext cx="3108960" cy="365760"/>
          </a:xfrm>
          <a:prstGeom prst="rect">
            <a:avLst/>
          </a:prstGeom>
          <a:noFill/>
        </p:spPr>
        <p:txBody>
          <a:bodyPr wrap="square" anchor="ctr" lIns="0" rIns="0" tIns="0" bIns="0">
            <a:spAutoFit/>
          </a:bodyPr>
          <a:lstStyle/>
          <a:p>
            <a:pPr algn="l"/>
            <a:r>
              <a:rPr sz="1100" b="0" i="0">
                <a:solidFill>
                  <a:srgbClr val="FBF6F1"/>
                </a:solidFill>
                <a:latin typeface="Liberation Sans"/>
              </a:rPr>
              <a:t>Week 9, 90% confidence target</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FBF6F1"/>
        </a:solidFill>
        <a:effectLst/>
      </p:bgPr>
    </p:bg>
    <p:spTree>
      <p:nvGrpSpPr>
        <p:cNvPr id="1" name=""/>
        <p:cNvGrpSpPr/>
        <p:nvPr/>
      </p:nvGrpSpPr>
      <p:grpSpPr/>
      <p:sp>
        <p:nvSpPr>
          <p:cNvPr id="2" name="Rectangle 1"/>
          <p:cNvSpPr/>
          <p:nvPr/>
        </p:nvSpPr>
        <p:spPr>
          <a:xfrm>
            <a:off x="0" y="0"/>
            <a:ext cx="12191695" cy="1463040"/>
          </a:xfrm>
          <a:prstGeom prst="rect">
            <a:avLst/>
          </a:prstGeom>
          <a:solidFill>
            <a:srgbClr val="3B214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822960" y="384048"/>
            <a:ext cx="7315200" cy="274320"/>
          </a:xfrm>
          <a:prstGeom prst="rect">
            <a:avLst/>
          </a:prstGeom>
          <a:noFill/>
        </p:spPr>
        <p:txBody>
          <a:bodyPr wrap="square" anchor="t" lIns="0" rIns="0" tIns="0" bIns="0">
            <a:spAutoFit/>
          </a:bodyPr>
          <a:lstStyle/>
          <a:p>
            <a:pPr algn="l"/>
            <a:r>
              <a:rPr sz="1100" b="1" i="0">
                <a:solidFill>
                  <a:srgbClr val="C9A24B"/>
                </a:solidFill>
                <a:latin typeface="Liberation Sans"/>
              </a:rPr>
              <a:t>DECISION · RISKS &amp; ASKS</a:t>
            </a:r>
          </a:p>
        </p:txBody>
      </p:sp>
      <p:sp>
        <p:nvSpPr>
          <p:cNvPr id="4" name="TextBox 3"/>
          <p:cNvSpPr txBox="1"/>
          <p:nvPr/>
        </p:nvSpPr>
        <p:spPr>
          <a:xfrm>
            <a:off x="777240" y="713232"/>
            <a:ext cx="10607040" cy="640080"/>
          </a:xfrm>
          <a:prstGeom prst="rect">
            <a:avLst/>
          </a:prstGeom>
          <a:noFill/>
        </p:spPr>
        <p:txBody>
          <a:bodyPr wrap="square" anchor="t" lIns="0" rIns="0" tIns="0" bIns="0">
            <a:spAutoFit/>
          </a:bodyPr>
          <a:lstStyle/>
          <a:p>
            <a:pPr algn="l"/>
            <a:r>
              <a:rPr sz="3000" b="1" i="0">
                <a:solidFill>
                  <a:srgbClr val="FBF6F1"/>
                </a:solidFill>
                <a:latin typeface="DejaVu Serif"/>
              </a:rPr>
              <a:t>Risks, and what we need from you</a:t>
            </a:r>
          </a:p>
        </p:txBody>
      </p:sp>
      <p:sp>
        <p:nvSpPr>
          <p:cNvPr id="5" name="TextBox 4"/>
          <p:cNvSpPr txBox="1"/>
          <p:nvPr/>
        </p:nvSpPr>
        <p:spPr>
          <a:xfrm>
            <a:off x="822960" y="1691640"/>
            <a:ext cx="5120640" cy="365760"/>
          </a:xfrm>
          <a:prstGeom prst="rect">
            <a:avLst/>
          </a:prstGeom>
          <a:noFill/>
        </p:spPr>
        <p:txBody>
          <a:bodyPr wrap="square" anchor="t" lIns="0" rIns="0" tIns="0" bIns="0">
            <a:spAutoFit/>
          </a:bodyPr>
          <a:lstStyle/>
          <a:p>
            <a:pPr algn="l"/>
            <a:r>
              <a:rPr sz="1200" b="1" i="0">
                <a:solidFill>
                  <a:srgbClr val="7C4A62"/>
                </a:solidFill>
                <a:latin typeface="Liberation Sans"/>
              </a:rPr>
              <a:t>TOP RISKS</a:t>
            </a:r>
          </a:p>
        </p:txBody>
      </p:sp>
      <p:sp>
        <p:nvSpPr>
          <p:cNvPr id="6" name="Rounded Rectangle 5"/>
          <p:cNvSpPr/>
          <p:nvPr/>
        </p:nvSpPr>
        <p:spPr>
          <a:xfrm>
            <a:off x="822960" y="2103120"/>
            <a:ext cx="5120640" cy="1097280"/>
          </a:xfrm>
          <a:prstGeom prst="roundRect">
            <a:avLst>
              <a:gd name="adj" fmla="val 5000"/>
            </a:avLst>
          </a:prstGeom>
          <a:solidFill>
            <a:srgbClr val="F6EEEA"/>
          </a:solidFill>
          <a:ln w="9525">
            <a:solidFill>
              <a:srgbClr val="D9CFC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ectangle 6"/>
          <p:cNvSpPr/>
          <p:nvPr/>
        </p:nvSpPr>
        <p:spPr>
          <a:xfrm>
            <a:off x="822960" y="2103120"/>
            <a:ext cx="109728" cy="1097280"/>
          </a:xfrm>
          <a:prstGeom prst="rect">
            <a:avLst/>
          </a:prstGeom>
          <a:solidFill>
            <a:srgbClr val="E9A0A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1051560" y="2221991"/>
            <a:ext cx="4709160" cy="914400"/>
          </a:xfrm>
          <a:prstGeom prst="rect">
            <a:avLst/>
          </a:prstGeom>
          <a:noFill/>
        </p:spPr>
        <p:txBody>
          <a:bodyPr wrap="square" anchor="t" lIns="0" rIns="0" tIns="0" bIns="0">
            <a:spAutoFit/>
          </a:bodyPr>
          <a:lstStyle/>
          <a:p>
            <a:pPr algn="l">
              <a:lnSpc>
                <a:spcPct val="102000"/>
              </a:lnSpc>
              <a:spcAft>
                <a:spcPts val="100"/>
              </a:spcAft>
            </a:pPr>
            <a:r>
              <a:rPr sz="1350" b="1" i="0">
                <a:solidFill>
                  <a:srgbClr val="3B2145"/>
                </a:solidFill>
                <a:latin typeface="Liberation Sans"/>
              </a:rPr>
              <a:t>1.  Creator delivery slips</a:t>
            </a:r>
          </a:p>
          <a:p>
            <a:pPr algn="l">
              <a:lnSpc>
                <a:spcPct val="102000"/>
              </a:lnSpc>
              <a:spcAft>
                <a:spcPts val="100"/>
              </a:spcAft>
            </a:pPr>
            <a:r>
              <a:rPr sz="1100" b="0" i="1">
                <a:solidFill>
                  <a:srgbClr val="201A24"/>
                </a:solidFill>
                <a:latin typeface="Liberation Sans"/>
              </a:rPr>
              <a:t>12 kits, tight windows.</a:t>
            </a:r>
          </a:p>
          <a:p>
            <a:pPr algn="l">
              <a:lnSpc>
                <a:spcPct val="102000"/>
              </a:lnSpc>
              <a:spcAft>
                <a:spcPts val="100"/>
              </a:spcAft>
            </a:pPr>
            <a:r>
              <a:rPr sz="1100" b="0" i="0">
                <a:solidFill>
                  <a:srgbClr val="7C4A62"/>
                </a:solidFill>
                <a:latin typeface="Liberation Sans"/>
              </a:rPr>
              <a:t>Mitigate: 2 backup creators booked; briefs lock W0.</a:t>
            </a:r>
          </a:p>
        </p:txBody>
      </p:sp>
      <p:sp>
        <p:nvSpPr>
          <p:cNvPr id="9" name="Rounded Rectangle 8"/>
          <p:cNvSpPr/>
          <p:nvPr/>
        </p:nvSpPr>
        <p:spPr>
          <a:xfrm>
            <a:off x="822960" y="3337560"/>
            <a:ext cx="5120640" cy="1097280"/>
          </a:xfrm>
          <a:prstGeom prst="roundRect">
            <a:avLst>
              <a:gd name="adj" fmla="val 5000"/>
            </a:avLst>
          </a:prstGeom>
          <a:solidFill>
            <a:srgbClr val="F6EEEA"/>
          </a:solidFill>
          <a:ln w="9525">
            <a:solidFill>
              <a:srgbClr val="D9CFC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822960" y="3337560"/>
            <a:ext cx="109728" cy="1097280"/>
          </a:xfrm>
          <a:prstGeom prst="rect">
            <a:avLst/>
          </a:prstGeom>
          <a:solidFill>
            <a:srgbClr val="E9A0A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1051560" y="3456432"/>
            <a:ext cx="4709160" cy="914400"/>
          </a:xfrm>
          <a:prstGeom prst="rect">
            <a:avLst/>
          </a:prstGeom>
          <a:noFill/>
        </p:spPr>
        <p:txBody>
          <a:bodyPr wrap="square" anchor="t" lIns="0" rIns="0" tIns="0" bIns="0">
            <a:spAutoFit/>
          </a:bodyPr>
          <a:lstStyle/>
          <a:p>
            <a:pPr algn="l">
              <a:lnSpc>
                <a:spcPct val="102000"/>
              </a:lnSpc>
              <a:spcAft>
                <a:spcPts val="100"/>
              </a:spcAft>
            </a:pPr>
            <a:r>
              <a:rPr sz="1350" b="1" i="0">
                <a:solidFill>
                  <a:srgbClr val="3B2145"/>
                </a:solidFill>
                <a:latin typeface="Liberation Sans"/>
              </a:rPr>
              <a:t>2.  OOH burst weather-hit</a:t>
            </a:r>
          </a:p>
          <a:p>
            <a:pPr algn="l">
              <a:lnSpc>
                <a:spcPct val="102000"/>
              </a:lnSpc>
              <a:spcAft>
                <a:spcPts val="100"/>
              </a:spcAft>
            </a:pPr>
            <a:r>
              <a:rPr sz="1100" b="0" i="1">
                <a:solidFill>
                  <a:srgbClr val="201A24"/>
                </a:solidFill>
                <a:latin typeface="Liberation Sans"/>
              </a:rPr>
              <a:t>Front-loaded street spend.</a:t>
            </a:r>
          </a:p>
          <a:p>
            <a:pPr algn="l">
              <a:lnSpc>
                <a:spcPct val="102000"/>
              </a:lnSpc>
              <a:spcAft>
                <a:spcPts val="100"/>
              </a:spcAft>
            </a:pPr>
            <a:r>
              <a:rPr sz="1100" b="0" i="0">
                <a:solidFill>
                  <a:srgbClr val="7C4A62"/>
                </a:solidFill>
                <a:latin typeface="Liberation Sans"/>
              </a:rPr>
              <a:t>Mitigate: 15% digital-OOH swing budget held flexible.</a:t>
            </a:r>
          </a:p>
        </p:txBody>
      </p:sp>
      <p:sp>
        <p:nvSpPr>
          <p:cNvPr id="12" name="Rounded Rectangle 11"/>
          <p:cNvSpPr/>
          <p:nvPr/>
        </p:nvSpPr>
        <p:spPr>
          <a:xfrm>
            <a:off x="822960" y="4572000"/>
            <a:ext cx="5120640" cy="1097280"/>
          </a:xfrm>
          <a:prstGeom prst="roundRect">
            <a:avLst>
              <a:gd name="adj" fmla="val 5000"/>
            </a:avLst>
          </a:prstGeom>
          <a:solidFill>
            <a:srgbClr val="F6EEEA"/>
          </a:solidFill>
          <a:ln w="9525">
            <a:solidFill>
              <a:srgbClr val="D9CFC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Rectangle 12"/>
          <p:cNvSpPr/>
          <p:nvPr/>
        </p:nvSpPr>
        <p:spPr>
          <a:xfrm>
            <a:off x="822960" y="4572000"/>
            <a:ext cx="109728" cy="1097280"/>
          </a:xfrm>
          <a:prstGeom prst="rect">
            <a:avLst/>
          </a:prstGeom>
          <a:solidFill>
            <a:srgbClr val="E9A0A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1051560" y="4690872"/>
            <a:ext cx="4709160" cy="914400"/>
          </a:xfrm>
          <a:prstGeom prst="rect">
            <a:avLst/>
          </a:prstGeom>
          <a:noFill/>
        </p:spPr>
        <p:txBody>
          <a:bodyPr wrap="square" anchor="t" lIns="0" rIns="0" tIns="0" bIns="0">
            <a:spAutoFit/>
          </a:bodyPr>
          <a:lstStyle/>
          <a:p>
            <a:pPr algn="l">
              <a:lnSpc>
                <a:spcPct val="102000"/>
              </a:lnSpc>
              <a:spcAft>
                <a:spcPts val="100"/>
              </a:spcAft>
            </a:pPr>
            <a:r>
              <a:rPr sz="1350" b="1" i="0">
                <a:solidFill>
                  <a:srgbClr val="3B2145"/>
                </a:solidFill>
                <a:latin typeface="Liberation Sans"/>
              </a:rPr>
              <a:t>3.  CPM inflation in launch cities</a:t>
            </a:r>
          </a:p>
          <a:p>
            <a:pPr algn="l">
              <a:lnSpc>
                <a:spcPct val="102000"/>
              </a:lnSpc>
              <a:spcAft>
                <a:spcPts val="100"/>
              </a:spcAft>
            </a:pPr>
            <a:r>
              <a:rPr sz="1100" b="0" i="1">
                <a:solidFill>
                  <a:srgbClr val="201A24"/>
                </a:solidFill>
                <a:latin typeface="Liberation Sans"/>
              </a:rPr>
              <a:t>Q1 auction pressure.</a:t>
            </a:r>
          </a:p>
          <a:p>
            <a:pPr algn="l">
              <a:lnSpc>
                <a:spcPct val="102000"/>
              </a:lnSpc>
              <a:spcAft>
                <a:spcPts val="100"/>
              </a:spcAft>
            </a:pPr>
            <a:r>
              <a:rPr sz="1100" b="0" i="0">
                <a:solidFill>
                  <a:srgbClr val="7C4A62"/>
                </a:solidFill>
                <a:latin typeface="Liberation Sans"/>
              </a:rPr>
              <a:t>Mitigate: frequency-cap + Search shift if CPM &gt;€7.50.</a:t>
            </a:r>
          </a:p>
        </p:txBody>
      </p:sp>
      <p:sp>
        <p:nvSpPr>
          <p:cNvPr id="15" name="TextBox 14"/>
          <p:cNvSpPr txBox="1"/>
          <p:nvPr/>
        </p:nvSpPr>
        <p:spPr>
          <a:xfrm>
            <a:off x="6263640" y="1691640"/>
            <a:ext cx="5120640" cy="365760"/>
          </a:xfrm>
          <a:prstGeom prst="rect">
            <a:avLst/>
          </a:prstGeom>
          <a:noFill/>
        </p:spPr>
        <p:txBody>
          <a:bodyPr wrap="square" anchor="t" lIns="0" rIns="0" tIns="0" bIns="0">
            <a:spAutoFit/>
          </a:bodyPr>
          <a:lstStyle/>
          <a:p>
            <a:pPr algn="l"/>
            <a:r>
              <a:rPr sz="1200" b="1" i="0">
                <a:solidFill>
                  <a:srgbClr val="7C4A62"/>
                </a:solidFill>
                <a:latin typeface="Liberation Sans"/>
              </a:rPr>
              <a:t>WHAT WE NEED — OWNER · DATE</a:t>
            </a:r>
          </a:p>
        </p:txBody>
      </p:sp>
      <p:sp>
        <p:nvSpPr>
          <p:cNvPr id="16" name="Rounded Rectangle 15"/>
          <p:cNvSpPr/>
          <p:nvPr/>
        </p:nvSpPr>
        <p:spPr>
          <a:xfrm>
            <a:off x="6263640" y="2103120"/>
            <a:ext cx="5120640" cy="1097280"/>
          </a:xfrm>
          <a:prstGeom prst="roundRect">
            <a:avLst>
              <a:gd name="adj" fmla="val 5000"/>
            </a:avLst>
          </a:prstGeom>
          <a:solidFill>
            <a:srgbClr val="3B214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Rectangle 16"/>
          <p:cNvSpPr/>
          <p:nvPr/>
        </p:nvSpPr>
        <p:spPr>
          <a:xfrm>
            <a:off x="6263640" y="2103120"/>
            <a:ext cx="109728" cy="1097280"/>
          </a:xfrm>
          <a:prstGeom prst="rect">
            <a:avLst/>
          </a:prstGeom>
          <a:solidFill>
            <a:srgbClr val="C9A2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6492240" y="2240279"/>
            <a:ext cx="3703320" cy="914400"/>
          </a:xfrm>
          <a:prstGeom prst="rect">
            <a:avLst/>
          </a:prstGeom>
          <a:noFill/>
        </p:spPr>
        <p:txBody>
          <a:bodyPr wrap="square" anchor="ctr" lIns="0" rIns="0" tIns="0" bIns="0">
            <a:spAutoFit/>
          </a:bodyPr>
          <a:lstStyle/>
          <a:p>
            <a:pPr algn="l">
              <a:lnSpc>
                <a:spcPct val="105000"/>
              </a:lnSpc>
              <a:spcAft>
                <a:spcPts val="200"/>
              </a:spcAft>
            </a:pPr>
            <a:r>
              <a:rPr sz="1350" b="1" i="0">
                <a:solidFill>
                  <a:srgbClr val="FBF6F1"/>
                </a:solidFill>
                <a:latin typeface="Liberation Sans"/>
              </a:rPr>
              <a:t>1.  Approve €400k media budget</a:t>
            </a:r>
          </a:p>
          <a:p>
            <a:pPr algn="l">
              <a:lnSpc>
                <a:spcPct val="105000"/>
              </a:lnSpc>
              <a:spcAft>
                <a:spcPts val="200"/>
              </a:spcAft>
            </a:pPr>
            <a:r>
              <a:rPr sz="1100" b="0" i="0">
                <a:solidFill>
                  <a:srgbClr val="F4D3D7"/>
                </a:solidFill>
                <a:latin typeface="Liberation Sans"/>
              </a:rPr>
              <a:t>CFO — Priya Anand</a:t>
            </a:r>
          </a:p>
        </p:txBody>
      </p:sp>
      <p:sp>
        <p:nvSpPr>
          <p:cNvPr id="19" name="Rounded Rectangle 18"/>
          <p:cNvSpPr/>
          <p:nvPr/>
        </p:nvSpPr>
        <p:spPr>
          <a:xfrm>
            <a:off x="10104120" y="2395727"/>
            <a:ext cx="1143000" cy="512064"/>
          </a:xfrm>
          <a:prstGeom prst="roundRect">
            <a:avLst>
              <a:gd name="adj" fmla="val 15000"/>
            </a:avLst>
          </a:prstGeom>
          <a:solidFill>
            <a:srgbClr val="C9A2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10104120" y="2395727"/>
            <a:ext cx="1143000" cy="512064"/>
          </a:xfrm>
          <a:prstGeom prst="rect">
            <a:avLst/>
          </a:prstGeom>
          <a:noFill/>
        </p:spPr>
        <p:txBody>
          <a:bodyPr wrap="square" anchor="ctr" lIns="0" rIns="0" tIns="0" bIns="0">
            <a:spAutoFit/>
          </a:bodyPr>
          <a:lstStyle/>
          <a:p>
            <a:pPr algn="ctr"/>
            <a:r>
              <a:rPr sz="1200" b="1" i="0">
                <a:solidFill>
                  <a:srgbClr val="3B2145"/>
                </a:solidFill>
                <a:latin typeface="Liberation Sans"/>
              </a:rPr>
              <a:t>22 Jul</a:t>
            </a:r>
          </a:p>
        </p:txBody>
      </p:sp>
      <p:sp>
        <p:nvSpPr>
          <p:cNvPr id="21" name="Rounded Rectangle 20"/>
          <p:cNvSpPr/>
          <p:nvPr/>
        </p:nvSpPr>
        <p:spPr>
          <a:xfrm>
            <a:off x="6263640" y="3337560"/>
            <a:ext cx="5120640" cy="1097280"/>
          </a:xfrm>
          <a:prstGeom prst="roundRect">
            <a:avLst>
              <a:gd name="adj" fmla="val 5000"/>
            </a:avLst>
          </a:prstGeom>
          <a:solidFill>
            <a:srgbClr val="3B214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6263640" y="3337560"/>
            <a:ext cx="109728" cy="1097280"/>
          </a:xfrm>
          <a:prstGeom prst="rect">
            <a:avLst/>
          </a:prstGeom>
          <a:solidFill>
            <a:srgbClr val="C9A2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6492240" y="3474720"/>
            <a:ext cx="3703320" cy="914400"/>
          </a:xfrm>
          <a:prstGeom prst="rect">
            <a:avLst/>
          </a:prstGeom>
          <a:noFill/>
        </p:spPr>
        <p:txBody>
          <a:bodyPr wrap="square" anchor="ctr" lIns="0" rIns="0" tIns="0" bIns="0">
            <a:spAutoFit/>
          </a:bodyPr>
          <a:lstStyle/>
          <a:p>
            <a:pPr algn="l">
              <a:lnSpc>
                <a:spcPct val="105000"/>
              </a:lnSpc>
              <a:spcAft>
                <a:spcPts val="200"/>
              </a:spcAft>
            </a:pPr>
            <a:r>
              <a:rPr sz="1350" b="1" i="0">
                <a:solidFill>
                  <a:srgbClr val="FBF6F1"/>
                </a:solidFill>
                <a:latin typeface="Liberation Sans"/>
              </a:rPr>
              <a:t>2.  Sign hero-film creative + refusals</a:t>
            </a:r>
          </a:p>
          <a:p>
            <a:pPr algn="l">
              <a:lnSpc>
                <a:spcPct val="105000"/>
              </a:lnSpc>
              <a:spcAft>
                <a:spcPts val="200"/>
              </a:spcAft>
            </a:pPr>
            <a:r>
              <a:rPr sz="1100" b="0" i="0">
                <a:solidFill>
                  <a:srgbClr val="F4D3D7"/>
                </a:solidFill>
                <a:latin typeface="Liberation Sans"/>
              </a:rPr>
              <a:t>CD — Marco Rey</a:t>
            </a:r>
          </a:p>
        </p:txBody>
      </p:sp>
      <p:sp>
        <p:nvSpPr>
          <p:cNvPr id="24" name="Rounded Rectangle 23"/>
          <p:cNvSpPr/>
          <p:nvPr/>
        </p:nvSpPr>
        <p:spPr>
          <a:xfrm>
            <a:off x="10104120" y="3630168"/>
            <a:ext cx="1143000" cy="512064"/>
          </a:xfrm>
          <a:prstGeom prst="roundRect">
            <a:avLst>
              <a:gd name="adj" fmla="val 15000"/>
            </a:avLst>
          </a:prstGeom>
          <a:solidFill>
            <a:srgbClr val="C9A2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TextBox 24"/>
          <p:cNvSpPr txBox="1"/>
          <p:nvPr/>
        </p:nvSpPr>
        <p:spPr>
          <a:xfrm>
            <a:off x="10104120" y="3630168"/>
            <a:ext cx="1143000" cy="512064"/>
          </a:xfrm>
          <a:prstGeom prst="rect">
            <a:avLst/>
          </a:prstGeom>
          <a:noFill/>
        </p:spPr>
        <p:txBody>
          <a:bodyPr wrap="square" anchor="ctr" lIns="0" rIns="0" tIns="0" bIns="0">
            <a:spAutoFit/>
          </a:bodyPr>
          <a:lstStyle/>
          <a:p>
            <a:pPr algn="ctr"/>
            <a:r>
              <a:rPr sz="1200" b="1" i="0">
                <a:solidFill>
                  <a:srgbClr val="3B2145"/>
                </a:solidFill>
                <a:latin typeface="Liberation Sans"/>
              </a:rPr>
              <a:t>29 Jul</a:t>
            </a:r>
          </a:p>
        </p:txBody>
      </p:sp>
      <p:sp>
        <p:nvSpPr>
          <p:cNvPr id="26" name="Rounded Rectangle 25"/>
          <p:cNvSpPr/>
          <p:nvPr/>
        </p:nvSpPr>
        <p:spPr>
          <a:xfrm>
            <a:off x="6263640" y="4572000"/>
            <a:ext cx="5120640" cy="1097280"/>
          </a:xfrm>
          <a:prstGeom prst="roundRect">
            <a:avLst>
              <a:gd name="adj" fmla="val 5000"/>
            </a:avLst>
          </a:prstGeom>
          <a:solidFill>
            <a:srgbClr val="3B214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Rectangle 26"/>
          <p:cNvSpPr/>
          <p:nvPr/>
        </p:nvSpPr>
        <p:spPr>
          <a:xfrm>
            <a:off x="6263640" y="4572000"/>
            <a:ext cx="109728" cy="1097280"/>
          </a:xfrm>
          <a:prstGeom prst="rect">
            <a:avLst/>
          </a:prstGeom>
          <a:solidFill>
            <a:srgbClr val="C9A2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6492240" y="4709160"/>
            <a:ext cx="3703320" cy="914400"/>
          </a:xfrm>
          <a:prstGeom prst="rect">
            <a:avLst/>
          </a:prstGeom>
          <a:noFill/>
        </p:spPr>
        <p:txBody>
          <a:bodyPr wrap="square" anchor="ctr" lIns="0" rIns="0" tIns="0" bIns="0">
            <a:spAutoFit/>
          </a:bodyPr>
          <a:lstStyle/>
          <a:p>
            <a:pPr algn="l">
              <a:lnSpc>
                <a:spcPct val="105000"/>
              </a:lnSpc>
              <a:spcAft>
                <a:spcPts val="200"/>
              </a:spcAft>
            </a:pPr>
            <a:r>
              <a:rPr sz="1350" b="1" i="0">
                <a:solidFill>
                  <a:srgbClr val="FBF6F1"/>
                </a:solidFill>
                <a:latin typeface="Liberation Sans"/>
              </a:rPr>
              <a:t>3.  Confirm 5 launch cities + OOH sites</a:t>
            </a:r>
          </a:p>
          <a:p>
            <a:pPr algn="l">
              <a:lnSpc>
                <a:spcPct val="105000"/>
              </a:lnSpc>
              <a:spcAft>
                <a:spcPts val="200"/>
              </a:spcAft>
            </a:pPr>
            <a:r>
              <a:rPr sz="1100" b="0" i="0">
                <a:solidFill>
                  <a:srgbClr val="F4D3D7"/>
                </a:solidFill>
                <a:latin typeface="Liberation Sans"/>
              </a:rPr>
              <a:t>Head of Media — Lena Voss</a:t>
            </a:r>
          </a:p>
        </p:txBody>
      </p:sp>
      <p:sp>
        <p:nvSpPr>
          <p:cNvPr id="29" name="Rounded Rectangle 28"/>
          <p:cNvSpPr/>
          <p:nvPr/>
        </p:nvSpPr>
        <p:spPr>
          <a:xfrm>
            <a:off x="10104120" y="4864608"/>
            <a:ext cx="1143000" cy="512064"/>
          </a:xfrm>
          <a:prstGeom prst="roundRect">
            <a:avLst>
              <a:gd name="adj" fmla="val 15000"/>
            </a:avLst>
          </a:prstGeom>
          <a:solidFill>
            <a:srgbClr val="C9A2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10104120" y="4864608"/>
            <a:ext cx="1143000" cy="512064"/>
          </a:xfrm>
          <a:prstGeom prst="rect">
            <a:avLst/>
          </a:prstGeom>
          <a:noFill/>
        </p:spPr>
        <p:txBody>
          <a:bodyPr wrap="square" anchor="ctr" lIns="0" rIns="0" tIns="0" bIns="0">
            <a:spAutoFit/>
          </a:bodyPr>
          <a:lstStyle/>
          <a:p>
            <a:pPr algn="ctr"/>
            <a:r>
              <a:rPr sz="1200" b="1" i="0">
                <a:solidFill>
                  <a:srgbClr val="3B2145"/>
                </a:solidFill>
                <a:latin typeface="Liberation Sans"/>
              </a:rPr>
              <a:t>05 Aug</a:t>
            </a:r>
          </a:p>
        </p:txBody>
      </p:sp>
      <p:sp>
        <p:nvSpPr>
          <p:cNvPr id="31" name="TextBox 30"/>
          <p:cNvSpPr txBox="1"/>
          <p:nvPr/>
        </p:nvSpPr>
        <p:spPr>
          <a:xfrm>
            <a:off x="822960" y="6172200"/>
            <a:ext cx="10515600" cy="457200"/>
          </a:xfrm>
          <a:prstGeom prst="rect">
            <a:avLst/>
          </a:prstGeom>
          <a:noFill/>
        </p:spPr>
        <p:txBody>
          <a:bodyPr wrap="square" anchor="t" lIns="0" rIns="0" tIns="0" bIns="0">
            <a:spAutoFit/>
          </a:bodyPr>
          <a:lstStyle/>
          <a:p>
            <a:pPr algn="l"/>
            <a:r>
              <a:rPr sz="1150" b="0" i="1">
                <a:solidFill>
                  <a:srgbClr val="7C4A62"/>
                </a:solidFill>
                <a:latin typeface="Liberation Sans"/>
              </a:rPr>
              <a:t>Decisions requested today. With sign-off by 05 Aug, media goes live Week 1 on schedule — €400k, 8 weeks, one night to own.</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BF6F1"/>
        </a:solidFill>
        <a:effectLst/>
      </p:bgPr>
    </p:bg>
    <p:spTree>
      <p:nvGrpSpPr>
        <p:cNvPr id="1" name=""/>
        <p:cNvGrpSpPr/>
        <p:nvPr/>
      </p:nvGrpSpPr>
      <p:grpSpPr/>
      <p:sp>
        <p:nvSpPr>
          <p:cNvPr id="2" name="Rectangle 1"/>
          <p:cNvSpPr/>
          <p:nvPr/>
        </p:nvSpPr>
        <p:spPr>
          <a:xfrm>
            <a:off x="0" y="0"/>
            <a:ext cx="320040" cy="6858000"/>
          </a:xfrm>
          <a:prstGeom prst="rect">
            <a:avLst/>
          </a:prstGeom>
          <a:solidFill>
            <a:srgbClr val="3B214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822960" y="640080"/>
            <a:ext cx="7315200" cy="274320"/>
          </a:xfrm>
          <a:prstGeom prst="rect">
            <a:avLst/>
          </a:prstGeom>
          <a:noFill/>
        </p:spPr>
        <p:txBody>
          <a:bodyPr wrap="square" anchor="t" lIns="0" rIns="0" tIns="0" bIns="0">
            <a:spAutoFit/>
          </a:bodyPr>
          <a:lstStyle/>
          <a:p>
            <a:pPr algn="l"/>
            <a:r>
              <a:rPr sz="1100" b="1" i="0">
                <a:solidFill>
                  <a:srgbClr val="C9A24B"/>
                </a:solidFill>
                <a:latin typeface="Liberation Sans"/>
              </a:rPr>
              <a:t>THE IDEA</a:t>
            </a:r>
          </a:p>
        </p:txBody>
      </p:sp>
      <p:sp>
        <p:nvSpPr>
          <p:cNvPr id="4" name="TextBox 3"/>
          <p:cNvSpPr txBox="1"/>
          <p:nvPr/>
        </p:nvSpPr>
        <p:spPr>
          <a:xfrm>
            <a:off x="777240" y="1051560"/>
            <a:ext cx="10607040" cy="2194560"/>
          </a:xfrm>
          <a:prstGeom prst="rect">
            <a:avLst/>
          </a:prstGeom>
          <a:noFill/>
        </p:spPr>
        <p:txBody>
          <a:bodyPr wrap="square" anchor="t" lIns="0" rIns="0" tIns="0" bIns="0">
            <a:spAutoFit/>
          </a:bodyPr>
          <a:lstStyle/>
          <a:p>
            <a:pPr algn="l">
              <a:lnSpc>
                <a:spcPct val="98000"/>
              </a:lnSpc>
            </a:pPr>
            <a:r>
              <a:rPr sz="6000" b="1" i="0">
                <a:solidFill>
                  <a:srgbClr val="3B2145"/>
                </a:solidFill>
                <a:latin typeface="DejaVu Serif"/>
              </a:rPr>
              <a:t>Own the hours </a:t>
            </a:r>
          </a:p>
          <a:p>
            <a:pPr algn="l">
              <a:lnSpc>
                <a:spcPct val="98000"/>
              </a:lnSpc>
            </a:pPr>
            <a:r>
              <a:rPr sz="6000" b="1" i="1">
                <a:solidFill>
                  <a:srgbClr val="7C4A62"/>
                </a:solidFill>
                <a:latin typeface="DejaVu Serif"/>
              </a:rPr>
              <a:t>the world forgets.</a:t>
            </a:r>
          </a:p>
        </p:txBody>
      </p:sp>
      <p:sp>
        <p:nvSpPr>
          <p:cNvPr id="5" name="TextBox 4"/>
          <p:cNvSpPr txBox="1"/>
          <p:nvPr/>
        </p:nvSpPr>
        <p:spPr>
          <a:xfrm>
            <a:off x="822960" y="3429000"/>
            <a:ext cx="10515600" cy="1051560"/>
          </a:xfrm>
          <a:prstGeom prst="rect">
            <a:avLst/>
          </a:prstGeom>
          <a:noFill/>
        </p:spPr>
        <p:txBody>
          <a:bodyPr wrap="square" anchor="t" lIns="0" rIns="0" tIns="0" bIns="0">
            <a:spAutoFit/>
          </a:bodyPr>
          <a:lstStyle/>
          <a:p>
            <a:pPr algn="l">
              <a:lnSpc>
                <a:spcPct val="112000"/>
              </a:lnSpc>
            </a:pPr>
            <a:r>
              <a:rPr sz="1500" b="0" i="0">
                <a:solidFill>
                  <a:srgbClr val="201A24"/>
                </a:solidFill>
                <a:latin typeface="Liberation Sans"/>
              </a:rPr>
              <a:t>NOCTURNE is not a daytime signature. It is the scent of the after-hours self — unhurried, a little dangerous, entirely yours. The campaign turns 10pm–2am into brand territory: the moment we own in culture, in feed, and on the street.</a:t>
            </a:r>
          </a:p>
        </p:txBody>
      </p:sp>
      <p:sp>
        <p:nvSpPr>
          <p:cNvPr id="6" name="Rounded Rectangle 5"/>
          <p:cNvSpPr/>
          <p:nvPr/>
        </p:nvSpPr>
        <p:spPr>
          <a:xfrm>
            <a:off x="822960" y="4709160"/>
            <a:ext cx="5074920" cy="1554480"/>
          </a:xfrm>
          <a:prstGeom prst="roundRect">
            <a:avLst>
              <a:gd name="adj" fmla="val 6000"/>
            </a:avLst>
          </a:prstGeom>
          <a:solidFill>
            <a:srgbClr val="F1E7EC"/>
          </a:solidFill>
          <a:ln w="12700">
            <a:solidFill>
              <a:srgbClr val="E9A0A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1097280" y="4937760"/>
            <a:ext cx="4572000" cy="1188720"/>
          </a:xfrm>
          <a:prstGeom prst="rect">
            <a:avLst/>
          </a:prstGeom>
          <a:noFill/>
        </p:spPr>
        <p:txBody>
          <a:bodyPr wrap="square" anchor="t" lIns="0" rIns="0" tIns="0" bIns="0">
            <a:spAutoFit/>
          </a:bodyPr>
          <a:lstStyle/>
          <a:p>
            <a:pPr algn="l">
              <a:lnSpc>
                <a:spcPct val="105000"/>
              </a:lnSpc>
              <a:spcAft>
                <a:spcPts val="300"/>
              </a:spcAft>
            </a:pPr>
            <a:r>
              <a:rPr sz="1000" b="1" i="0">
                <a:solidFill>
                  <a:srgbClr val="7C4A62"/>
                </a:solidFill>
                <a:latin typeface="Liberation Sans"/>
              </a:rPr>
              <a:t>WE REFUSE TO</a:t>
            </a:r>
          </a:p>
          <a:p>
            <a:pPr algn="l">
              <a:lnSpc>
                <a:spcPct val="105000"/>
              </a:lnSpc>
              <a:spcAft>
                <a:spcPts val="300"/>
              </a:spcAft>
            </a:pPr>
            <a:r>
              <a:rPr sz="2200" b="1" i="0">
                <a:solidFill>
                  <a:srgbClr val="3B2145"/>
                </a:solidFill>
                <a:latin typeface="DejaVu Serif"/>
              </a:rPr>
              <a:t>Chase daylight.</a:t>
            </a:r>
          </a:p>
          <a:p>
            <a:pPr algn="l">
              <a:lnSpc>
                <a:spcPct val="105000"/>
              </a:lnSpc>
              <a:spcAft>
                <a:spcPts val="300"/>
              </a:spcAft>
            </a:pPr>
            <a:r>
              <a:rPr sz="1200" b="0" i="0">
                <a:solidFill>
                  <a:srgbClr val="201A24"/>
                </a:solidFill>
                <a:latin typeface="Liberation Sans"/>
              </a:rPr>
              <a:t>No brunch flat-lays, no sunlit skin. If it could run at noon, it isn’t NOCTURNE.</a:t>
            </a:r>
          </a:p>
        </p:txBody>
      </p:sp>
      <p:sp>
        <p:nvSpPr>
          <p:cNvPr id="8" name="Rounded Rectangle 7"/>
          <p:cNvSpPr/>
          <p:nvPr/>
        </p:nvSpPr>
        <p:spPr>
          <a:xfrm>
            <a:off x="6172200" y="4709160"/>
            <a:ext cx="5074920" cy="1554480"/>
          </a:xfrm>
          <a:prstGeom prst="roundRect">
            <a:avLst>
              <a:gd name="adj" fmla="val 6000"/>
            </a:avLst>
          </a:prstGeom>
          <a:solidFill>
            <a:srgbClr val="F1E7EC"/>
          </a:solidFill>
          <a:ln w="12700">
            <a:solidFill>
              <a:srgbClr val="E9A0A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6446520" y="4937760"/>
            <a:ext cx="4572000" cy="1188720"/>
          </a:xfrm>
          <a:prstGeom prst="rect">
            <a:avLst/>
          </a:prstGeom>
          <a:noFill/>
        </p:spPr>
        <p:txBody>
          <a:bodyPr wrap="square" anchor="t" lIns="0" rIns="0" tIns="0" bIns="0">
            <a:spAutoFit/>
          </a:bodyPr>
          <a:lstStyle/>
          <a:p>
            <a:pPr algn="l">
              <a:lnSpc>
                <a:spcPct val="105000"/>
              </a:lnSpc>
              <a:spcAft>
                <a:spcPts val="300"/>
              </a:spcAft>
            </a:pPr>
            <a:r>
              <a:rPr sz="1000" b="1" i="0">
                <a:solidFill>
                  <a:srgbClr val="7C4A62"/>
                </a:solidFill>
                <a:latin typeface="Liberation Sans"/>
              </a:rPr>
              <a:t>WE REFUSE TO</a:t>
            </a:r>
          </a:p>
          <a:p>
            <a:pPr algn="l">
              <a:lnSpc>
                <a:spcPct val="105000"/>
              </a:lnSpc>
              <a:spcAft>
                <a:spcPts val="300"/>
              </a:spcAft>
            </a:pPr>
            <a:r>
              <a:rPr sz="2200" b="1" i="0">
                <a:solidFill>
                  <a:srgbClr val="3B2145"/>
                </a:solidFill>
                <a:latin typeface="DejaVu Serif"/>
              </a:rPr>
              <a:t>Explain the scent.</a:t>
            </a:r>
          </a:p>
          <a:p>
            <a:pPr algn="l">
              <a:lnSpc>
                <a:spcPct val="105000"/>
              </a:lnSpc>
              <a:spcAft>
                <a:spcPts val="300"/>
              </a:spcAft>
            </a:pPr>
            <a:r>
              <a:rPr sz="1200" b="0" i="0">
                <a:solidFill>
                  <a:srgbClr val="201A24"/>
                </a:solidFill>
                <a:latin typeface="Liberation Sans"/>
              </a:rPr>
              <a:t>No note pyramids, no “top/heart/base.” We sell a feeling and a time of night, not chemistry.</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201A24"/>
        </a:solidFill>
        <a:effectLst/>
      </p:bgPr>
    </p:bg>
    <p:spTree>
      <p:nvGrpSpPr>
        <p:cNvPr id="1" name=""/>
        <p:cNvGrpSpPr/>
        <p:nvPr/>
      </p:nvGrpSpPr>
      <p:grpSpPr/>
      <p:sp>
        <p:nvSpPr>
          <p:cNvPr id="2" name="TextBox 1"/>
          <p:cNvSpPr txBox="1"/>
          <p:nvPr/>
        </p:nvSpPr>
        <p:spPr>
          <a:xfrm>
            <a:off x="822960" y="548640"/>
            <a:ext cx="7315200" cy="274320"/>
          </a:xfrm>
          <a:prstGeom prst="rect">
            <a:avLst/>
          </a:prstGeom>
          <a:noFill/>
        </p:spPr>
        <p:txBody>
          <a:bodyPr wrap="square" anchor="t" lIns="0" rIns="0" tIns="0" bIns="0">
            <a:spAutoFit/>
          </a:bodyPr>
          <a:lstStyle/>
          <a:p>
            <a:pPr algn="l"/>
            <a:r>
              <a:rPr sz="1100" b="1" i="0">
                <a:solidFill>
                  <a:srgbClr val="C9A24B"/>
                </a:solidFill>
                <a:latin typeface="Liberation Sans"/>
              </a:rPr>
              <a:t>DIRECTION · MOODBOARD</a:t>
            </a:r>
          </a:p>
        </p:txBody>
      </p:sp>
      <p:sp>
        <p:nvSpPr>
          <p:cNvPr id="3" name="TextBox 2"/>
          <p:cNvSpPr txBox="1"/>
          <p:nvPr/>
        </p:nvSpPr>
        <p:spPr>
          <a:xfrm>
            <a:off x="777240" y="914400"/>
            <a:ext cx="10607040" cy="822960"/>
          </a:xfrm>
          <a:prstGeom prst="rect">
            <a:avLst/>
          </a:prstGeom>
          <a:noFill/>
        </p:spPr>
        <p:txBody>
          <a:bodyPr wrap="square" anchor="t" lIns="0" rIns="0" tIns="0" bIns="0">
            <a:spAutoFit/>
          </a:bodyPr>
          <a:lstStyle/>
          <a:p>
            <a:pPr algn="l"/>
            <a:r>
              <a:rPr sz="3800" b="1" i="0">
                <a:solidFill>
                  <a:srgbClr val="FBF6F1"/>
                </a:solidFill>
                <a:latin typeface="DejaVu Serif"/>
              </a:rPr>
              <a:t>Six textures of after-dark</a:t>
            </a:r>
          </a:p>
        </p:txBody>
      </p:sp>
      <p:sp>
        <p:nvSpPr>
          <p:cNvPr id="4" name="Rounded Rectangle 3"/>
          <p:cNvSpPr/>
          <p:nvPr/>
        </p:nvSpPr>
        <p:spPr>
          <a:xfrm>
            <a:off x="822960" y="1874519"/>
            <a:ext cx="3429000" cy="2148840"/>
          </a:xfrm>
          <a:prstGeom prst="roundRect">
            <a:avLst>
              <a:gd name="adj" fmla="val 4000"/>
            </a:avLst>
          </a:prstGeom>
          <a:solidFill>
            <a:srgbClr val="3B214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078992" y="3154680"/>
            <a:ext cx="2971800" cy="731520"/>
          </a:xfrm>
          <a:prstGeom prst="rect">
            <a:avLst/>
          </a:prstGeom>
          <a:noFill/>
        </p:spPr>
        <p:txBody>
          <a:bodyPr wrap="square" anchor="t" lIns="0" rIns="0" tIns="0" bIns="0">
            <a:spAutoFit/>
          </a:bodyPr>
          <a:lstStyle/>
          <a:p>
            <a:pPr algn="l">
              <a:lnSpc>
                <a:spcPct val="102000"/>
              </a:lnSpc>
              <a:spcAft>
                <a:spcPts val="200"/>
              </a:spcAft>
            </a:pPr>
            <a:r>
              <a:rPr sz="1500" b="1" i="0">
                <a:solidFill>
                  <a:srgbClr val="FBF6F1"/>
                </a:solidFill>
                <a:latin typeface="Liberation Sans"/>
              </a:rPr>
              <a:t>VELVET DARK</a:t>
            </a:r>
          </a:p>
          <a:p>
            <a:pPr algn="l">
              <a:lnSpc>
                <a:spcPct val="102000"/>
              </a:lnSpc>
              <a:spcAft>
                <a:spcPts val="200"/>
              </a:spcAft>
            </a:pPr>
            <a:r>
              <a:rPr sz="1250" b="0" i="1">
                <a:solidFill>
                  <a:srgbClr val="FBF6F1"/>
                </a:solidFill>
                <a:latin typeface="DejaVu Serif"/>
              </a:rPr>
              <a:t>aubergine depth, light that swallows</a:t>
            </a:r>
          </a:p>
        </p:txBody>
      </p:sp>
      <p:sp>
        <p:nvSpPr>
          <p:cNvPr id="6" name="TextBox 5"/>
          <p:cNvSpPr txBox="1"/>
          <p:nvPr/>
        </p:nvSpPr>
        <p:spPr>
          <a:xfrm>
            <a:off x="1078992" y="2075688"/>
            <a:ext cx="731520" cy="365760"/>
          </a:xfrm>
          <a:prstGeom prst="rect">
            <a:avLst/>
          </a:prstGeom>
          <a:noFill/>
        </p:spPr>
        <p:txBody>
          <a:bodyPr wrap="square" anchor="t" lIns="0" rIns="0" tIns="0" bIns="0">
            <a:spAutoFit/>
          </a:bodyPr>
          <a:lstStyle/>
          <a:p>
            <a:pPr algn="l"/>
            <a:r>
              <a:rPr sz="1100" b="1" i="0">
                <a:solidFill>
                  <a:srgbClr val="FBF6F1"/>
                </a:solidFill>
                <a:latin typeface="Liberation Sans"/>
              </a:rPr>
              <a:t>01</a:t>
            </a:r>
          </a:p>
        </p:txBody>
      </p:sp>
      <p:sp>
        <p:nvSpPr>
          <p:cNvPr id="7" name="Rounded Rectangle 6"/>
          <p:cNvSpPr/>
          <p:nvPr/>
        </p:nvSpPr>
        <p:spPr>
          <a:xfrm>
            <a:off x="4416552" y="1874519"/>
            <a:ext cx="3429000" cy="2148840"/>
          </a:xfrm>
          <a:prstGeom prst="roundRect">
            <a:avLst>
              <a:gd name="adj" fmla="val 4000"/>
            </a:avLst>
          </a:prstGeom>
          <a:solidFill>
            <a:srgbClr val="7C4A6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4672584" y="3154680"/>
            <a:ext cx="2971800" cy="731520"/>
          </a:xfrm>
          <a:prstGeom prst="rect">
            <a:avLst/>
          </a:prstGeom>
          <a:noFill/>
        </p:spPr>
        <p:txBody>
          <a:bodyPr wrap="square" anchor="t" lIns="0" rIns="0" tIns="0" bIns="0">
            <a:spAutoFit/>
          </a:bodyPr>
          <a:lstStyle/>
          <a:p>
            <a:pPr algn="l">
              <a:lnSpc>
                <a:spcPct val="102000"/>
              </a:lnSpc>
              <a:spcAft>
                <a:spcPts val="200"/>
              </a:spcAft>
            </a:pPr>
            <a:r>
              <a:rPr sz="1500" b="1" i="0">
                <a:solidFill>
                  <a:srgbClr val="FBF6F1"/>
                </a:solidFill>
                <a:latin typeface="Liberation Sans"/>
              </a:rPr>
              <a:t>SKIN &amp; AMBER</a:t>
            </a:r>
          </a:p>
          <a:p>
            <a:pPr algn="l">
              <a:lnSpc>
                <a:spcPct val="102000"/>
              </a:lnSpc>
              <a:spcAft>
                <a:spcPts val="200"/>
              </a:spcAft>
            </a:pPr>
            <a:r>
              <a:rPr sz="1250" b="0" i="1">
                <a:solidFill>
                  <a:srgbClr val="FBF6F1"/>
                </a:solidFill>
                <a:latin typeface="DejaVu Serif"/>
              </a:rPr>
              <a:t>warm, close, low-lit</a:t>
            </a:r>
          </a:p>
        </p:txBody>
      </p:sp>
      <p:sp>
        <p:nvSpPr>
          <p:cNvPr id="9" name="TextBox 8"/>
          <p:cNvSpPr txBox="1"/>
          <p:nvPr/>
        </p:nvSpPr>
        <p:spPr>
          <a:xfrm>
            <a:off x="4672584" y="2075688"/>
            <a:ext cx="731520" cy="365760"/>
          </a:xfrm>
          <a:prstGeom prst="rect">
            <a:avLst/>
          </a:prstGeom>
          <a:noFill/>
        </p:spPr>
        <p:txBody>
          <a:bodyPr wrap="square" anchor="t" lIns="0" rIns="0" tIns="0" bIns="0">
            <a:spAutoFit/>
          </a:bodyPr>
          <a:lstStyle/>
          <a:p>
            <a:pPr algn="l"/>
            <a:r>
              <a:rPr sz="1100" b="1" i="0">
                <a:solidFill>
                  <a:srgbClr val="FBF6F1"/>
                </a:solidFill>
                <a:latin typeface="Liberation Sans"/>
              </a:rPr>
              <a:t>02</a:t>
            </a:r>
          </a:p>
        </p:txBody>
      </p:sp>
      <p:sp>
        <p:nvSpPr>
          <p:cNvPr id="10" name="Rounded Rectangle 9"/>
          <p:cNvSpPr/>
          <p:nvPr/>
        </p:nvSpPr>
        <p:spPr>
          <a:xfrm>
            <a:off x="8010144" y="1874519"/>
            <a:ext cx="3429000" cy="2148840"/>
          </a:xfrm>
          <a:prstGeom prst="roundRect">
            <a:avLst>
              <a:gd name="adj" fmla="val 4000"/>
            </a:avLst>
          </a:prstGeom>
          <a:solidFill>
            <a:srgbClr val="C9A2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266175" y="3154680"/>
            <a:ext cx="2971800" cy="731520"/>
          </a:xfrm>
          <a:prstGeom prst="rect">
            <a:avLst/>
          </a:prstGeom>
          <a:noFill/>
        </p:spPr>
        <p:txBody>
          <a:bodyPr wrap="square" anchor="t" lIns="0" rIns="0" tIns="0" bIns="0">
            <a:spAutoFit/>
          </a:bodyPr>
          <a:lstStyle/>
          <a:p>
            <a:pPr algn="l">
              <a:lnSpc>
                <a:spcPct val="102000"/>
              </a:lnSpc>
              <a:spcAft>
                <a:spcPts val="200"/>
              </a:spcAft>
            </a:pPr>
            <a:r>
              <a:rPr sz="1500" b="1" i="0">
                <a:solidFill>
                  <a:srgbClr val="201A24"/>
                </a:solidFill>
                <a:latin typeface="Liberation Sans"/>
              </a:rPr>
              <a:t>NEON RUMOUR</a:t>
            </a:r>
          </a:p>
          <a:p>
            <a:pPr algn="l">
              <a:lnSpc>
                <a:spcPct val="102000"/>
              </a:lnSpc>
              <a:spcAft>
                <a:spcPts val="200"/>
              </a:spcAft>
            </a:pPr>
            <a:r>
              <a:rPr sz="1250" b="0" i="1">
                <a:solidFill>
                  <a:srgbClr val="201A24"/>
                </a:solidFill>
                <a:latin typeface="DejaVu Serif"/>
              </a:rPr>
              <a:t>a colour bleeding down wet glass</a:t>
            </a:r>
          </a:p>
        </p:txBody>
      </p:sp>
      <p:sp>
        <p:nvSpPr>
          <p:cNvPr id="12" name="TextBox 11"/>
          <p:cNvSpPr txBox="1"/>
          <p:nvPr/>
        </p:nvSpPr>
        <p:spPr>
          <a:xfrm>
            <a:off x="8266175" y="2075688"/>
            <a:ext cx="731520" cy="365760"/>
          </a:xfrm>
          <a:prstGeom prst="rect">
            <a:avLst/>
          </a:prstGeom>
          <a:noFill/>
        </p:spPr>
        <p:txBody>
          <a:bodyPr wrap="square" anchor="t" lIns="0" rIns="0" tIns="0" bIns="0">
            <a:spAutoFit/>
          </a:bodyPr>
          <a:lstStyle/>
          <a:p>
            <a:pPr algn="l"/>
            <a:r>
              <a:rPr sz="1100" b="1" i="0">
                <a:solidFill>
                  <a:srgbClr val="201A24"/>
                </a:solidFill>
                <a:latin typeface="Liberation Sans"/>
              </a:rPr>
              <a:t>03</a:t>
            </a:r>
          </a:p>
        </p:txBody>
      </p:sp>
      <p:sp>
        <p:nvSpPr>
          <p:cNvPr id="13" name="Rounded Rectangle 12"/>
          <p:cNvSpPr/>
          <p:nvPr/>
        </p:nvSpPr>
        <p:spPr>
          <a:xfrm>
            <a:off x="822960" y="4206240"/>
            <a:ext cx="3429000" cy="2148840"/>
          </a:xfrm>
          <a:prstGeom prst="roundRect">
            <a:avLst>
              <a:gd name="adj" fmla="val 4000"/>
            </a:avLst>
          </a:prstGeom>
          <a:solidFill>
            <a:srgbClr val="E9A0A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1078992" y="5486399"/>
            <a:ext cx="2971800" cy="731520"/>
          </a:xfrm>
          <a:prstGeom prst="rect">
            <a:avLst/>
          </a:prstGeom>
          <a:noFill/>
        </p:spPr>
        <p:txBody>
          <a:bodyPr wrap="square" anchor="t" lIns="0" rIns="0" tIns="0" bIns="0">
            <a:spAutoFit/>
          </a:bodyPr>
          <a:lstStyle/>
          <a:p>
            <a:pPr algn="l">
              <a:lnSpc>
                <a:spcPct val="102000"/>
              </a:lnSpc>
              <a:spcAft>
                <a:spcPts val="200"/>
              </a:spcAft>
            </a:pPr>
            <a:r>
              <a:rPr sz="1500" b="1" i="0">
                <a:solidFill>
                  <a:srgbClr val="201A24"/>
                </a:solidFill>
                <a:latin typeface="Liberation Sans"/>
              </a:rPr>
              <a:t>SILK ON CONCRETE</a:t>
            </a:r>
          </a:p>
          <a:p>
            <a:pPr algn="l">
              <a:lnSpc>
                <a:spcPct val="102000"/>
              </a:lnSpc>
              <a:spcAft>
                <a:spcPts val="200"/>
              </a:spcAft>
            </a:pPr>
            <a:r>
              <a:rPr sz="1250" b="0" i="1">
                <a:solidFill>
                  <a:srgbClr val="201A24"/>
                </a:solidFill>
                <a:latin typeface="DejaVu Serif"/>
              </a:rPr>
              <a:t>soft against hard, blush on grey</a:t>
            </a:r>
          </a:p>
        </p:txBody>
      </p:sp>
      <p:sp>
        <p:nvSpPr>
          <p:cNvPr id="15" name="TextBox 14"/>
          <p:cNvSpPr txBox="1"/>
          <p:nvPr/>
        </p:nvSpPr>
        <p:spPr>
          <a:xfrm>
            <a:off x="1078992" y="4407407"/>
            <a:ext cx="731520" cy="365760"/>
          </a:xfrm>
          <a:prstGeom prst="rect">
            <a:avLst/>
          </a:prstGeom>
          <a:noFill/>
        </p:spPr>
        <p:txBody>
          <a:bodyPr wrap="square" anchor="t" lIns="0" rIns="0" tIns="0" bIns="0">
            <a:spAutoFit/>
          </a:bodyPr>
          <a:lstStyle/>
          <a:p>
            <a:pPr algn="l"/>
            <a:r>
              <a:rPr sz="1100" b="1" i="0">
                <a:solidFill>
                  <a:srgbClr val="201A24"/>
                </a:solidFill>
                <a:latin typeface="Liberation Sans"/>
              </a:rPr>
              <a:t>04</a:t>
            </a:r>
          </a:p>
        </p:txBody>
      </p:sp>
      <p:sp>
        <p:nvSpPr>
          <p:cNvPr id="16" name="Rounded Rectangle 15"/>
          <p:cNvSpPr/>
          <p:nvPr/>
        </p:nvSpPr>
        <p:spPr>
          <a:xfrm>
            <a:off x="4416552" y="4206240"/>
            <a:ext cx="3429000" cy="2148840"/>
          </a:xfrm>
          <a:prstGeom prst="roundRect">
            <a:avLst>
              <a:gd name="adj" fmla="val 4000"/>
            </a:avLst>
          </a:prstGeom>
          <a:solidFill>
            <a:srgbClr val="E7D4A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4672584" y="5486399"/>
            <a:ext cx="2971800" cy="731520"/>
          </a:xfrm>
          <a:prstGeom prst="rect">
            <a:avLst/>
          </a:prstGeom>
          <a:noFill/>
        </p:spPr>
        <p:txBody>
          <a:bodyPr wrap="square" anchor="t" lIns="0" rIns="0" tIns="0" bIns="0">
            <a:spAutoFit/>
          </a:bodyPr>
          <a:lstStyle/>
          <a:p>
            <a:pPr algn="l">
              <a:lnSpc>
                <a:spcPct val="102000"/>
              </a:lnSpc>
              <a:spcAft>
                <a:spcPts val="200"/>
              </a:spcAft>
            </a:pPr>
            <a:r>
              <a:rPr sz="1500" b="1" i="0">
                <a:solidFill>
                  <a:srgbClr val="201A24"/>
                </a:solidFill>
                <a:latin typeface="Liberation Sans"/>
              </a:rPr>
              <a:t>2AM GOLD</a:t>
            </a:r>
          </a:p>
          <a:p>
            <a:pPr algn="l">
              <a:lnSpc>
                <a:spcPct val="102000"/>
              </a:lnSpc>
              <a:spcAft>
                <a:spcPts val="200"/>
              </a:spcAft>
            </a:pPr>
            <a:r>
              <a:rPr sz="1250" b="0" i="1">
                <a:solidFill>
                  <a:srgbClr val="201A24"/>
                </a:solidFill>
                <a:latin typeface="DejaVu Serif"/>
              </a:rPr>
              <a:t>brass, candle, last-call shimmer</a:t>
            </a:r>
          </a:p>
        </p:txBody>
      </p:sp>
      <p:sp>
        <p:nvSpPr>
          <p:cNvPr id="18" name="TextBox 17"/>
          <p:cNvSpPr txBox="1"/>
          <p:nvPr/>
        </p:nvSpPr>
        <p:spPr>
          <a:xfrm>
            <a:off x="4672584" y="4407407"/>
            <a:ext cx="731520" cy="365760"/>
          </a:xfrm>
          <a:prstGeom prst="rect">
            <a:avLst/>
          </a:prstGeom>
          <a:noFill/>
        </p:spPr>
        <p:txBody>
          <a:bodyPr wrap="square" anchor="t" lIns="0" rIns="0" tIns="0" bIns="0">
            <a:spAutoFit/>
          </a:bodyPr>
          <a:lstStyle/>
          <a:p>
            <a:pPr algn="l"/>
            <a:r>
              <a:rPr sz="1100" b="1" i="0">
                <a:solidFill>
                  <a:srgbClr val="201A24"/>
                </a:solidFill>
                <a:latin typeface="Liberation Sans"/>
              </a:rPr>
              <a:t>05</a:t>
            </a:r>
          </a:p>
        </p:txBody>
      </p:sp>
      <p:sp>
        <p:nvSpPr>
          <p:cNvPr id="19" name="Rounded Rectangle 18"/>
          <p:cNvSpPr/>
          <p:nvPr/>
        </p:nvSpPr>
        <p:spPr>
          <a:xfrm>
            <a:off x="8010144" y="4206240"/>
            <a:ext cx="3429000" cy="2148840"/>
          </a:xfrm>
          <a:prstGeom prst="roundRect">
            <a:avLst>
              <a:gd name="adj" fmla="val 4000"/>
            </a:avLst>
          </a:prstGeom>
          <a:solidFill>
            <a:srgbClr val="2C1E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8266175" y="5486399"/>
            <a:ext cx="2971800" cy="731520"/>
          </a:xfrm>
          <a:prstGeom prst="rect">
            <a:avLst/>
          </a:prstGeom>
          <a:noFill/>
        </p:spPr>
        <p:txBody>
          <a:bodyPr wrap="square" anchor="t" lIns="0" rIns="0" tIns="0" bIns="0">
            <a:spAutoFit/>
          </a:bodyPr>
          <a:lstStyle/>
          <a:p>
            <a:pPr algn="l">
              <a:lnSpc>
                <a:spcPct val="102000"/>
              </a:lnSpc>
              <a:spcAft>
                <a:spcPts val="200"/>
              </a:spcAft>
            </a:pPr>
            <a:r>
              <a:rPr sz="1500" b="1" i="0">
                <a:solidFill>
                  <a:srgbClr val="E9A0A9"/>
                </a:solidFill>
                <a:latin typeface="Liberation Sans"/>
              </a:rPr>
              <a:t>HUSH</a:t>
            </a:r>
          </a:p>
          <a:p>
            <a:pPr algn="l">
              <a:lnSpc>
                <a:spcPct val="102000"/>
              </a:lnSpc>
              <a:spcAft>
                <a:spcPts val="200"/>
              </a:spcAft>
            </a:pPr>
            <a:r>
              <a:rPr sz="1250" b="0" i="1">
                <a:solidFill>
                  <a:srgbClr val="E9A0A9"/>
                </a:solidFill>
                <a:latin typeface="DejaVu Serif"/>
              </a:rPr>
              <a:t>matte black, whispered type</a:t>
            </a:r>
          </a:p>
        </p:txBody>
      </p:sp>
      <p:sp>
        <p:nvSpPr>
          <p:cNvPr id="21" name="TextBox 20"/>
          <p:cNvSpPr txBox="1"/>
          <p:nvPr/>
        </p:nvSpPr>
        <p:spPr>
          <a:xfrm>
            <a:off x="8266175" y="4407407"/>
            <a:ext cx="731520" cy="365760"/>
          </a:xfrm>
          <a:prstGeom prst="rect">
            <a:avLst/>
          </a:prstGeom>
          <a:noFill/>
        </p:spPr>
        <p:txBody>
          <a:bodyPr wrap="square" anchor="t" lIns="0" rIns="0" tIns="0" bIns="0">
            <a:spAutoFit/>
          </a:bodyPr>
          <a:lstStyle/>
          <a:p>
            <a:pPr algn="l"/>
            <a:r>
              <a:rPr sz="1100" b="1" i="0">
                <a:solidFill>
                  <a:srgbClr val="E9A0A9"/>
                </a:solidFill>
                <a:latin typeface="Liberation Sans"/>
              </a:rPr>
              <a:t>06</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BF6F1"/>
        </a:solidFill>
        <a:effectLst/>
      </p:bgPr>
    </p:bg>
    <p:spTree>
      <p:nvGrpSpPr>
        <p:cNvPr id="1" name=""/>
        <p:cNvGrpSpPr/>
        <p:nvPr/>
      </p:nvGrpSpPr>
      <p:grpSpPr/>
      <p:sp>
        <p:nvSpPr>
          <p:cNvPr id="2" name="Rectangle 1"/>
          <p:cNvSpPr/>
          <p:nvPr/>
        </p:nvSpPr>
        <p:spPr>
          <a:xfrm>
            <a:off x="0" y="0"/>
            <a:ext cx="4160520" cy="6858000"/>
          </a:xfrm>
          <a:prstGeom prst="rect">
            <a:avLst/>
          </a:prstGeom>
          <a:solidFill>
            <a:srgbClr val="3B214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640080"/>
            <a:ext cx="7315200" cy="274320"/>
          </a:xfrm>
          <a:prstGeom prst="rect">
            <a:avLst/>
          </a:prstGeom>
          <a:noFill/>
        </p:spPr>
        <p:txBody>
          <a:bodyPr wrap="square" anchor="t" lIns="0" rIns="0" tIns="0" bIns="0">
            <a:spAutoFit/>
          </a:bodyPr>
          <a:lstStyle/>
          <a:p>
            <a:pPr algn="l"/>
            <a:r>
              <a:rPr sz="1100" b="1" i="0">
                <a:solidFill>
                  <a:srgbClr val="C9A24B"/>
                </a:solidFill>
                <a:latin typeface="Liberation Sans"/>
              </a:rPr>
              <a:t>WHO</a:t>
            </a:r>
          </a:p>
        </p:txBody>
      </p:sp>
      <p:sp>
        <p:nvSpPr>
          <p:cNvPr id="4" name="TextBox 3"/>
          <p:cNvSpPr txBox="1"/>
          <p:nvPr/>
        </p:nvSpPr>
        <p:spPr>
          <a:xfrm>
            <a:off x="457200" y="1005840"/>
            <a:ext cx="3291840" cy="5120640"/>
          </a:xfrm>
          <a:prstGeom prst="rect">
            <a:avLst/>
          </a:prstGeom>
          <a:noFill/>
        </p:spPr>
        <p:txBody>
          <a:bodyPr wrap="square" anchor="t" lIns="0" rIns="0" tIns="0" bIns="0">
            <a:spAutoFit/>
          </a:bodyPr>
          <a:lstStyle/>
          <a:p>
            <a:pPr algn="l">
              <a:lnSpc>
                <a:spcPct val="95000"/>
              </a:lnSpc>
            </a:pPr>
            <a:r>
              <a:rPr sz="4000" b="1" i="0">
                <a:solidFill>
                  <a:srgbClr val="FBF6F1"/>
                </a:solidFill>
                <a:latin typeface="DejaVu Serif"/>
              </a:rPr>
              <a:t>The Late
Ones</a:t>
            </a:r>
          </a:p>
        </p:txBody>
      </p:sp>
      <p:sp>
        <p:nvSpPr>
          <p:cNvPr id="5" name="TextBox 4"/>
          <p:cNvSpPr txBox="1"/>
          <p:nvPr/>
        </p:nvSpPr>
        <p:spPr>
          <a:xfrm>
            <a:off x="502920" y="2514600"/>
            <a:ext cx="3291840" cy="4023360"/>
          </a:xfrm>
          <a:prstGeom prst="rect">
            <a:avLst/>
          </a:prstGeom>
          <a:noFill/>
        </p:spPr>
        <p:txBody>
          <a:bodyPr wrap="square" anchor="t" lIns="0" rIns="0" tIns="0" bIns="0">
            <a:spAutoFit/>
          </a:bodyPr>
          <a:lstStyle/>
          <a:p>
            <a:pPr algn="l">
              <a:lnSpc>
                <a:spcPct val="110000"/>
              </a:lnSpc>
              <a:spcAft>
                <a:spcPts val="300"/>
              </a:spcAft>
            </a:pPr>
            <a:r>
              <a:rPr sz="1000" b="1" i="0">
                <a:solidFill>
                  <a:srgbClr val="C9A24B"/>
                </a:solidFill>
                <a:latin typeface="Liberation Sans"/>
              </a:rPr>
              <a:t>PRIMARY</a:t>
            </a:r>
          </a:p>
          <a:p>
            <a:pPr algn="l">
              <a:lnSpc>
                <a:spcPct val="110000"/>
              </a:lnSpc>
              <a:spcAft>
                <a:spcPts val="300"/>
              </a:spcAft>
            </a:pPr>
            <a:r>
              <a:rPr sz="1300" b="0" i="0">
                <a:solidFill>
                  <a:srgbClr val="F4D3D7"/>
                </a:solidFill>
                <a:latin typeface="Liberation Sans"/>
              </a:rPr>
              <a:t>24–35, urban, style-fluent. Works late or plays late; treats fragrance as identity, not grooming.</a:t>
            </a:r>
          </a:p>
          <a:p>
            <a:pPr algn="l">
              <a:lnSpc>
                <a:spcPct val="110000"/>
              </a:lnSpc>
              <a:spcAft>
                <a:spcPts val="300"/>
              </a:spcAft>
            </a:pPr>
            <a:r>
              <a:rPr sz="600" b="0" i="0">
                <a:solidFill>
                  <a:srgbClr val="FBF6F1"/>
                </a:solidFill>
                <a:latin typeface="Liberation Sans"/>
              </a:rPr>
              <a:t/>
            </a:r>
          </a:p>
          <a:p>
            <a:pPr algn="l">
              <a:lnSpc>
                <a:spcPct val="110000"/>
              </a:lnSpc>
              <a:spcAft>
                <a:spcPts val="300"/>
              </a:spcAft>
            </a:pPr>
            <a:r>
              <a:rPr sz="1000" b="1" i="0">
                <a:solidFill>
                  <a:srgbClr val="C9A24B"/>
                </a:solidFill>
                <a:latin typeface="Liberation Sans"/>
              </a:rPr>
              <a:t>MINDSET</a:t>
            </a:r>
          </a:p>
          <a:p>
            <a:pPr algn="l">
              <a:lnSpc>
                <a:spcPct val="110000"/>
              </a:lnSpc>
              <a:spcAft>
                <a:spcPts val="300"/>
              </a:spcAft>
            </a:pPr>
            <a:r>
              <a:rPr sz="1300" b="0" i="0">
                <a:solidFill>
                  <a:srgbClr val="F4D3D7"/>
                </a:solidFill>
                <a:latin typeface="Liberation Sans"/>
              </a:rPr>
              <a:t>Buys stories, not ingredients. Discovers on feed after 9pm, converts on mobile.</a:t>
            </a:r>
          </a:p>
          <a:p>
            <a:pPr algn="l">
              <a:lnSpc>
                <a:spcPct val="110000"/>
              </a:lnSpc>
              <a:spcAft>
                <a:spcPts val="300"/>
              </a:spcAft>
            </a:pPr>
            <a:r>
              <a:rPr sz="600" b="0" i="0">
                <a:solidFill>
                  <a:srgbClr val="FBF6F1"/>
                </a:solidFill>
                <a:latin typeface="Liberation Sans"/>
              </a:rPr>
              <a:t/>
            </a:r>
          </a:p>
          <a:p>
            <a:pPr algn="l">
              <a:lnSpc>
                <a:spcPct val="110000"/>
              </a:lnSpc>
              <a:spcAft>
                <a:spcPts val="300"/>
              </a:spcAft>
            </a:pPr>
            <a:r>
              <a:rPr sz="1000" b="1" i="0">
                <a:solidFill>
                  <a:srgbClr val="C9A24B"/>
                </a:solidFill>
                <a:latin typeface="Liberation Sans"/>
              </a:rPr>
              <a:t>REACH FRAME</a:t>
            </a:r>
          </a:p>
          <a:p>
            <a:pPr algn="l">
              <a:lnSpc>
                <a:spcPct val="110000"/>
              </a:lnSpc>
              <a:spcAft>
                <a:spcPts val="300"/>
              </a:spcAft>
            </a:pPr>
            <a:r>
              <a:rPr sz="1300" b="0" i="0">
                <a:solidFill>
                  <a:srgbClr val="F4D3D7"/>
                </a:solidFill>
                <a:latin typeface="Liberation Sans"/>
              </a:rPr>
              <a:t>2.4M addressable in 5 launch cities.</a:t>
            </a:r>
          </a:p>
        </p:txBody>
      </p:sp>
      <p:sp>
        <p:nvSpPr>
          <p:cNvPr id="6" name="TextBox 5"/>
          <p:cNvSpPr txBox="1"/>
          <p:nvPr/>
        </p:nvSpPr>
        <p:spPr>
          <a:xfrm>
            <a:off x="4663440" y="822960"/>
            <a:ext cx="7315200" cy="274320"/>
          </a:xfrm>
          <a:prstGeom prst="rect">
            <a:avLst/>
          </a:prstGeom>
          <a:noFill/>
        </p:spPr>
        <p:txBody>
          <a:bodyPr wrap="square" anchor="t" lIns="0" rIns="0" tIns="0" bIns="0">
            <a:spAutoFit/>
          </a:bodyPr>
          <a:lstStyle/>
          <a:p>
            <a:pPr algn="l"/>
            <a:r>
              <a:rPr sz="1100" b="1" i="0">
                <a:solidFill>
                  <a:srgbClr val="7C4A62"/>
                </a:solidFill>
                <a:latin typeface="Liberation Sans"/>
              </a:rPr>
              <a:t>THE SINGLE HUMAN INSIGHT</a:t>
            </a:r>
          </a:p>
        </p:txBody>
      </p:sp>
      <p:sp>
        <p:nvSpPr>
          <p:cNvPr id="7" name="TextBox 6"/>
          <p:cNvSpPr txBox="1"/>
          <p:nvPr/>
        </p:nvSpPr>
        <p:spPr>
          <a:xfrm>
            <a:off x="4617720" y="1280160"/>
            <a:ext cx="7040880" cy="3566160"/>
          </a:xfrm>
          <a:prstGeom prst="rect">
            <a:avLst/>
          </a:prstGeom>
          <a:noFill/>
        </p:spPr>
        <p:txBody>
          <a:bodyPr wrap="square" anchor="t" lIns="0" rIns="0" tIns="0" bIns="0">
            <a:spAutoFit/>
          </a:bodyPr>
          <a:lstStyle/>
          <a:p>
            <a:pPr algn="l">
              <a:lnSpc>
                <a:spcPct val="100000"/>
              </a:lnSpc>
            </a:pPr>
            <a:r>
              <a:rPr sz="4400" b="1" i="0">
                <a:solidFill>
                  <a:srgbClr val="3B2145"/>
                </a:solidFill>
                <a:latin typeface="DejaVu Serif"/>
              </a:rPr>
              <a:t>“The version of me</a:t>
            </a:r>
          </a:p>
          <a:p>
            <a:pPr algn="l">
              <a:lnSpc>
                <a:spcPct val="100000"/>
              </a:lnSpc>
            </a:pPr>
            <a:r>
              <a:rPr sz="4400" b="1" i="1">
                <a:solidFill>
                  <a:srgbClr val="7C4A62"/>
                </a:solidFill>
                <a:latin typeface="DejaVu Serif"/>
              </a:rPr>
              <a:t>I like most</a:t>
            </a:r>
          </a:p>
          <a:p>
            <a:pPr algn="l">
              <a:lnSpc>
                <a:spcPct val="100000"/>
              </a:lnSpc>
            </a:pPr>
            <a:r>
              <a:rPr sz="4400" b="1" i="0">
                <a:solidFill>
                  <a:srgbClr val="3B2145"/>
                </a:solidFill>
                <a:latin typeface="DejaVu Serif"/>
              </a:rPr>
              <a:t>only shows up</a:t>
            </a:r>
          </a:p>
          <a:p>
            <a:pPr algn="l">
              <a:lnSpc>
                <a:spcPct val="100000"/>
              </a:lnSpc>
            </a:pPr>
            <a:r>
              <a:rPr sz="4400" b="1" i="0">
                <a:solidFill>
                  <a:srgbClr val="C9A24B"/>
                </a:solidFill>
                <a:latin typeface="DejaVu Serif"/>
              </a:rPr>
              <a:t>after dark.”</a:t>
            </a:r>
          </a:p>
        </p:txBody>
      </p:sp>
      <p:sp>
        <p:nvSpPr>
          <p:cNvPr id="8" name="Rectangle 7"/>
          <p:cNvSpPr/>
          <p:nvPr/>
        </p:nvSpPr>
        <p:spPr>
          <a:xfrm>
            <a:off x="4663440" y="5257800"/>
            <a:ext cx="2011680" cy="27432"/>
          </a:xfrm>
          <a:prstGeom prst="rect">
            <a:avLst/>
          </a:prstGeom>
          <a:solidFill>
            <a:srgbClr val="C9A2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4617720" y="5440680"/>
            <a:ext cx="7040880" cy="1005840"/>
          </a:xfrm>
          <a:prstGeom prst="rect">
            <a:avLst/>
          </a:prstGeom>
          <a:noFill/>
        </p:spPr>
        <p:txBody>
          <a:bodyPr wrap="square" anchor="t" lIns="0" rIns="0" tIns="0" bIns="0">
            <a:spAutoFit/>
          </a:bodyPr>
          <a:lstStyle/>
          <a:p>
            <a:pPr algn="l">
              <a:lnSpc>
                <a:spcPct val="112000"/>
              </a:lnSpc>
            </a:pPr>
            <a:r>
              <a:rPr sz="1400" b="0" i="1">
                <a:solidFill>
                  <a:srgbClr val="201A24"/>
                </a:solidFill>
                <a:latin typeface="Liberation Sans"/>
              </a:rPr>
              <a:t>So NOCTURNE doesn’t sell a scent — it hands people permission to become their night self on purpose. Every asset dramatises that switch.</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BF6F1"/>
        </a:solidFill>
        <a:effectLst/>
      </p:bgPr>
    </p:bg>
    <p:spTree>
      <p:nvGrpSpPr>
        <p:cNvPr id="1" name=""/>
        <p:cNvGrpSpPr/>
        <p:nvPr/>
      </p:nvGrpSpPr>
      <p:grpSpPr/>
      <p:sp>
        <p:nvSpPr>
          <p:cNvPr id="2" name="TextBox 1"/>
          <p:cNvSpPr txBox="1"/>
          <p:nvPr/>
        </p:nvSpPr>
        <p:spPr>
          <a:xfrm>
            <a:off x="822960" y="502920"/>
            <a:ext cx="7315200" cy="274320"/>
          </a:xfrm>
          <a:prstGeom prst="rect">
            <a:avLst/>
          </a:prstGeom>
          <a:noFill/>
        </p:spPr>
        <p:txBody>
          <a:bodyPr wrap="square" anchor="t" lIns="0" rIns="0" tIns="0" bIns="0">
            <a:spAutoFit/>
          </a:bodyPr>
          <a:lstStyle/>
          <a:p>
            <a:pPr algn="l"/>
            <a:r>
              <a:rPr sz="1100" b="1" i="0">
                <a:solidFill>
                  <a:srgbClr val="C9A24B"/>
                </a:solidFill>
                <a:latin typeface="Liberation Sans"/>
              </a:rPr>
              <a:t>PRODUCTION · DELIVERABLES</a:t>
            </a:r>
          </a:p>
        </p:txBody>
      </p:sp>
      <p:sp>
        <p:nvSpPr>
          <p:cNvPr id="3" name="TextBox 2"/>
          <p:cNvSpPr txBox="1"/>
          <p:nvPr/>
        </p:nvSpPr>
        <p:spPr>
          <a:xfrm>
            <a:off x="777240" y="868680"/>
            <a:ext cx="10607040" cy="731520"/>
          </a:xfrm>
          <a:prstGeom prst="rect">
            <a:avLst/>
          </a:prstGeom>
          <a:noFill/>
        </p:spPr>
        <p:txBody>
          <a:bodyPr wrap="square" anchor="t" lIns="0" rIns="0" tIns="0" bIns="0">
            <a:spAutoFit/>
          </a:bodyPr>
          <a:lstStyle/>
          <a:p>
            <a:pPr algn="l"/>
            <a:r>
              <a:rPr sz="3400" b="1" i="0">
                <a:solidFill>
                  <a:srgbClr val="3B2145"/>
                </a:solidFill>
                <a:latin typeface="DejaVu Serif"/>
              </a:rPr>
              <a:t>Assets × channels × formats</a:t>
            </a:r>
          </a:p>
        </p:txBody>
      </p:sp>
      <p:graphicFrame>
        <p:nvGraphicFramePr>
          <p:cNvPr id="4" name="Table 3"/>
          <p:cNvGraphicFramePr>
            <a:graphicFrameLocks noGrp="1"/>
          </p:cNvGraphicFramePr>
          <p:nvPr/>
        </p:nvGraphicFramePr>
        <p:xfrm>
          <a:off x="822960" y="1783080"/>
          <a:ext cx="10543031" cy="4352544"/>
        </p:xfrm>
        <a:graphic>
          <a:graphicData uri="http://schemas.openxmlformats.org/drawingml/2006/table">
            <a:tbl>
              <a:tblPr>
                <a:tableStyleId>{5C22544A-7EE6-4342-B048-85BDC9FD1C3A}</a:tableStyleId>
              </a:tblPr>
              <a:tblGrid>
                <a:gridCol w="3749039"/>
                <a:gridCol w="3108960"/>
                <a:gridCol w="2770632"/>
                <a:gridCol w="914400"/>
              </a:tblGrid>
              <a:tr h="621792">
                <a:tc>
                  <a:txBody>
                    <a:bodyPr wrap="square"/>
                    <a:lstStyle/>
                    <a:p>
                      <a:pPr algn="l"/>
                      <a:r>
                        <a:rPr sz="1250" b="1">
                          <a:solidFill>
                            <a:srgbClr val="FBF6F1"/>
                          </a:solidFill>
                          <a:latin typeface="Liberation Sans"/>
                        </a:rPr>
                        <a:t>Asset</a:t>
                      </a:r>
                    </a:p>
                  </a:txBody>
                  <a:tcPr marL="137160" marR="91440" marT="54864" marB="54864" anchor="ctr">
                    <a:solidFill>
                      <a:srgbClr val="3B2145"/>
                    </a:solidFill>
                  </a:tcPr>
                </a:tc>
                <a:tc>
                  <a:txBody>
                    <a:bodyPr wrap="square"/>
                    <a:lstStyle/>
                    <a:p>
                      <a:pPr algn="l"/>
                      <a:r>
                        <a:rPr sz="1250" b="1">
                          <a:solidFill>
                            <a:srgbClr val="FBF6F1"/>
                          </a:solidFill>
                          <a:latin typeface="Liberation Sans"/>
                        </a:rPr>
                        <a:t>Primary channel</a:t>
                      </a:r>
                    </a:p>
                  </a:txBody>
                  <a:tcPr marL="137160" marR="91440" marT="54864" marB="54864" anchor="ctr">
                    <a:solidFill>
                      <a:srgbClr val="3B2145"/>
                    </a:solidFill>
                  </a:tcPr>
                </a:tc>
                <a:tc>
                  <a:txBody>
                    <a:bodyPr wrap="square"/>
                    <a:lstStyle/>
                    <a:p>
                      <a:pPr algn="l"/>
                      <a:r>
                        <a:rPr sz="1250" b="1">
                          <a:solidFill>
                            <a:srgbClr val="FBF6F1"/>
                          </a:solidFill>
                          <a:latin typeface="Liberation Sans"/>
                        </a:rPr>
                        <a:t>Format</a:t>
                      </a:r>
                    </a:p>
                  </a:txBody>
                  <a:tcPr marL="137160" marR="91440" marT="54864" marB="54864" anchor="ctr">
                    <a:solidFill>
                      <a:srgbClr val="3B2145"/>
                    </a:solidFill>
                  </a:tcPr>
                </a:tc>
                <a:tc>
                  <a:txBody>
                    <a:bodyPr wrap="square"/>
                    <a:lstStyle/>
                    <a:p>
                      <a:pPr algn="r"/>
                      <a:r>
                        <a:rPr sz="1250" b="1">
                          <a:solidFill>
                            <a:srgbClr val="FBF6F1"/>
                          </a:solidFill>
                          <a:latin typeface="Liberation Sans"/>
                        </a:rPr>
                        <a:t>Qty</a:t>
                      </a:r>
                    </a:p>
                  </a:txBody>
                  <a:tcPr marL="137160" marR="91440" marT="54864" marB="54864" anchor="ctr">
                    <a:solidFill>
                      <a:srgbClr val="3B2145"/>
                    </a:solidFill>
                  </a:tcPr>
                </a:tc>
              </a:tr>
              <a:tr h="621792">
                <a:tc>
                  <a:txBody>
                    <a:bodyPr wrap="square"/>
                    <a:lstStyle/>
                    <a:p>
                      <a:pPr algn="l"/>
                      <a:r>
                        <a:rPr sz="1250" b="1">
                          <a:solidFill>
                            <a:srgbClr val="201A24"/>
                          </a:solidFill>
                          <a:latin typeface="Liberation Sans"/>
                        </a:rPr>
                        <a:t>Hero film — “After Hours”</a:t>
                      </a:r>
                    </a:p>
                  </a:txBody>
                  <a:tcPr marL="137160" marR="91440" marT="54864" marB="54864" anchor="ctr">
                    <a:solidFill>
                      <a:srgbClr val="FBF6F1"/>
                    </a:solidFill>
                  </a:tcPr>
                </a:tc>
                <a:tc>
                  <a:txBody>
                    <a:bodyPr wrap="square"/>
                    <a:lstStyle/>
                    <a:p>
                      <a:pPr algn="l"/>
                      <a:r>
                        <a:rPr sz="1250" b="0">
                          <a:solidFill>
                            <a:srgbClr val="201A24"/>
                          </a:solidFill>
                          <a:latin typeface="Liberation Sans"/>
                        </a:rPr>
                        <a:t>OOH / Paid Social</a:t>
                      </a:r>
                    </a:p>
                  </a:txBody>
                  <a:tcPr marL="137160" marR="91440" marT="54864" marB="54864" anchor="ctr">
                    <a:solidFill>
                      <a:srgbClr val="FBF6F1"/>
                    </a:solidFill>
                  </a:tcPr>
                </a:tc>
                <a:tc>
                  <a:txBody>
                    <a:bodyPr wrap="square"/>
                    <a:lstStyle/>
                    <a:p>
                      <a:pPr algn="l"/>
                      <a:r>
                        <a:rPr sz="1250" b="0">
                          <a:solidFill>
                            <a:srgbClr val="201A24"/>
                          </a:solidFill>
                          <a:latin typeface="Liberation Sans"/>
                        </a:rPr>
                        <a:t>60s / 15s / 6s cutdowns</a:t>
                      </a:r>
                    </a:p>
                  </a:txBody>
                  <a:tcPr marL="137160" marR="91440" marT="54864" marB="54864" anchor="ctr">
                    <a:solidFill>
                      <a:srgbClr val="FBF6F1"/>
                    </a:solidFill>
                  </a:tcPr>
                </a:tc>
                <a:tc>
                  <a:txBody>
                    <a:bodyPr wrap="square"/>
                    <a:lstStyle/>
                    <a:p>
                      <a:pPr algn="r"/>
                      <a:r>
                        <a:rPr sz="1250" b="0">
                          <a:solidFill>
                            <a:srgbClr val="201A24"/>
                          </a:solidFill>
                          <a:latin typeface="Liberation Sans"/>
                        </a:rPr>
                        <a:t>1 + 4</a:t>
                      </a:r>
                    </a:p>
                  </a:txBody>
                  <a:tcPr marL="137160" marR="91440" marT="54864" marB="54864" anchor="ctr">
                    <a:solidFill>
                      <a:srgbClr val="FBF6F1"/>
                    </a:solidFill>
                  </a:tcPr>
                </a:tc>
              </a:tr>
              <a:tr h="621792">
                <a:tc>
                  <a:txBody>
                    <a:bodyPr wrap="square"/>
                    <a:lstStyle/>
                    <a:p>
                      <a:pPr algn="l"/>
                      <a:r>
                        <a:rPr sz="1250" b="1">
                          <a:solidFill>
                            <a:srgbClr val="201A24"/>
                          </a:solidFill>
                          <a:latin typeface="Liberation Sans"/>
                        </a:rPr>
                        <a:t>Portrait key visuals</a:t>
                      </a:r>
                    </a:p>
                  </a:txBody>
                  <a:tcPr marL="137160" marR="91440" marT="54864" marB="54864" anchor="ctr">
                    <a:solidFill>
                      <a:srgbClr val="F1E7EC"/>
                    </a:solidFill>
                  </a:tcPr>
                </a:tc>
                <a:tc>
                  <a:txBody>
                    <a:bodyPr wrap="square"/>
                    <a:lstStyle/>
                    <a:p>
                      <a:pPr algn="l"/>
                      <a:r>
                        <a:rPr sz="1250" b="0">
                          <a:solidFill>
                            <a:srgbClr val="201A24"/>
                          </a:solidFill>
                          <a:latin typeface="Liberation Sans"/>
                        </a:rPr>
                        <a:t>OOH / PR</a:t>
                      </a:r>
                    </a:p>
                  </a:txBody>
                  <a:tcPr marL="137160" marR="91440" marT="54864" marB="54864" anchor="ctr">
                    <a:solidFill>
                      <a:srgbClr val="F1E7EC"/>
                    </a:solidFill>
                  </a:tcPr>
                </a:tc>
                <a:tc>
                  <a:txBody>
                    <a:bodyPr wrap="square"/>
                    <a:lstStyle/>
                    <a:p>
                      <a:pPr algn="l"/>
                      <a:r>
                        <a:rPr sz="1250" b="0">
                          <a:solidFill>
                            <a:srgbClr val="201A24"/>
                          </a:solidFill>
                          <a:latin typeface="Liberation Sans"/>
                        </a:rPr>
                        <a:t>48-sheet, 6-sheet, print</a:t>
                      </a:r>
                    </a:p>
                  </a:txBody>
                  <a:tcPr marL="137160" marR="91440" marT="54864" marB="54864" anchor="ctr">
                    <a:solidFill>
                      <a:srgbClr val="F1E7EC"/>
                    </a:solidFill>
                  </a:tcPr>
                </a:tc>
                <a:tc>
                  <a:txBody>
                    <a:bodyPr wrap="square"/>
                    <a:lstStyle/>
                    <a:p>
                      <a:pPr algn="r"/>
                      <a:r>
                        <a:rPr sz="1250" b="0">
                          <a:solidFill>
                            <a:srgbClr val="201A24"/>
                          </a:solidFill>
                          <a:latin typeface="Liberation Sans"/>
                        </a:rPr>
                        <a:t>6</a:t>
                      </a:r>
                    </a:p>
                  </a:txBody>
                  <a:tcPr marL="137160" marR="91440" marT="54864" marB="54864" anchor="ctr">
                    <a:solidFill>
                      <a:srgbClr val="F1E7EC"/>
                    </a:solidFill>
                  </a:tcPr>
                </a:tc>
              </a:tr>
              <a:tr h="621792">
                <a:tc>
                  <a:txBody>
                    <a:bodyPr wrap="square"/>
                    <a:lstStyle/>
                    <a:p>
                      <a:pPr algn="l"/>
                      <a:r>
                        <a:rPr sz="1250" b="1">
                          <a:solidFill>
                            <a:srgbClr val="201A24"/>
                          </a:solidFill>
                          <a:latin typeface="Liberation Sans"/>
                        </a:rPr>
                        <a:t>Vertical social edits</a:t>
                      </a:r>
                    </a:p>
                  </a:txBody>
                  <a:tcPr marL="137160" marR="91440" marT="54864" marB="54864" anchor="ctr">
                    <a:solidFill>
                      <a:srgbClr val="FBF6F1"/>
                    </a:solidFill>
                  </a:tcPr>
                </a:tc>
                <a:tc>
                  <a:txBody>
                    <a:bodyPr wrap="square"/>
                    <a:lstStyle/>
                    <a:p>
                      <a:pPr algn="l"/>
                      <a:r>
                        <a:rPr sz="1250" b="0">
                          <a:solidFill>
                            <a:srgbClr val="201A24"/>
                          </a:solidFill>
                          <a:latin typeface="Liberation Sans"/>
                        </a:rPr>
                        <a:t>Paid Social</a:t>
                      </a:r>
                    </a:p>
                  </a:txBody>
                  <a:tcPr marL="137160" marR="91440" marT="54864" marB="54864" anchor="ctr">
                    <a:solidFill>
                      <a:srgbClr val="FBF6F1"/>
                    </a:solidFill>
                  </a:tcPr>
                </a:tc>
                <a:tc>
                  <a:txBody>
                    <a:bodyPr wrap="square"/>
                    <a:lstStyle/>
                    <a:p>
                      <a:pPr algn="l"/>
                      <a:r>
                        <a:rPr sz="1250" b="0">
                          <a:solidFill>
                            <a:srgbClr val="201A24"/>
                          </a:solidFill>
                          <a:latin typeface="Liberation Sans"/>
                        </a:rPr>
                        <a:t>9:16 Reels / Stories / TikTok</a:t>
                      </a:r>
                    </a:p>
                  </a:txBody>
                  <a:tcPr marL="137160" marR="91440" marT="54864" marB="54864" anchor="ctr">
                    <a:solidFill>
                      <a:srgbClr val="FBF6F1"/>
                    </a:solidFill>
                  </a:tcPr>
                </a:tc>
                <a:tc>
                  <a:txBody>
                    <a:bodyPr wrap="square"/>
                    <a:lstStyle/>
                    <a:p>
                      <a:pPr algn="r"/>
                      <a:r>
                        <a:rPr sz="1250" b="0">
                          <a:solidFill>
                            <a:srgbClr val="201A24"/>
                          </a:solidFill>
                          <a:latin typeface="Liberation Sans"/>
                        </a:rPr>
                        <a:t>18</a:t>
                      </a:r>
                    </a:p>
                  </a:txBody>
                  <a:tcPr marL="137160" marR="91440" marT="54864" marB="54864" anchor="ctr">
                    <a:solidFill>
                      <a:srgbClr val="FBF6F1"/>
                    </a:solidFill>
                  </a:tcPr>
                </a:tc>
              </a:tr>
              <a:tr h="621792">
                <a:tc>
                  <a:txBody>
                    <a:bodyPr wrap="square"/>
                    <a:lstStyle/>
                    <a:p>
                      <a:pPr algn="l"/>
                      <a:r>
                        <a:rPr sz="1250" b="1">
                          <a:solidFill>
                            <a:srgbClr val="201A24"/>
                          </a:solidFill>
                          <a:latin typeface="Liberation Sans"/>
                        </a:rPr>
                        <a:t>Creator content kits</a:t>
                      </a:r>
                    </a:p>
                  </a:txBody>
                  <a:tcPr marL="137160" marR="91440" marT="54864" marB="54864" anchor="ctr">
                    <a:solidFill>
                      <a:srgbClr val="F1E7EC"/>
                    </a:solidFill>
                  </a:tcPr>
                </a:tc>
                <a:tc>
                  <a:txBody>
                    <a:bodyPr wrap="square"/>
                    <a:lstStyle/>
                    <a:p>
                      <a:pPr algn="l"/>
                      <a:r>
                        <a:rPr sz="1250" b="0">
                          <a:solidFill>
                            <a:srgbClr val="201A24"/>
                          </a:solidFill>
                          <a:latin typeface="Liberation Sans"/>
                        </a:rPr>
                        <a:t>Influencer</a:t>
                      </a:r>
                    </a:p>
                  </a:txBody>
                  <a:tcPr marL="137160" marR="91440" marT="54864" marB="54864" anchor="ctr">
                    <a:solidFill>
                      <a:srgbClr val="F1E7EC"/>
                    </a:solidFill>
                  </a:tcPr>
                </a:tc>
                <a:tc>
                  <a:txBody>
                    <a:bodyPr wrap="square"/>
                    <a:lstStyle/>
                    <a:p>
                      <a:pPr algn="l"/>
                      <a:r>
                        <a:rPr sz="1250" b="0">
                          <a:solidFill>
                            <a:srgbClr val="201A24"/>
                          </a:solidFill>
                          <a:latin typeface="Liberation Sans"/>
                        </a:rPr>
                        <a:t>Brief + audio + product</a:t>
                      </a:r>
                    </a:p>
                  </a:txBody>
                  <a:tcPr marL="137160" marR="91440" marT="54864" marB="54864" anchor="ctr">
                    <a:solidFill>
                      <a:srgbClr val="F1E7EC"/>
                    </a:solidFill>
                  </a:tcPr>
                </a:tc>
                <a:tc>
                  <a:txBody>
                    <a:bodyPr wrap="square"/>
                    <a:lstStyle/>
                    <a:p>
                      <a:pPr algn="r"/>
                      <a:r>
                        <a:rPr sz="1250" b="0">
                          <a:solidFill>
                            <a:srgbClr val="201A24"/>
                          </a:solidFill>
                          <a:latin typeface="Liberation Sans"/>
                        </a:rPr>
                        <a:t>12</a:t>
                      </a:r>
                    </a:p>
                  </a:txBody>
                  <a:tcPr marL="137160" marR="91440" marT="54864" marB="54864" anchor="ctr">
                    <a:solidFill>
                      <a:srgbClr val="F1E7EC"/>
                    </a:solidFill>
                  </a:tcPr>
                </a:tc>
              </a:tr>
              <a:tr h="621792">
                <a:tc>
                  <a:txBody>
                    <a:bodyPr wrap="square"/>
                    <a:lstStyle/>
                    <a:p>
                      <a:pPr algn="l"/>
                      <a:r>
                        <a:rPr sz="1250" b="1">
                          <a:solidFill>
                            <a:srgbClr val="201A24"/>
                          </a:solidFill>
                          <a:latin typeface="Liberation Sans"/>
                        </a:rPr>
                        <a:t>Retail-media banners</a:t>
                      </a:r>
                    </a:p>
                  </a:txBody>
                  <a:tcPr marL="137160" marR="91440" marT="54864" marB="54864" anchor="ctr">
                    <a:solidFill>
                      <a:srgbClr val="FBF6F1"/>
                    </a:solidFill>
                  </a:tcPr>
                </a:tc>
                <a:tc>
                  <a:txBody>
                    <a:bodyPr wrap="square"/>
                    <a:lstStyle/>
                    <a:p>
                      <a:pPr algn="l"/>
                      <a:r>
                        <a:rPr sz="1250" b="0">
                          <a:solidFill>
                            <a:srgbClr val="201A24"/>
                          </a:solidFill>
                          <a:latin typeface="Liberation Sans"/>
                        </a:rPr>
                        <a:t>Search / Retail</a:t>
                      </a:r>
                    </a:p>
                  </a:txBody>
                  <a:tcPr marL="137160" marR="91440" marT="54864" marB="54864" anchor="ctr">
                    <a:solidFill>
                      <a:srgbClr val="FBF6F1"/>
                    </a:solidFill>
                  </a:tcPr>
                </a:tc>
                <a:tc>
                  <a:txBody>
                    <a:bodyPr wrap="square"/>
                    <a:lstStyle/>
                    <a:p>
                      <a:pPr algn="l"/>
                      <a:r>
                        <a:rPr sz="1250" b="0">
                          <a:solidFill>
                            <a:srgbClr val="201A24"/>
                          </a:solidFill>
                          <a:latin typeface="Liberation Sans"/>
                        </a:rPr>
                        <a:t>Responsive + PDP tiles</a:t>
                      </a:r>
                    </a:p>
                  </a:txBody>
                  <a:tcPr marL="137160" marR="91440" marT="54864" marB="54864" anchor="ctr">
                    <a:solidFill>
                      <a:srgbClr val="FBF6F1"/>
                    </a:solidFill>
                  </a:tcPr>
                </a:tc>
                <a:tc>
                  <a:txBody>
                    <a:bodyPr wrap="square"/>
                    <a:lstStyle/>
                    <a:p>
                      <a:pPr algn="r"/>
                      <a:r>
                        <a:rPr sz="1250" b="0">
                          <a:solidFill>
                            <a:srgbClr val="201A24"/>
                          </a:solidFill>
                          <a:latin typeface="Liberation Sans"/>
                        </a:rPr>
                        <a:t>9</a:t>
                      </a:r>
                    </a:p>
                  </a:txBody>
                  <a:tcPr marL="137160" marR="91440" marT="54864" marB="54864" anchor="ctr">
                    <a:solidFill>
                      <a:srgbClr val="FBF6F1"/>
                    </a:solidFill>
                  </a:tcPr>
                </a:tc>
              </a:tr>
              <a:tr h="621792">
                <a:tc>
                  <a:txBody>
                    <a:bodyPr wrap="square"/>
                    <a:lstStyle/>
                    <a:p>
                      <a:pPr algn="l"/>
                      <a:r>
                        <a:rPr sz="1250" b="1">
                          <a:solidFill>
                            <a:srgbClr val="201A24"/>
                          </a:solidFill>
                          <a:latin typeface="Liberation Sans"/>
                        </a:rPr>
                        <a:t>Launch-night event film</a:t>
                      </a:r>
                    </a:p>
                  </a:txBody>
                  <a:tcPr marL="137160" marR="91440" marT="54864" marB="54864" anchor="ctr">
                    <a:solidFill>
                      <a:srgbClr val="F1E7EC"/>
                    </a:solidFill>
                  </a:tcPr>
                </a:tc>
                <a:tc>
                  <a:txBody>
                    <a:bodyPr wrap="square"/>
                    <a:lstStyle/>
                    <a:p>
                      <a:pPr algn="l"/>
                      <a:r>
                        <a:rPr sz="1250" b="0">
                          <a:solidFill>
                            <a:srgbClr val="201A24"/>
                          </a:solidFill>
                          <a:latin typeface="Liberation Sans"/>
                        </a:rPr>
                        <a:t>PR / Events</a:t>
                      </a:r>
                    </a:p>
                  </a:txBody>
                  <a:tcPr marL="137160" marR="91440" marT="54864" marB="54864" anchor="ctr">
                    <a:solidFill>
                      <a:srgbClr val="F1E7EC"/>
                    </a:solidFill>
                  </a:tcPr>
                </a:tc>
                <a:tc>
                  <a:txBody>
                    <a:bodyPr wrap="square"/>
                    <a:lstStyle/>
                    <a:p>
                      <a:pPr algn="l"/>
                      <a:r>
                        <a:rPr sz="1250" b="0">
                          <a:solidFill>
                            <a:srgbClr val="201A24"/>
                          </a:solidFill>
                          <a:latin typeface="Liberation Sans"/>
                        </a:rPr>
                        <a:t>Recap 30s + stills</a:t>
                      </a:r>
                    </a:p>
                  </a:txBody>
                  <a:tcPr marL="137160" marR="91440" marT="54864" marB="54864" anchor="ctr">
                    <a:solidFill>
                      <a:srgbClr val="F1E7EC"/>
                    </a:solidFill>
                  </a:tcPr>
                </a:tc>
                <a:tc>
                  <a:txBody>
                    <a:bodyPr wrap="square"/>
                    <a:lstStyle/>
                    <a:p>
                      <a:pPr algn="r"/>
                      <a:r>
                        <a:rPr sz="1250" b="0">
                          <a:solidFill>
                            <a:srgbClr val="201A24"/>
                          </a:solidFill>
                          <a:latin typeface="Liberation Sans"/>
                        </a:rPr>
                        <a:t>1 + 20</a:t>
                      </a:r>
                    </a:p>
                  </a:txBody>
                  <a:tcPr marL="137160" marR="91440" marT="54864" marB="54864" anchor="ctr">
                    <a:solidFill>
                      <a:srgbClr val="F1E7EC"/>
                    </a:solidFill>
                  </a:tcPr>
                </a:tc>
              </a:tr>
            </a:tbl>
          </a:graphicData>
        </a:graphic>
      </p:graphicFrame>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FBF6F1"/>
        </a:solidFill>
        <a:effectLst/>
      </p:bgPr>
    </p:bg>
    <p:spTree>
      <p:nvGrpSpPr>
        <p:cNvPr id="1" name=""/>
        <p:cNvGrpSpPr/>
        <p:nvPr/>
      </p:nvGrpSpPr>
      <p:grpSpPr/>
      <p:sp>
        <p:nvSpPr>
          <p:cNvPr id="2" name="Rectangle 1"/>
          <p:cNvSpPr/>
          <p:nvPr/>
        </p:nvSpPr>
        <p:spPr>
          <a:xfrm>
            <a:off x="0" y="0"/>
            <a:ext cx="12191695" cy="1554480"/>
          </a:xfrm>
          <a:prstGeom prst="rect">
            <a:avLst/>
          </a:prstGeom>
          <a:solidFill>
            <a:srgbClr val="3B214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822960" y="411480"/>
            <a:ext cx="7315200" cy="274320"/>
          </a:xfrm>
          <a:prstGeom prst="rect">
            <a:avLst/>
          </a:prstGeom>
          <a:noFill/>
        </p:spPr>
        <p:txBody>
          <a:bodyPr wrap="square" anchor="t" lIns="0" rIns="0" tIns="0" bIns="0">
            <a:spAutoFit/>
          </a:bodyPr>
          <a:lstStyle/>
          <a:p>
            <a:pPr algn="l"/>
            <a:r>
              <a:rPr sz="1100" b="1" i="0">
                <a:solidFill>
                  <a:srgbClr val="C9A24B"/>
                </a:solidFill>
                <a:latin typeface="Liberation Sans"/>
              </a:rPr>
              <a:t>MEDIA · CHANNEL ROLES</a:t>
            </a:r>
          </a:p>
        </p:txBody>
      </p:sp>
      <p:sp>
        <p:nvSpPr>
          <p:cNvPr id="4" name="TextBox 3"/>
          <p:cNvSpPr txBox="1"/>
          <p:nvPr/>
        </p:nvSpPr>
        <p:spPr>
          <a:xfrm>
            <a:off x="777240" y="731520"/>
            <a:ext cx="10607040" cy="731520"/>
          </a:xfrm>
          <a:prstGeom prst="rect">
            <a:avLst/>
          </a:prstGeom>
          <a:noFill/>
        </p:spPr>
        <p:txBody>
          <a:bodyPr wrap="square" anchor="t" lIns="0" rIns="0" tIns="0" bIns="0">
            <a:spAutoFit/>
          </a:bodyPr>
          <a:lstStyle/>
          <a:p>
            <a:pPr algn="l"/>
            <a:r>
              <a:rPr sz="3400" b="1" i="0">
                <a:solidFill>
                  <a:srgbClr val="FBF6F1"/>
                </a:solidFill>
                <a:latin typeface="DejaVu Serif"/>
              </a:rPr>
              <a:t>Five channels, five jobs</a:t>
            </a:r>
          </a:p>
        </p:txBody>
      </p:sp>
      <p:sp>
        <p:nvSpPr>
          <p:cNvPr id="5" name="Rectangle 4"/>
          <p:cNvSpPr/>
          <p:nvPr/>
        </p:nvSpPr>
        <p:spPr>
          <a:xfrm>
            <a:off x="822960" y="1874519"/>
            <a:ext cx="10543032" cy="896112"/>
          </a:xfrm>
          <a:prstGeom prst="rect">
            <a:avLst/>
          </a:prstGeom>
          <a:solidFill>
            <a:srgbClr val="F6EEEA"/>
          </a:solidFill>
          <a:ln w="9525">
            <a:solidFill>
              <a:srgbClr val="D9CFC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822960" y="1874519"/>
            <a:ext cx="128016" cy="896112"/>
          </a:xfrm>
          <a:prstGeom prst="rect">
            <a:avLst/>
          </a:prstGeom>
          <a:solidFill>
            <a:srgbClr val="3B214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1143000" y="1993391"/>
            <a:ext cx="2834640" cy="685800"/>
          </a:xfrm>
          <a:prstGeom prst="rect">
            <a:avLst/>
          </a:prstGeom>
          <a:noFill/>
        </p:spPr>
        <p:txBody>
          <a:bodyPr wrap="square" anchor="ctr" lIns="0" rIns="0" tIns="0" bIns="0">
            <a:spAutoFit/>
          </a:bodyPr>
          <a:lstStyle/>
          <a:p>
            <a:pPr algn="l">
              <a:lnSpc>
                <a:spcPct val="102000"/>
              </a:lnSpc>
              <a:spcAft>
                <a:spcPts val="200"/>
              </a:spcAft>
            </a:pPr>
            <a:r>
              <a:rPr sz="1600" b="1" i="0">
                <a:solidFill>
                  <a:srgbClr val="3B2145"/>
                </a:solidFill>
                <a:latin typeface="Liberation Sans"/>
              </a:rPr>
              <a:t>Paid Social</a:t>
            </a:r>
          </a:p>
          <a:p>
            <a:pPr algn="l">
              <a:lnSpc>
                <a:spcPct val="102000"/>
              </a:lnSpc>
              <a:spcAft>
                <a:spcPts val="200"/>
              </a:spcAft>
            </a:pPr>
            <a:r>
              <a:rPr sz="1000" b="1" i="0">
                <a:solidFill>
                  <a:srgbClr val="7C4A62"/>
                </a:solidFill>
                <a:latin typeface="Liberation Sans"/>
              </a:rPr>
              <a:t>SCALE THE NIGHT</a:t>
            </a:r>
          </a:p>
        </p:txBody>
      </p:sp>
      <p:sp>
        <p:nvSpPr>
          <p:cNvPr id="8" name="TextBox 7"/>
          <p:cNvSpPr txBox="1"/>
          <p:nvPr/>
        </p:nvSpPr>
        <p:spPr>
          <a:xfrm>
            <a:off x="4114800" y="1874519"/>
            <a:ext cx="5943600" cy="896112"/>
          </a:xfrm>
          <a:prstGeom prst="rect">
            <a:avLst/>
          </a:prstGeom>
          <a:noFill/>
        </p:spPr>
        <p:txBody>
          <a:bodyPr wrap="square" anchor="ctr" lIns="0" rIns="0" tIns="0" bIns="0">
            <a:spAutoFit/>
          </a:bodyPr>
          <a:lstStyle/>
          <a:p>
            <a:pPr algn="l">
              <a:lnSpc>
                <a:spcPct val="105000"/>
              </a:lnSpc>
            </a:pPr>
            <a:r>
              <a:rPr sz="1250" b="0" i="0">
                <a:solidFill>
                  <a:srgbClr val="201A24"/>
                </a:solidFill>
                <a:latin typeface="Liberation Sans"/>
              </a:rPr>
              <a:t>Reach &amp; always-on demand — the volume engine across Meta &amp; TikTok, evening dayparts.</a:t>
            </a:r>
          </a:p>
        </p:txBody>
      </p:sp>
      <p:sp>
        <p:nvSpPr>
          <p:cNvPr id="9" name="TextBox 8"/>
          <p:cNvSpPr txBox="1"/>
          <p:nvPr/>
        </p:nvSpPr>
        <p:spPr>
          <a:xfrm>
            <a:off x="10149840" y="1874519"/>
            <a:ext cx="1051560" cy="896112"/>
          </a:xfrm>
          <a:prstGeom prst="rect">
            <a:avLst/>
          </a:prstGeom>
          <a:noFill/>
        </p:spPr>
        <p:txBody>
          <a:bodyPr wrap="square" anchor="ctr" lIns="0" rIns="0" tIns="0" bIns="0">
            <a:spAutoFit/>
          </a:bodyPr>
          <a:lstStyle/>
          <a:p>
            <a:pPr algn="r"/>
            <a:r>
              <a:rPr sz="2000" b="1" i="0">
                <a:solidFill>
                  <a:srgbClr val="3B2145"/>
                </a:solidFill>
                <a:latin typeface="DejaVu Serif"/>
              </a:rPr>
              <a:t>€140k</a:t>
            </a:r>
          </a:p>
        </p:txBody>
      </p:sp>
      <p:sp>
        <p:nvSpPr>
          <p:cNvPr id="10" name="Rectangle 9"/>
          <p:cNvSpPr/>
          <p:nvPr/>
        </p:nvSpPr>
        <p:spPr>
          <a:xfrm>
            <a:off x="822960" y="2825496"/>
            <a:ext cx="10543032" cy="896112"/>
          </a:xfrm>
          <a:prstGeom prst="rect">
            <a:avLst/>
          </a:prstGeom>
          <a:solidFill>
            <a:srgbClr val="F6EEEA"/>
          </a:solidFill>
          <a:ln w="9525">
            <a:solidFill>
              <a:srgbClr val="D9CFC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822960" y="2825496"/>
            <a:ext cx="128016" cy="896112"/>
          </a:xfrm>
          <a:prstGeom prst="rect">
            <a:avLst/>
          </a:prstGeom>
          <a:solidFill>
            <a:srgbClr val="7C4A6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1143000" y="2944368"/>
            <a:ext cx="2834640" cy="685800"/>
          </a:xfrm>
          <a:prstGeom prst="rect">
            <a:avLst/>
          </a:prstGeom>
          <a:noFill/>
        </p:spPr>
        <p:txBody>
          <a:bodyPr wrap="square" anchor="ctr" lIns="0" rIns="0" tIns="0" bIns="0">
            <a:spAutoFit/>
          </a:bodyPr>
          <a:lstStyle/>
          <a:p>
            <a:pPr algn="l">
              <a:lnSpc>
                <a:spcPct val="102000"/>
              </a:lnSpc>
              <a:spcAft>
                <a:spcPts val="200"/>
              </a:spcAft>
            </a:pPr>
            <a:r>
              <a:rPr sz="1600" b="1" i="0">
                <a:solidFill>
                  <a:srgbClr val="3B2145"/>
                </a:solidFill>
                <a:latin typeface="Liberation Sans"/>
              </a:rPr>
              <a:t>Influencer / Creator</a:t>
            </a:r>
          </a:p>
          <a:p>
            <a:pPr algn="l">
              <a:lnSpc>
                <a:spcPct val="102000"/>
              </a:lnSpc>
              <a:spcAft>
                <a:spcPts val="200"/>
              </a:spcAft>
            </a:pPr>
            <a:r>
              <a:rPr sz="1000" b="1" i="0">
                <a:solidFill>
                  <a:srgbClr val="7C4A62"/>
                </a:solidFill>
                <a:latin typeface="Liberation Sans"/>
              </a:rPr>
              <a:t>PROVE THE MOOD</a:t>
            </a:r>
          </a:p>
        </p:txBody>
      </p:sp>
      <p:sp>
        <p:nvSpPr>
          <p:cNvPr id="13" name="TextBox 12"/>
          <p:cNvSpPr txBox="1"/>
          <p:nvPr/>
        </p:nvSpPr>
        <p:spPr>
          <a:xfrm>
            <a:off x="4114800" y="2825496"/>
            <a:ext cx="5943600" cy="896112"/>
          </a:xfrm>
          <a:prstGeom prst="rect">
            <a:avLst/>
          </a:prstGeom>
          <a:noFill/>
        </p:spPr>
        <p:txBody>
          <a:bodyPr wrap="square" anchor="ctr" lIns="0" rIns="0" tIns="0" bIns="0">
            <a:spAutoFit/>
          </a:bodyPr>
          <a:lstStyle/>
          <a:p>
            <a:pPr algn="l">
              <a:lnSpc>
                <a:spcPct val="105000"/>
              </a:lnSpc>
            </a:pPr>
            <a:r>
              <a:rPr sz="1250" b="0" i="0">
                <a:solidFill>
                  <a:srgbClr val="201A24"/>
                </a:solidFill>
                <a:latin typeface="Liberation Sans"/>
              </a:rPr>
              <a:t>Credibility &amp; culture — creators dramatise the after-hours switch in their own worlds.</a:t>
            </a:r>
          </a:p>
        </p:txBody>
      </p:sp>
      <p:sp>
        <p:nvSpPr>
          <p:cNvPr id="14" name="TextBox 13"/>
          <p:cNvSpPr txBox="1"/>
          <p:nvPr/>
        </p:nvSpPr>
        <p:spPr>
          <a:xfrm>
            <a:off x="10149840" y="2825496"/>
            <a:ext cx="1051560" cy="896112"/>
          </a:xfrm>
          <a:prstGeom prst="rect">
            <a:avLst/>
          </a:prstGeom>
          <a:noFill/>
        </p:spPr>
        <p:txBody>
          <a:bodyPr wrap="square" anchor="ctr" lIns="0" rIns="0" tIns="0" bIns="0">
            <a:spAutoFit/>
          </a:bodyPr>
          <a:lstStyle/>
          <a:p>
            <a:pPr algn="r"/>
            <a:r>
              <a:rPr sz="2000" b="1" i="0">
                <a:solidFill>
                  <a:srgbClr val="7C4A62"/>
                </a:solidFill>
                <a:latin typeface="DejaVu Serif"/>
              </a:rPr>
              <a:t>€95k</a:t>
            </a:r>
          </a:p>
        </p:txBody>
      </p:sp>
      <p:sp>
        <p:nvSpPr>
          <p:cNvPr id="15" name="Rectangle 14"/>
          <p:cNvSpPr/>
          <p:nvPr/>
        </p:nvSpPr>
        <p:spPr>
          <a:xfrm>
            <a:off x="822960" y="3776472"/>
            <a:ext cx="10543032" cy="896112"/>
          </a:xfrm>
          <a:prstGeom prst="rect">
            <a:avLst/>
          </a:prstGeom>
          <a:solidFill>
            <a:srgbClr val="F6EEEA"/>
          </a:solidFill>
          <a:ln w="9525">
            <a:solidFill>
              <a:srgbClr val="D9CFC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822960" y="3776472"/>
            <a:ext cx="128016" cy="896112"/>
          </a:xfrm>
          <a:prstGeom prst="rect">
            <a:avLst/>
          </a:prstGeom>
          <a:solidFill>
            <a:srgbClr val="C9A2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1143000" y="3895344"/>
            <a:ext cx="2834640" cy="685800"/>
          </a:xfrm>
          <a:prstGeom prst="rect">
            <a:avLst/>
          </a:prstGeom>
          <a:noFill/>
        </p:spPr>
        <p:txBody>
          <a:bodyPr wrap="square" anchor="ctr" lIns="0" rIns="0" tIns="0" bIns="0">
            <a:spAutoFit/>
          </a:bodyPr>
          <a:lstStyle/>
          <a:p>
            <a:pPr algn="l">
              <a:lnSpc>
                <a:spcPct val="102000"/>
              </a:lnSpc>
              <a:spcAft>
                <a:spcPts val="200"/>
              </a:spcAft>
            </a:pPr>
            <a:r>
              <a:rPr sz="1600" b="1" i="0">
                <a:solidFill>
                  <a:srgbClr val="3B2145"/>
                </a:solidFill>
                <a:latin typeface="Liberation Sans"/>
              </a:rPr>
              <a:t>OOH</a:t>
            </a:r>
          </a:p>
          <a:p>
            <a:pPr algn="l">
              <a:lnSpc>
                <a:spcPct val="102000"/>
              </a:lnSpc>
              <a:spcAft>
                <a:spcPts val="200"/>
              </a:spcAft>
            </a:pPr>
            <a:r>
              <a:rPr sz="1000" b="1" i="0">
                <a:solidFill>
                  <a:srgbClr val="7C4A62"/>
                </a:solidFill>
                <a:latin typeface="Liberation Sans"/>
              </a:rPr>
              <a:t>OWN THE STREET</a:t>
            </a:r>
          </a:p>
        </p:txBody>
      </p:sp>
      <p:sp>
        <p:nvSpPr>
          <p:cNvPr id="18" name="TextBox 17"/>
          <p:cNvSpPr txBox="1"/>
          <p:nvPr/>
        </p:nvSpPr>
        <p:spPr>
          <a:xfrm>
            <a:off x="4114800" y="3776472"/>
            <a:ext cx="5943600" cy="896112"/>
          </a:xfrm>
          <a:prstGeom prst="rect">
            <a:avLst/>
          </a:prstGeom>
          <a:noFill/>
        </p:spPr>
        <p:txBody>
          <a:bodyPr wrap="square" anchor="ctr" lIns="0" rIns="0" tIns="0" bIns="0">
            <a:spAutoFit/>
          </a:bodyPr>
          <a:lstStyle/>
          <a:p>
            <a:pPr algn="l">
              <a:lnSpc>
                <a:spcPct val="105000"/>
              </a:lnSpc>
            </a:pPr>
            <a:r>
              <a:rPr sz="1250" b="0" i="0">
                <a:solidFill>
                  <a:srgbClr val="201A24"/>
                </a:solidFill>
                <a:latin typeface="Liberation Sans"/>
              </a:rPr>
              <a:t>Fame &amp; scale — large-format in 5 cities lands the campaign as an event, not an ad.</a:t>
            </a:r>
          </a:p>
        </p:txBody>
      </p:sp>
      <p:sp>
        <p:nvSpPr>
          <p:cNvPr id="19" name="TextBox 18"/>
          <p:cNvSpPr txBox="1"/>
          <p:nvPr/>
        </p:nvSpPr>
        <p:spPr>
          <a:xfrm>
            <a:off x="10149840" y="3776472"/>
            <a:ext cx="1051560" cy="896112"/>
          </a:xfrm>
          <a:prstGeom prst="rect">
            <a:avLst/>
          </a:prstGeom>
          <a:noFill/>
        </p:spPr>
        <p:txBody>
          <a:bodyPr wrap="square" anchor="ctr" lIns="0" rIns="0" tIns="0" bIns="0">
            <a:spAutoFit/>
          </a:bodyPr>
          <a:lstStyle/>
          <a:p>
            <a:pPr algn="r"/>
            <a:r>
              <a:rPr sz="2000" b="1" i="0">
                <a:solidFill>
                  <a:srgbClr val="C9A24B"/>
                </a:solidFill>
                <a:latin typeface="DejaVu Serif"/>
              </a:rPr>
              <a:t>€70k</a:t>
            </a:r>
          </a:p>
        </p:txBody>
      </p:sp>
      <p:sp>
        <p:nvSpPr>
          <p:cNvPr id="20" name="Rectangle 19"/>
          <p:cNvSpPr/>
          <p:nvPr/>
        </p:nvSpPr>
        <p:spPr>
          <a:xfrm>
            <a:off x="822960" y="4727448"/>
            <a:ext cx="10543032" cy="896112"/>
          </a:xfrm>
          <a:prstGeom prst="rect">
            <a:avLst/>
          </a:prstGeom>
          <a:solidFill>
            <a:srgbClr val="F6EEEA"/>
          </a:solidFill>
          <a:ln w="9525">
            <a:solidFill>
              <a:srgbClr val="D9CFC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Rectangle 20"/>
          <p:cNvSpPr/>
          <p:nvPr/>
        </p:nvSpPr>
        <p:spPr>
          <a:xfrm>
            <a:off x="822960" y="4727448"/>
            <a:ext cx="128016" cy="896112"/>
          </a:xfrm>
          <a:prstGeom prst="rect">
            <a:avLst/>
          </a:prstGeom>
          <a:solidFill>
            <a:srgbClr val="E9A0A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1143000" y="4846320"/>
            <a:ext cx="2834640" cy="685800"/>
          </a:xfrm>
          <a:prstGeom prst="rect">
            <a:avLst/>
          </a:prstGeom>
          <a:noFill/>
        </p:spPr>
        <p:txBody>
          <a:bodyPr wrap="square" anchor="ctr" lIns="0" rIns="0" tIns="0" bIns="0">
            <a:spAutoFit/>
          </a:bodyPr>
          <a:lstStyle/>
          <a:p>
            <a:pPr algn="l">
              <a:lnSpc>
                <a:spcPct val="102000"/>
              </a:lnSpc>
              <a:spcAft>
                <a:spcPts val="200"/>
              </a:spcAft>
            </a:pPr>
            <a:r>
              <a:rPr sz="1600" b="1" i="0">
                <a:solidFill>
                  <a:srgbClr val="3B2145"/>
                </a:solidFill>
                <a:latin typeface="Liberation Sans"/>
              </a:rPr>
              <a:t>Search / Retail Media</a:t>
            </a:r>
          </a:p>
          <a:p>
            <a:pPr algn="l">
              <a:lnSpc>
                <a:spcPct val="102000"/>
              </a:lnSpc>
              <a:spcAft>
                <a:spcPts val="200"/>
              </a:spcAft>
            </a:pPr>
            <a:r>
              <a:rPr sz="1000" b="1" i="0">
                <a:solidFill>
                  <a:srgbClr val="7C4A62"/>
                </a:solidFill>
                <a:latin typeface="Liberation Sans"/>
              </a:rPr>
              <a:t>CATCH THE INTENT</a:t>
            </a:r>
          </a:p>
        </p:txBody>
      </p:sp>
      <p:sp>
        <p:nvSpPr>
          <p:cNvPr id="23" name="TextBox 22"/>
          <p:cNvSpPr txBox="1"/>
          <p:nvPr/>
        </p:nvSpPr>
        <p:spPr>
          <a:xfrm>
            <a:off x="4114800" y="4727448"/>
            <a:ext cx="5943600" cy="896112"/>
          </a:xfrm>
          <a:prstGeom prst="rect">
            <a:avLst/>
          </a:prstGeom>
          <a:noFill/>
        </p:spPr>
        <p:txBody>
          <a:bodyPr wrap="square" anchor="ctr" lIns="0" rIns="0" tIns="0" bIns="0">
            <a:spAutoFit/>
          </a:bodyPr>
          <a:lstStyle/>
          <a:p>
            <a:pPr algn="l">
              <a:lnSpc>
                <a:spcPct val="105000"/>
              </a:lnSpc>
            </a:pPr>
            <a:r>
              <a:rPr sz="1250" b="0" i="0">
                <a:solidFill>
                  <a:srgbClr val="201A24"/>
                </a:solidFill>
                <a:latin typeface="Liberation Sans"/>
              </a:rPr>
              <a:t>Conversion — capture demand the upper funnel creates, at the digital shelf.</a:t>
            </a:r>
          </a:p>
        </p:txBody>
      </p:sp>
      <p:sp>
        <p:nvSpPr>
          <p:cNvPr id="24" name="TextBox 23"/>
          <p:cNvSpPr txBox="1"/>
          <p:nvPr/>
        </p:nvSpPr>
        <p:spPr>
          <a:xfrm>
            <a:off x="10149840" y="4727448"/>
            <a:ext cx="1051560" cy="896112"/>
          </a:xfrm>
          <a:prstGeom prst="rect">
            <a:avLst/>
          </a:prstGeom>
          <a:noFill/>
        </p:spPr>
        <p:txBody>
          <a:bodyPr wrap="square" anchor="ctr" lIns="0" rIns="0" tIns="0" bIns="0">
            <a:spAutoFit/>
          </a:bodyPr>
          <a:lstStyle/>
          <a:p>
            <a:pPr algn="r"/>
            <a:r>
              <a:rPr sz="2000" b="1" i="0">
                <a:solidFill>
                  <a:srgbClr val="E9A0A9"/>
                </a:solidFill>
                <a:latin typeface="DejaVu Serif"/>
              </a:rPr>
              <a:t>€55k</a:t>
            </a:r>
          </a:p>
        </p:txBody>
      </p:sp>
      <p:sp>
        <p:nvSpPr>
          <p:cNvPr id="25" name="Rectangle 24"/>
          <p:cNvSpPr/>
          <p:nvPr/>
        </p:nvSpPr>
        <p:spPr>
          <a:xfrm>
            <a:off x="822960" y="5678424"/>
            <a:ext cx="10543032" cy="896112"/>
          </a:xfrm>
          <a:prstGeom prst="rect">
            <a:avLst/>
          </a:prstGeom>
          <a:solidFill>
            <a:srgbClr val="F6EEEA"/>
          </a:solidFill>
          <a:ln w="9525">
            <a:solidFill>
              <a:srgbClr val="D9CFC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Rectangle 25"/>
          <p:cNvSpPr/>
          <p:nvPr/>
        </p:nvSpPr>
        <p:spPr>
          <a:xfrm>
            <a:off x="822960" y="5678424"/>
            <a:ext cx="128016" cy="896112"/>
          </a:xfrm>
          <a:prstGeom prst="rect">
            <a:avLst/>
          </a:prstGeom>
          <a:solidFill>
            <a:srgbClr val="201A2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TextBox 26"/>
          <p:cNvSpPr txBox="1"/>
          <p:nvPr/>
        </p:nvSpPr>
        <p:spPr>
          <a:xfrm>
            <a:off x="1143000" y="5797296"/>
            <a:ext cx="2834640" cy="685800"/>
          </a:xfrm>
          <a:prstGeom prst="rect">
            <a:avLst/>
          </a:prstGeom>
          <a:noFill/>
        </p:spPr>
        <p:txBody>
          <a:bodyPr wrap="square" anchor="ctr" lIns="0" rIns="0" tIns="0" bIns="0">
            <a:spAutoFit/>
          </a:bodyPr>
          <a:lstStyle/>
          <a:p>
            <a:pPr algn="l">
              <a:lnSpc>
                <a:spcPct val="102000"/>
              </a:lnSpc>
              <a:spcAft>
                <a:spcPts val="200"/>
              </a:spcAft>
            </a:pPr>
            <a:r>
              <a:rPr sz="1600" b="1" i="0">
                <a:solidFill>
                  <a:srgbClr val="3B2145"/>
                </a:solidFill>
                <a:latin typeface="Liberation Sans"/>
              </a:rPr>
              <a:t>PR / Events</a:t>
            </a:r>
          </a:p>
          <a:p>
            <a:pPr algn="l">
              <a:lnSpc>
                <a:spcPct val="102000"/>
              </a:lnSpc>
              <a:spcAft>
                <a:spcPts val="200"/>
              </a:spcAft>
            </a:pPr>
            <a:r>
              <a:rPr sz="1000" b="1" i="0">
                <a:solidFill>
                  <a:srgbClr val="7C4A62"/>
                </a:solidFill>
                <a:latin typeface="Liberation Sans"/>
              </a:rPr>
              <a:t>SPARK THE STORY</a:t>
            </a:r>
          </a:p>
        </p:txBody>
      </p:sp>
      <p:sp>
        <p:nvSpPr>
          <p:cNvPr id="28" name="TextBox 27"/>
          <p:cNvSpPr txBox="1"/>
          <p:nvPr/>
        </p:nvSpPr>
        <p:spPr>
          <a:xfrm>
            <a:off x="4114800" y="5678424"/>
            <a:ext cx="5943600" cy="896112"/>
          </a:xfrm>
          <a:prstGeom prst="rect">
            <a:avLst/>
          </a:prstGeom>
          <a:noFill/>
        </p:spPr>
        <p:txBody>
          <a:bodyPr wrap="square" anchor="ctr" lIns="0" rIns="0" tIns="0" bIns="0">
            <a:spAutoFit/>
          </a:bodyPr>
          <a:lstStyle/>
          <a:p>
            <a:pPr algn="l">
              <a:lnSpc>
                <a:spcPct val="105000"/>
              </a:lnSpc>
            </a:pPr>
            <a:r>
              <a:rPr sz="1250" b="0" i="0">
                <a:solidFill>
                  <a:srgbClr val="201A24"/>
                </a:solidFill>
                <a:latin typeface="Liberation Sans"/>
              </a:rPr>
              <a:t>Earned &amp; launch heat — a launch-night moment that seeds press and creator content.</a:t>
            </a:r>
          </a:p>
        </p:txBody>
      </p:sp>
      <p:sp>
        <p:nvSpPr>
          <p:cNvPr id="29" name="TextBox 28"/>
          <p:cNvSpPr txBox="1"/>
          <p:nvPr/>
        </p:nvSpPr>
        <p:spPr>
          <a:xfrm>
            <a:off x="10149840" y="5678424"/>
            <a:ext cx="1051560" cy="896112"/>
          </a:xfrm>
          <a:prstGeom prst="rect">
            <a:avLst/>
          </a:prstGeom>
          <a:noFill/>
        </p:spPr>
        <p:txBody>
          <a:bodyPr wrap="square" anchor="ctr" lIns="0" rIns="0" tIns="0" bIns="0">
            <a:spAutoFit/>
          </a:bodyPr>
          <a:lstStyle/>
          <a:p>
            <a:pPr algn="r"/>
            <a:r>
              <a:rPr sz="2000" b="1" i="0">
                <a:solidFill>
                  <a:srgbClr val="3B2145"/>
                </a:solidFill>
                <a:latin typeface="DejaVu Serif"/>
              </a:rPr>
              <a:t>€40k</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3B2145"/>
        </a:solidFill>
        <a:effectLst/>
      </p:bgPr>
    </p:bg>
    <p:spTree>
      <p:nvGrpSpPr>
        <p:cNvPr id="1" name=""/>
        <p:cNvGrpSpPr/>
        <p:nvPr/>
      </p:nvGrpSpPr>
      <p:grpSpPr/>
      <p:sp>
        <p:nvSpPr>
          <p:cNvPr id="2" name="Rectangle 1"/>
          <p:cNvSpPr/>
          <p:nvPr/>
        </p:nvSpPr>
        <p:spPr>
          <a:xfrm>
            <a:off x="0" y="0"/>
            <a:ext cx="12191695" cy="6858000"/>
          </a:xfrm>
          <a:prstGeom prst="rect">
            <a:avLst/>
          </a:prstGeom>
          <a:solidFill>
            <a:srgbClr val="3B214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2788920"/>
            <a:ext cx="12191695" cy="18288"/>
          </a:xfrm>
          <a:prstGeom prst="rect">
            <a:avLst/>
          </a:prstGeom>
          <a:solidFill>
            <a:srgbClr val="C9A2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822960" y="2651760"/>
            <a:ext cx="10515600" cy="365760"/>
          </a:xfrm>
          <a:prstGeom prst="rect">
            <a:avLst/>
          </a:prstGeom>
          <a:noFill/>
        </p:spPr>
        <p:txBody>
          <a:bodyPr wrap="square" anchor="t" lIns="0" rIns="0" tIns="0" bIns="0">
            <a:spAutoFit/>
          </a:bodyPr>
          <a:lstStyle/>
          <a:p>
            <a:pPr algn="l"/>
            <a:r>
              <a:rPr sz="1200" b="1" i="0">
                <a:solidFill>
                  <a:srgbClr val="C9A24B"/>
                </a:solidFill>
                <a:latin typeface="Liberation Sans"/>
              </a:rPr>
              <a:t>07</a:t>
            </a:r>
          </a:p>
        </p:txBody>
      </p:sp>
      <p:sp>
        <p:nvSpPr>
          <p:cNvPr id="5" name="TextBox 4"/>
          <p:cNvSpPr txBox="1"/>
          <p:nvPr/>
        </p:nvSpPr>
        <p:spPr>
          <a:xfrm>
            <a:off x="777240" y="2971800"/>
            <a:ext cx="10607040" cy="1463040"/>
          </a:xfrm>
          <a:prstGeom prst="rect">
            <a:avLst/>
          </a:prstGeom>
          <a:noFill/>
        </p:spPr>
        <p:txBody>
          <a:bodyPr wrap="square" anchor="t" lIns="0" rIns="0" tIns="0" bIns="0">
            <a:spAutoFit/>
          </a:bodyPr>
          <a:lstStyle/>
          <a:p>
            <a:pPr algn="l"/>
            <a:r>
              <a:rPr sz="6200" b="1" i="0">
                <a:solidFill>
                  <a:srgbClr val="FBF6F1"/>
                </a:solidFill>
                <a:latin typeface="DejaVu Serif"/>
              </a:rPr>
              <a:t>The plan on a page</a:t>
            </a:r>
          </a:p>
        </p:txBody>
      </p:sp>
      <p:sp>
        <p:nvSpPr>
          <p:cNvPr id="6" name="TextBox 5"/>
          <p:cNvSpPr txBox="1"/>
          <p:nvPr/>
        </p:nvSpPr>
        <p:spPr>
          <a:xfrm>
            <a:off x="822960" y="4343400"/>
            <a:ext cx="10515600" cy="548640"/>
          </a:xfrm>
          <a:prstGeom prst="rect">
            <a:avLst/>
          </a:prstGeom>
          <a:noFill/>
        </p:spPr>
        <p:txBody>
          <a:bodyPr wrap="square" anchor="t" lIns="0" rIns="0" tIns="0" bIns="0">
            <a:spAutoFit/>
          </a:bodyPr>
          <a:lstStyle/>
          <a:p>
            <a:pPr algn="l"/>
            <a:r>
              <a:rPr sz="2000" b="0" i="1">
                <a:solidFill>
                  <a:srgbClr val="E9A0A9"/>
                </a:solidFill>
                <a:latin typeface="DejaVu Serif"/>
              </a:rPr>
              <a:t>Flighting · budget · KPIs · measurement — everything that turns the idea into €400k of pressure.</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BF6F1"/>
        </a:solidFill>
        <a:effectLst/>
      </p:bgPr>
    </p:bg>
    <p:spTree>
      <p:nvGrpSpPr>
        <p:cNvPr id="1" name=""/>
        <p:cNvGrpSpPr/>
        <p:nvPr/>
      </p:nvGrpSpPr>
      <p:grpSpPr/>
      <p:sp>
        <p:nvSpPr>
          <p:cNvPr id="2" name="TextBox 1"/>
          <p:cNvSpPr txBox="1"/>
          <p:nvPr/>
        </p:nvSpPr>
        <p:spPr>
          <a:xfrm>
            <a:off x="822960" y="411480"/>
            <a:ext cx="7315200" cy="274320"/>
          </a:xfrm>
          <a:prstGeom prst="rect">
            <a:avLst/>
          </a:prstGeom>
          <a:noFill/>
        </p:spPr>
        <p:txBody>
          <a:bodyPr wrap="square" anchor="t" lIns="0" rIns="0" tIns="0" bIns="0">
            <a:spAutoFit/>
          </a:bodyPr>
          <a:lstStyle/>
          <a:p>
            <a:pPr algn="l"/>
            <a:r>
              <a:rPr sz="1100" b="1" i="0">
                <a:solidFill>
                  <a:srgbClr val="C9A24B"/>
                </a:solidFill>
                <a:latin typeface="Liberation Sans"/>
              </a:rPr>
              <a:t>MEDIA · FLIGHTING</a:t>
            </a:r>
          </a:p>
        </p:txBody>
      </p:sp>
      <p:sp>
        <p:nvSpPr>
          <p:cNvPr id="3" name="TextBox 2"/>
          <p:cNvSpPr txBox="1"/>
          <p:nvPr/>
        </p:nvSpPr>
        <p:spPr>
          <a:xfrm>
            <a:off x="777240" y="749808"/>
            <a:ext cx="10607040" cy="640080"/>
          </a:xfrm>
          <a:prstGeom prst="rect">
            <a:avLst/>
          </a:prstGeom>
          <a:noFill/>
        </p:spPr>
        <p:txBody>
          <a:bodyPr wrap="square" anchor="t" lIns="0" rIns="0" tIns="0" bIns="0">
            <a:spAutoFit/>
          </a:bodyPr>
          <a:lstStyle/>
          <a:p>
            <a:pPr algn="l"/>
            <a:r>
              <a:rPr sz="3200" b="1" i="0">
                <a:solidFill>
                  <a:srgbClr val="3B2145"/>
                </a:solidFill>
                <a:latin typeface="DejaVu Serif"/>
              </a:rPr>
              <a:t>8-week flight plan</a:t>
            </a:r>
          </a:p>
        </p:txBody>
      </p:sp>
      <p:sp>
        <p:nvSpPr>
          <p:cNvPr id="4" name="Rounded Rectangle 3"/>
          <p:cNvSpPr/>
          <p:nvPr/>
        </p:nvSpPr>
        <p:spPr>
          <a:xfrm>
            <a:off x="6949440" y="932688"/>
            <a:ext cx="256032" cy="219456"/>
          </a:xfrm>
          <a:prstGeom prst="roundRect">
            <a:avLst>
              <a:gd name="adj" fmla="val 30000"/>
            </a:avLst>
          </a:prstGeom>
          <a:solidFill>
            <a:srgbClr val="3B214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260336" y="896112"/>
            <a:ext cx="1097280" cy="274320"/>
          </a:xfrm>
          <a:prstGeom prst="rect">
            <a:avLst/>
          </a:prstGeom>
          <a:noFill/>
        </p:spPr>
        <p:txBody>
          <a:bodyPr wrap="square" anchor="t" lIns="0" rIns="0" tIns="0" bIns="0">
            <a:spAutoFit/>
          </a:bodyPr>
          <a:lstStyle/>
          <a:p>
            <a:pPr algn="l"/>
            <a:r>
              <a:rPr sz="1100" b="0" i="0">
                <a:solidFill>
                  <a:srgbClr val="201A24"/>
                </a:solidFill>
                <a:latin typeface="Liberation Sans"/>
              </a:rPr>
              <a:t>Burst</a:t>
            </a:r>
          </a:p>
        </p:txBody>
      </p:sp>
      <p:sp>
        <p:nvSpPr>
          <p:cNvPr id="6" name="Rounded Rectangle 5"/>
          <p:cNvSpPr/>
          <p:nvPr/>
        </p:nvSpPr>
        <p:spPr>
          <a:xfrm>
            <a:off x="8366760" y="932688"/>
            <a:ext cx="256032" cy="219456"/>
          </a:xfrm>
          <a:prstGeom prst="roundRect">
            <a:avLst>
              <a:gd name="adj" fmla="val 30000"/>
            </a:avLst>
          </a:prstGeom>
          <a:solidFill>
            <a:srgbClr val="C9A2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8677656" y="896112"/>
            <a:ext cx="1097280" cy="274320"/>
          </a:xfrm>
          <a:prstGeom prst="rect">
            <a:avLst/>
          </a:prstGeom>
          <a:noFill/>
        </p:spPr>
        <p:txBody>
          <a:bodyPr wrap="square" anchor="t" lIns="0" rIns="0" tIns="0" bIns="0">
            <a:spAutoFit/>
          </a:bodyPr>
          <a:lstStyle/>
          <a:p>
            <a:pPr algn="l"/>
            <a:r>
              <a:rPr sz="1100" b="0" i="0">
                <a:solidFill>
                  <a:srgbClr val="201A24"/>
                </a:solidFill>
                <a:latin typeface="Liberation Sans"/>
              </a:rPr>
              <a:t>Sustain</a:t>
            </a:r>
          </a:p>
        </p:txBody>
      </p:sp>
      <p:sp>
        <p:nvSpPr>
          <p:cNvPr id="8" name="Rounded Rectangle 7"/>
          <p:cNvSpPr/>
          <p:nvPr/>
        </p:nvSpPr>
        <p:spPr>
          <a:xfrm>
            <a:off x="9784080" y="932688"/>
            <a:ext cx="256032" cy="219456"/>
          </a:xfrm>
          <a:prstGeom prst="roundRect">
            <a:avLst>
              <a:gd name="adj" fmla="val 30000"/>
            </a:avLst>
          </a:prstGeom>
          <a:solidFill>
            <a:srgbClr val="E9A0A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10094976" y="896112"/>
            <a:ext cx="1097280" cy="274320"/>
          </a:xfrm>
          <a:prstGeom prst="rect">
            <a:avLst/>
          </a:prstGeom>
          <a:noFill/>
        </p:spPr>
        <p:txBody>
          <a:bodyPr wrap="square" anchor="t" lIns="0" rIns="0" tIns="0" bIns="0">
            <a:spAutoFit/>
          </a:bodyPr>
          <a:lstStyle/>
          <a:p>
            <a:pPr algn="l"/>
            <a:r>
              <a:rPr sz="1100" b="0" i="0">
                <a:solidFill>
                  <a:srgbClr val="201A24"/>
                </a:solidFill>
                <a:latin typeface="Liberation Sans"/>
              </a:rPr>
              <a:t>Live</a:t>
            </a:r>
          </a:p>
        </p:txBody>
      </p:sp>
      <p:sp>
        <p:nvSpPr>
          <p:cNvPr id="10" name="TextBox 9"/>
          <p:cNvSpPr txBox="1"/>
          <p:nvPr/>
        </p:nvSpPr>
        <p:spPr>
          <a:xfrm>
            <a:off x="822960" y="1508760"/>
            <a:ext cx="2331720" cy="365760"/>
          </a:xfrm>
          <a:prstGeom prst="rect">
            <a:avLst/>
          </a:prstGeom>
          <a:noFill/>
        </p:spPr>
        <p:txBody>
          <a:bodyPr wrap="square" anchor="ctr" lIns="0" rIns="0" tIns="0" bIns="0">
            <a:spAutoFit/>
          </a:bodyPr>
          <a:lstStyle/>
          <a:p>
            <a:pPr algn="l"/>
            <a:r>
              <a:rPr sz="1000" b="1" i="0">
                <a:solidFill>
                  <a:srgbClr val="7C4A62"/>
                </a:solidFill>
                <a:latin typeface="Liberation Sans"/>
              </a:rPr>
              <a:t>CHANNEL</a:t>
            </a:r>
          </a:p>
        </p:txBody>
      </p:sp>
      <p:sp>
        <p:nvSpPr>
          <p:cNvPr id="11" name="TextBox 10"/>
          <p:cNvSpPr txBox="1"/>
          <p:nvPr/>
        </p:nvSpPr>
        <p:spPr>
          <a:xfrm>
            <a:off x="3154679" y="1508760"/>
            <a:ext cx="868680" cy="365760"/>
          </a:xfrm>
          <a:prstGeom prst="rect">
            <a:avLst/>
          </a:prstGeom>
          <a:noFill/>
        </p:spPr>
        <p:txBody>
          <a:bodyPr wrap="square" anchor="ctr" lIns="0" rIns="0" tIns="0" bIns="0">
            <a:spAutoFit/>
          </a:bodyPr>
          <a:lstStyle/>
          <a:p>
            <a:pPr algn="ctr"/>
            <a:r>
              <a:rPr sz="1100" b="1" i="0">
                <a:solidFill>
                  <a:srgbClr val="3B2145"/>
                </a:solidFill>
                <a:latin typeface="Liberation Sans"/>
              </a:rPr>
              <a:t>W1</a:t>
            </a:r>
          </a:p>
        </p:txBody>
      </p:sp>
      <p:sp>
        <p:nvSpPr>
          <p:cNvPr id="12" name="TextBox 11"/>
          <p:cNvSpPr txBox="1"/>
          <p:nvPr/>
        </p:nvSpPr>
        <p:spPr>
          <a:xfrm>
            <a:off x="4023359" y="1508760"/>
            <a:ext cx="868680" cy="365760"/>
          </a:xfrm>
          <a:prstGeom prst="rect">
            <a:avLst/>
          </a:prstGeom>
          <a:noFill/>
        </p:spPr>
        <p:txBody>
          <a:bodyPr wrap="square" anchor="ctr" lIns="0" rIns="0" tIns="0" bIns="0">
            <a:spAutoFit/>
          </a:bodyPr>
          <a:lstStyle/>
          <a:p>
            <a:pPr algn="ctr"/>
            <a:r>
              <a:rPr sz="1100" b="1" i="0">
                <a:solidFill>
                  <a:srgbClr val="3B2145"/>
                </a:solidFill>
                <a:latin typeface="Liberation Sans"/>
              </a:rPr>
              <a:t>W2</a:t>
            </a:r>
          </a:p>
        </p:txBody>
      </p:sp>
      <p:sp>
        <p:nvSpPr>
          <p:cNvPr id="13" name="TextBox 12"/>
          <p:cNvSpPr txBox="1"/>
          <p:nvPr/>
        </p:nvSpPr>
        <p:spPr>
          <a:xfrm>
            <a:off x="4892040" y="1508760"/>
            <a:ext cx="868680" cy="365760"/>
          </a:xfrm>
          <a:prstGeom prst="rect">
            <a:avLst/>
          </a:prstGeom>
          <a:noFill/>
        </p:spPr>
        <p:txBody>
          <a:bodyPr wrap="square" anchor="ctr" lIns="0" rIns="0" tIns="0" bIns="0">
            <a:spAutoFit/>
          </a:bodyPr>
          <a:lstStyle/>
          <a:p>
            <a:pPr algn="ctr"/>
            <a:r>
              <a:rPr sz="1100" b="1" i="0">
                <a:solidFill>
                  <a:srgbClr val="3B2145"/>
                </a:solidFill>
                <a:latin typeface="Liberation Sans"/>
              </a:rPr>
              <a:t>W3</a:t>
            </a:r>
          </a:p>
        </p:txBody>
      </p:sp>
      <p:sp>
        <p:nvSpPr>
          <p:cNvPr id="14" name="TextBox 13"/>
          <p:cNvSpPr txBox="1"/>
          <p:nvPr/>
        </p:nvSpPr>
        <p:spPr>
          <a:xfrm>
            <a:off x="5760719" y="1508760"/>
            <a:ext cx="868680" cy="365760"/>
          </a:xfrm>
          <a:prstGeom prst="rect">
            <a:avLst/>
          </a:prstGeom>
          <a:noFill/>
        </p:spPr>
        <p:txBody>
          <a:bodyPr wrap="square" anchor="ctr" lIns="0" rIns="0" tIns="0" bIns="0">
            <a:spAutoFit/>
          </a:bodyPr>
          <a:lstStyle/>
          <a:p>
            <a:pPr algn="ctr"/>
            <a:r>
              <a:rPr sz="1100" b="1" i="0">
                <a:solidFill>
                  <a:srgbClr val="3B2145"/>
                </a:solidFill>
                <a:latin typeface="Liberation Sans"/>
              </a:rPr>
              <a:t>W4</a:t>
            </a:r>
          </a:p>
        </p:txBody>
      </p:sp>
      <p:sp>
        <p:nvSpPr>
          <p:cNvPr id="15" name="TextBox 14"/>
          <p:cNvSpPr txBox="1"/>
          <p:nvPr/>
        </p:nvSpPr>
        <p:spPr>
          <a:xfrm>
            <a:off x="6629400" y="1508760"/>
            <a:ext cx="868680" cy="365760"/>
          </a:xfrm>
          <a:prstGeom prst="rect">
            <a:avLst/>
          </a:prstGeom>
          <a:noFill/>
        </p:spPr>
        <p:txBody>
          <a:bodyPr wrap="square" anchor="ctr" lIns="0" rIns="0" tIns="0" bIns="0">
            <a:spAutoFit/>
          </a:bodyPr>
          <a:lstStyle/>
          <a:p>
            <a:pPr algn="ctr"/>
            <a:r>
              <a:rPr sz="1100" b="1" i="0">
                <a:solidFill>
                  <a:srgbClr val="3B2145"/>
                </a:solidFill>
                <a:latin typeface="Liberation Sans"/>
              </a:rPr>
              <a:t>W5</a:t>
            </a:r>
          </a:p>
        </p:txBody>
      </p:sp>
      <p:sp>
        <p:nvSpPr>
          <p:cNvPr id="16" name="TextBox 15"/>
          <p:cNvSpPr txBox="1"/>
          <p:nvPr/>
        </p:nvSpPr>
        <p:spPr>
          <a:xfrm>
            <a:off x="7498079" y="1508760"/>
            <a:ext cx="868680" cy="365760"/>
          </a:xfrm>
          <a:prstGeom prst="rect">
            <a:avLst/>
          </a:prstGeom>
          <a:noFill/>
        </p:spPr>
        <p:txBody>
          <a:bodyPr wrap="square" anchor="ctr" lIns="0" rIns="0" tIns="0" bIns="0">
            <a:spAutoFit/>
          </a:bodyPr>
          <a:lstStyle/>
          <a:p>
            <a:pPr algn="ctr"/>
            <a:r>
              <a:rPr sz="1100" b="1" i="0">
                <a:solidFill>
                  <a:srgbClr val="3B2145"/>
                </a:solidFill>
                <a:latin typeface="Liberation Sans"/>
              </a:rPr>
              <a:t>W6</a:t>
            </a:r>
          </a:p>
        </p:txBody>
      </p:sp>
      <p:sp>
        <p:nvSpPr>
          <p:cNvPr id="17" name="TextBox 16"/>
          <p:cNvSpPr txBox="1"/>
          <p:nvPr/>
        </p:nvSpPr>
        <p:spPr>
          <a:xfrm>
            <a:off x="8366759" y="1508760"/>
            <a:ext cx="868680" cy="365760"/>
          </a:xfrm>
          <a:prstGeom prst="rect">
            <a:avLst/>
          </a:prstGeom>
          <a:noFill/>
        </p:spPr>
        <p:txBody>
          <a:bodyPr wrap="square" anchor="ctr" lIns="0" rIns="0" tIns="0" bIns="0">
            <a:spAutoFit/>
          </a:bodyPr>
          <a:lstStyle/>
          <a:p>
            <a:pPr algn="ctr"/>
            <a:r>
              <a:rPr sz="1100" b="1" i="0">
                <a:solidFill>
                  <a:srgbClr val="3B2145"/>
                </a:solidFill>
                <a:latin typeface="Liberation Sans"/>
              </a:rPr>
              <a:t>W7</a:t>
            </a:r>
          </a:p>
        </p:txBody>
      </p:sp>
      <p:sp>
        <p:nvSpPr>
          <p:cNvPr id="18" name="TextBox 17"/>
          <p:cNvSpPr txBox="1"/>
          <p:nvPr/>
        </p:nvSpPr>
        <p:spPr>
          <a:xfrm>
            <a:off x="9235440" y="1508760"/>
            <a:ext cx="868680" cy="365760"/>
          </a:xfrm>
          <a:prstGeom prst="rect">
            <a:avLst/>
          </a:prstGeom>
          <a:noFill/>
        </p:spPr>
        <p:txBody>
          <a:bodyPr wrap="square" anchor="ctr" lIns="0" rIns="0" tIns="0" bIns="0">
            <a:spAutoFit/>
          </a:bodyPr>
          <a:lstStyle/>
          <a:p>
            <a:pPr algn="ctr"/>
            <a:r>
              <a:rPr sz="1100" b="1" i="0">
                <a:solidFill>
                  <a:srgbClr val="3B2145"/>
                </a:solidFill>
                <a:latin typeface="Liberation Sans"/>
              </a:rPr>
              <a:t>W8</a:t>
            </a:r>
          </a:p>
        </p:txBody>
      </p:sp>
      <p:sp>
        <p:nvSpPr>
          <p:cNvPr id="19" name="TextBox 18"/>
          <p:cNvSpPr txBox="1"/>
          <p:nvPr/>
        </p:nvSpPr>
        <p:spPr>
          <a:xfrm>
            <a:off x="10104119" y="1508760"/>
            <a:ext cx="1005840" cy="365760"/>
          </a:xfrm>
          <a:prstGeom prst="rect">
            <a:avLst/>
          </a:prstGeom>
          <a:noFill/>
        </p:spPr>
        <p:txBody>
          <a:bodyPr wrap="square" anchor="ctr" lIns="0" rIns="0" tIns="0" bIns="0">
            <a:spAutoFit/>
          </a:bodyPr>
          <a:lstStyle/>
          <a:p>
            <a:pPr algn="ctr"/>
            <a:r>
              <a:rPr sz="1100" b="1" i="0">
                <a:solidFill>
                  <a:srgbClr val="3B2145"/>
                </a:solidFill>
                <a:latin typeface="Liberation Sans"/>
              </a:rPr>
              <a:t>€ k</a:t>
            </a:r>
          </a:p>
        </p:txBody>
      </p:sp>
      <p:sp>
        <p:nvSpPr>
          <p:cNvPr id="20" name="Rounded Rectangle 19"/>
          <p:cNvSpPr/>
          <p:nvPr/>
        </p:nvSpPr>
        <p:spPr>
          <a:xfrm>
            <a:off x="822960" y="1920240"/>
            <a:ext cx="2240279" cy="566928"/>
          </a:xfrm>
          <a:prstGeom prst="roundRect">
            <a:avLst>
              <a:gd name="adj" fmla="val 12000"/>
            </a:avLst>
          </a:prstGeom>
          <a:solidFill>
            <a:srgbClr val="F1E7E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960120" y="1920240"/>
            <a:ext cx="2057400" cy="566928"/>
          </a:xfrm>
          <a:prstGeom prst="rect">
            <a:avLst/>
          </a:prstGeom>
          <a:noFill/>
        </p:spPr>
        <p:txBody>
          <a:bodyPr wrap="square" anchor="ctr" lIns="0" rIns="0" tIns="0" bIns="0">
            <a:spAutoFit/>
          </a:bodyPr>
          <a:lstStyle/>
          <a:p>
            <a:pPr algn="l"/>
            <a:r>
              <a:rPr sz="1150" b="1" i="0">
                <a:solidFill>
                  <a:srgbClr val="3B2145"/>
                </a:solidFill>
                <a:latin typeface="Liberation Sans"/>
              </a:rPr>
              <a:t>Paid Social</a:t>
            </a:r>
          </a:p>
        </p:txBody>
      </p:sp>
      <p:sp>
        <p:nvSpPr>
          <p:cNvPr id="22" name="Rounded Rectangle 21"/>
          <p:cNvSpPr/>
          <p:nvPr/>
        </p:nvSpPr>
        <p:spPr>
          <a:xfrm>
            <a:off x="3200399" y="1965960"/>
            <a:ext cx="777240" cy="475488"/>
          </a:xfrm>
          <a:prstGeom prst="roundRect">
            <a:avLst>
              <a:gd name="adj" fmla="val 18000"/>
            </a:avLst>
          </a:prstGeom>
          <a:solidFill>
            <a:srgbClr val="3B214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3200399" y="1965960"/>
            <a:ext cx="777240" cy="475488"/>
          </a:xfrm>
          <a:prstGeom prst="rect">
            <a:avLst/>
          </a:prstGeom>
          <a:noFill/>
        </p:spPr>
        <p:txBody>
          <a:bodyPr wrap="square" anchor="ctr" lIns="0" rIns="0" tIns="0" bIns="0">
            <a:spAutoFit/>
          </a:bodyPr>
          <a:lstStyle/>
          <a:p>
            <a:pPr algn="ctr"/>
            <a:r>
              <a:rPr sz="1200" b="1" i="0">
                <a:solidFill>
                  <a:srgbClr val="FBF6F1"/>
                </a:solidFill>
                <a:latin typeface="Liberation Sans"/>
              </a:rPr>
              <a:t>25</a:t>
            </a:r>
          </a:p>
        </p:txBody>
      </p:sp>
      <p:sp>
        <p:nvSpPr>
          <p:cNvPr id="24" name="Rounded Rectangle 23"/>
          <p:cNvSpPr/>
          <p:nvPr/>
        </p:nvSpPr>
        <p:spPr>
          <a:xfrm>
            <a:off x="4069079" y="1965960"/>
            <a:ext cx="777240" cy="475488"/>
          </a:xfrm>
          <a:prstGeom prst="roundRect">
            <a:avLst>
              <a:gd name="adj" fmla="val 18000"/>
            </a:avLst>
          </a:prstGeom>
          <a:solidFill>
            <a:srgbClr val="3B214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TextBox 24"/>
          <p:cNvSpPr txBox="1"/>
          <p:nvPr/>
        </p:nvSpPr>
        <p:spPr>
          <a:xfrm>
            <a:off x="4069079" y="1965960"/>
            <a:ext cx="777240" cy="475488"/>
          </a:xfrm>
          <a:prstGeom prst="rect">
            <a:avLst/>
          </a:prstGeom>
          <a:noFill/>
        </p:spPr>
        <p:txBody>
          <a:bodyPr wrap="square" anchor="ctr" lIns="0" rIns="0" tIns="0" bIns="0">
            <a:spAutoFit/>
          </a:bodyPr>
          <a:lstStyle/>
          <a:p>
            <a:pPr algn="ctr"/>
            <a:r>
              <a:rPr sz="1200" b="1" i="0">
                <a:solidFill>
                  <a:srgbClr val="FBF6F1"/>
                </a:solidFill>
                <a:latin typeface="Liberation Sans"/>
              </a:rPr>
              <a:t>25</a:t>
            </a:r>
          </a:p>
        </p:txBody>
      </p:sp>
      <p:sp>
        <p:nvSpPr>
          <p:cNvPr id="26" name="Rounded Rectangle 25"/>
          <p:cNvSpPr/>
          <p:nvPr/>
        </p:nvSpPr>
        <p:spPr>
          <a:xfrm>
            <a:off x="4937759" y="1965960"/>
            <a:ext cx="777240" cy="475488"/>
          </a:xfrm>
          <a:prstGeom prst="roundRect">
            <a:avLst>
              <a:gd name="adj" fmla="val 18000"/>
            </a:avLst>
          </a:prstGeom>
          <a:solidFill>
            <a:srgbClr val="C9A2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TextBox 26"/>
          <p:cNvSpPr txBox="1"/>
          <p:nvPr/>
        </p:nvSpPr>
        <p:spPr>
          <a:xfrm>
            <a:off x="4937759" y="1965960"/>
            <a:ext cx="777240" cy="475488"/>
          </a:xfrm>
          <a:prstGeom prst="rect">
            <a:avLst/>
          </a:prstGeom>
          <a:noFill/>
        </p:spPr>
        <p:txBody>
          <a:bodyPr wrap="square" anchor="ctr" lIns="0" rIns="0" tIns="0" bIns="0">
            <a:spAutoFit/>
          </a:bodyPr>
          <a:lstStyle/>
          <a:p>
            <a:pPr algn="ctr"/>
            <a:r>
              <a:rPr sz="1200" b="1" i="0">
                <a:solidFill>
                  <a:srgbClr val="201A24"/>
                </a:solidFill>
                <a:latin typeface="Liberation Sans"/>
              </a:rPr>
              <a:t>15</a:t>
            </a:r>
          </a:p>
        </p:txBody>
      </p:sp>
      <p:sp>
        <p:nvSpPr>
          <p:cNvPr id="28" name="Rounded Rectangle 27"/>
          <p:cNvSpPr/>
          <p:nvPr/>
        </p:nvSpPr>
        <p:spPr>
          <a:xfrm>
            <a:off x="5806439" y="1965960"/>
            <a:ext cx="777240" cy="475488"/>
          </a:xfrm>
          <a:prstGeom prst="roundRect">
            <a:avLst>
              <a:gd name="adj" fmla="val 18000"/>
            </a:avLst>
          </a:prstGeom>
          <a:solidFill>
            <a:srgbClr val="C9A2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TextBox 28"/>
          <p:cNvSpPr txBox="1"/>
          <p:nvPr/>
        </p:nvSpPr>
        <p:spPr>
          <a:xfrm>
            <a:off x="5806439" y="1965960"/>
            <a:ext cx="777240" cy="475488"/>
          </a:xfrm>
          <a:prstGeom prst="rect">
            <a:avLst/>
          </a:prstGeom>
          <a:noFill/>
        </p:spPr>
        <p:txBody>
          <a:bodyPr wrap="square" anchor="ctr" lIns="0" rIns="0" tIns="0" bIns="0">
            <a:spAutoFit/>
          </a:bodyPr>
          <a:lstStyle/>
          <a:p>
            <a:pPr algn="ctr"/>
            <a:r>
              <a:rPr sz="1200" b="1" i="0">
                <a:solidFill>
                  <a:srgbClr val="201A24"/>
                </a:solidFill>
                <a:latin typeface="Liberation Sans"/>
              </a:rPr>
              <a:t>15</a:t>
            </a:r>
          </a:p>
        </p:txBody>
      </p:sp>
      <p:sp>
        <p:nvSpPr>
          <p:cNvPr id="30" name="Rounded Rectangle 29"/>
          <p:cNvSpPr/>
          <p:nvPr/>
        </p:nvSpPr>
        <p:spPr>
          <a:xfrm>
            <a:off x="6675120" y="1965960"/>
            <a:ext cx="777240" cy="475488"/>
          </a:xfrm>
          <a:prstGeom prst="roundRect">
            <a:avLst>
              <a:gd name="adj" fmla="val 18000"/>
            </a:avLst>
          </a:prstGeom>
          <a:solidFill>
            <a:srgbClr val="C9A2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1" name="TextBox 30"/>
          <p:cNvSpPr txBox="1"/>
          <p:nvPr/>
        </p:nvSpPr>
        <p:spPr>
          <a:xfrm>
            <a:off x="6675120" y="1965960"/>
            <a:ext cx="777240" cy="475488"/>
          </a:xfrm>
          <a:prstGeom prst="rect">
            <a:avLst/>
          </a:prstGeom>
          <a:noFill/>
        </p:spPr>
        <p:txBody>
          <a:bodyPr wrap="square" anchor="ctr" lIns="0" rIns="0" tIns="0" bIns="0">
            <a:spAutoFit/>
          </a:bodyPr>
          <a:lstStyle/>
          <a:p>
            <a:pPr algn="ctr"/>
            <a:r>
              <a:rPr sz="1200" b="1" i="0">
                <a:solidFill>
                  <a:srgbClr val="201A24"/>
                </a:solidFill>
                <a:latin typeface="Liberation Sans"/>
              </a:rPr>
              <a:t>15</a:t>
            </a:r>
          </a:p>
        </p:txBody>
      </p:sp>
      <p:sp>
        <p:nvSpPr>
          <p:cNvPr id="32" name="Rounded Rectangle 31"/>
          <p:cNvSpPr/>
          <p:nvPr/>
        </p:nvSpPr>
        <p:spPr>
          <a:xfrm>
            <a:off x="7543800" y="1965960"/>
            <a:ext cx="777240" cy="475488"/>
          </a:xfrm>
          <a:prstGeom prst="roundRect">
            <a:avLst>
              <a:gd name="adj" fmla="val 18000"/>
            </a:avLst>
          </a:prstGeom>
          <a:solidFill>
            <a:srgbClr val="C9A2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3" name="TextBox 32"/>
          <p:cNvSpPr txBox="1"/>
          <p:nvPr/>
        </p:nvSpPr>
        <p:spPr>
          <a:xfrm>
            <a:off x="7543800" y="1965960"/>
            <a:ext cx="777240" cy="475488"/>
          </a:xfrm>
          <a:prstGeom prst="rect">
            <a:avLst/>
          </a:prstGeom>
          <a:noFill/>
        </p:spPr>
        <p:txBody>
          <a:bodyPr wrap="square" anchor="ctr" lIns="0" rIns="0" tIns="0" bIns="0">
            <a:spAutoFit/>
          </a:bodyPr>
          <a:lstStyle/>
          <a:p>
            <a:pPr algn="ctr"/>
            <a:r>
              <a:rPr sz="1200" b="1" i="0">
                <a:solidFill>
                  <a:srgbClr val="201A24"/>
                </a:solidFill>
                <a:latin typeface="Liberation Sans"/>
              </a:rPr>
              <a:t>15</a:t>
            </a:r>
          </a:p>
        </p:txBody>
      </p:sp>
      <p:sp>
        <p:nvSpPr>
          <p:cNvPr id="34" name="Rounded Rectangle 33"/>
          <p:cNvSpPr/>
          <p:nvPr/>
        </p:nvSpPr>
        <p:spPr>
          <a:xfrm>
            <a:off x="8412480" y="1965960"/>
            <a:ext cx="777240" cy="475488"/>
          </a:xfrm>
          <a:prstGeom prst="roundRect">
            <a:avLst>
              <a:gd name="adj" fmla="val 18000"/>
            </a:avLst>
          </a:prstGeom>
          <a:solidFill>
            <a:srgbClr val="C9A2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5" name="TextBox 34"/>
          <p:cNvSpPr txBox="1"/>
          <p:nvPr/>
        </p:nvSpPr>
        <p:spPr>
          <a:xfrm>
            <a:off x="8412480" y="1965960"/>
            <a:ext cx="777240" cy="475488"/>
          </a:xfrm>
          <a:prstGeom prst="rect">
            <a:avLst/>
          </a:prstGeom>
          <a:noFill/>
        </p:spPr>
        <p:txBody>
          <a:bodyPr wrap="square" anchor="ctr" lIns="0" rIns="0" tIns="0" bIns="0">
            <a:spAutoFit/>
          </a:bodyPr>
          <a:lstStyle/>
          <a:p>
            <a:pPr algn="ctr"/>
            <a:r>
              <a:rPr sz="1200" b="1" i="0">
                <a:solidFill>
                  <a:srgbClr val="201A24"/>
                </a:solidFill>
                <a:latin typeface="Liberation Sans"/>
              </a:rPr>
              <a:t>15</a:t>
            </a:r>
          </a:p>
        </p:txBody>
      </p:sp>
      <p:sp>
        <p:nvSpPr>
          <p:cNvPr id="36" name="Rounded Rectangle 35"/>
          <p:cNvSpPr/>
          <p:nvPr/>
        </p:nvSpPr>
        <p:spPr>
          <a:xfrm>
            <a:off x="9281160" y="1965960"/>
            <a:ext cx="777240" cy="475488"/>
          </a:xfrm>
          <a:prstGeom prst="roundRect">
            <a:avLst>
              <a:gd name="adj" fmla="val 18000"/>
            </a:avLst>
          </a:prstGeom>
          <a:solidFill>
            <a:srgbClr val="C9A2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7" name="TextBox 36"/>
          <p:cNvSpPr txBox="1"/>
          <p:nvPr/>
        </p:nvSpPr>
        <p:spPr>
          <a:xfrm>
            <a:off x="9281160" y="1965960"/>
            <a:ext cx="777240" cy="475488"/>
          </a:xfrm>
          <a:prstGeom prst="rect">
            <a:avLst/>
          </a:prstGeom>
          <a:noFill/>
        </p:spPr>
        <p:txBody>
          <a:bodyPr wrap="square" anchor="ctr" lIns="0" rIns="0" tIns="0" bIns="0">
            <a:spAutoFit/>
          </a:bodyPr>
          <a:lstStyle/>
          <a:p>
            <a:pPr algn="ctr"/>
            <a:r>
              <a:rPr sz="1200" b="1" i="0">
                <a:solidFill>
                  <a:srgbClr val="201A24"/>
                </a:solidFill>
                <a:latin typeface="Liberation Sans"/>
              </a:rPr>
              <a:t>15</a:t>
            </a:r>
          </a:p>
        </p:txBody>
      </p:sp>
      <p:sp>
        <p:nvSpPr>
          <p:cNvPr id="38" name="Rounded Rectangle 37"/>
          <p:cNvSpPr/>
          <p:nvPr/>
        </p:nvSpPr>
        <p:spPr>
          <a:xfrm>
            <a:off x="10104119" y="1920240"/>
            <a:ext cx="1005840" cy="566928"/>
          </a:xfrm>
          <a:prstGeom prst="roundRect">
            <a:avLst>
              <a:gd name="adj" fmla="val 12000"/>
            </a:avLst>
          </a:prstGeom>
          <a:solidFill>
            <a:srgbClr val="3B214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9" name="TextBox 38"/>
          <p:cNvSpPr txBox="1"/>
          <p:nvPr/>
        </p:nvSpPr>
        <p:spPr>
          <a:xfrm>
            <a:off x="10104119" y="1920240"/>
            <a:ext cx="1005840" cy="566928"/>
          </a:xfrm>
          <a:prstGeom prst="rect">
            <a:avLst/>
          </a:prstGeom>
          <a:noFill/>
        </p:spPr>
        <p:txBody>
          <a:bodyPr wrap="square" anchor="ctr" lIns="0" rIns="0" tIns="0" bIns="0">
            <a:spAutoFit/>
          </a:bodyPr>
          <a:lstStyle/>
          <a:p>
            <a:pPr algn="ctr"/>
            <a:r>
              <a:rPr sz="1500" b="1" i="0">
                <a:solidFill>
                  <a:srgbClr val="C9A24B"/>
                </a:solidFill>
                <a:latin typeface="DejaVu Serif"/>
              </a:rPr>
              <a:t>140</a:t>
            </a:r>
          </a:p>
        </p:txBody>
      </p:sp>
      <p:sp>
        <p:nvSpPr>
          <p:cNvPr id="40" name="Rounded Rectangle 39"/>
          <p:cNvSpPr/>
          <p:nvPr/>
        </p:nvSpPr>
        <p:spPr>
          <a:xfrm>
            <a:off x="822960" y="2560320"/>
            <a:ext cx="2240279" cy="566928"/>
          </a:xfrm>
          <a:prstGeom prst="roundRect">
            <a:avLst>
              <a:gd name="adj" fmla="val 12000"/>
            </a:avLst>
          </a:prstGeom>
          <a:solidFill>
            <a:srgbClr val="F1E7E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1" name="TextBox 40"/>
          <p:cNvSpPr txBox="1"/>
          <p:nvPr/>
        </p:nvSpPr>
        <p:spPr>
          <a:xfrm>
            <a:off x="960120" y="2560320"/>
            <a:ext cx="2057400" cy="566928"/>
          </a:xfrm>
          <a:prstGeom prst="rect">
            <a:avLst/>
          </a:prstGeom>
          <a:noFill/>
        </p:spPr>
        <p:txBody>
          <a:bodyPr wrap="square" anchor="ctr" lIns="0" rIns="0" tIns="0" bIns="0">
            <a:spAutoFit/>
          </a:bodyPr>
          <a:lstStyle/>
          <a:p>
            <a:pPr algn="l"/>
            <a:r>
              <a:rPr sz="1150" b="1" i="0">
                <a:solidFill>
                  <a:srgbClr val="3B2145"/>
                </a:solidFill>
                <a:latin typeface="Liberation Sans"/>
              </a:rPr>
              <a:t>Influencer/Creator</a:t>
            </a:r>
          </a:p>
        </p:txBody>
      </p:sp>
      <p:sp>
        <p:nvSpPr>
          <p:cNvPr id="42" name="Rounded Rectangle 41"/>
          <p:cNvSpPr/>
          <p:nvPr/>
        </p:nvSpPr>
        <p:spPr>
          <a:xfrm>
            <a:off x="3200399" y="2606039"/>
            <a:ext cx="777240" cy="475488"/>
          </a:xfrm>
          <a:prstGeom prst="roundRect">
            <a:avLst>
              <a:gd name="adj" fmla="val 18000"/>
            </a:avLst>
          </a:prstGeom>
          <a:solidFill>
            <a:srgbClr val="3B214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3" name="TextBox 42"/>
          <p:cNvSpPr txBox="1"/>
          <p:nvPr/>
        </p:nvSpPr>
        <p:spPr>
          <a:xfrm>
            <a:off x="3200399" y="2606039"/>
            <a:ext cx="777240" cy="475488"/>
          </a:xfrm>
          <a:prstGeom prst="rect">
            <a:avLst/>
          </a:prstGeom>
          <a:noFill/>
        </p:spPr>
        <p:txBody>
          <a:bodyPr wrap="square" anchor="ctr" lIns="0" rIns="0" tIns="0" bIns="0">
            <a:spAutoFit/>
          </a:bodyPr>
          <a:lstStyle/>
          <a:p>
            <a:pPr algn="ctr"/>
            <a:r>
              <a:rPr sz="1200" b="1" i="0">
                <a:solidFill>
                  <a:srgbClr val="FBF6F1"/>
                </a:solidFill>
                <a:latin typeface="Liberation Sans"/>
              </a:rPr>
              <a:t>15</a:t>
            </a:r>
          </a:p>
        </p:txBody>
      </p:sp>
      <p:sp>
        <p:nvSpPr>
          <p:cNvPr id="44" name="Rounded Rectangle 43"/>
          <p:cNvSpPr/>
          <p:nvPr/>
        </p:nvSpPr>
        <p:spPr>
          <a:xfrm>
            <a:off x="4069079" y="2606039"/>
            <a:ext cx="777240" cy="475488"/>
          </a:xfrm>
          <a:prstGeom prst="roundRect">
            <a:avLst>
              <a:gd name="adj" fmla="val 18000"/>
            </a:avLst>
          </a:prstGeom>
          <a:solidFill>
            <a:srgbClr val="3B214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5" name="TextBox 44"/>
          <p:cNvSpPr txBox="1"/>
          <p:nvPr/>
        </p:nvSpPr>
        <p:spPr>
          <a:xfrm>
            <a:off x="4069079" y="2606039"/>
            <a:ext cx="777240" cy="475488"/>
          </a:xfrm>
          <a:prstGeom prst="rect">
            <a:avLst/>
          </a:prstGeom>
          <a:noFill/>
        </p:spPr>
        <p:txBody>
          <a:bodyPr wrap="square" anchor="ctr" lIns="0" rIns="0" tIns="0" bIns="0">
            <a:spAutoFit/>
          </a:bodyPr>
          <a:lstStyle/>
          <a:p>
            <a:pPr algn="ctr"/>
            <a:r>
              <a:rPr sz="1200" b="1" i="0">
                <a:solidFill>
                  <a:srgbClr val="FBF6F1"/>
                </a:solidFill>
                <a:latin typeface="Liberation Sans"/>
              </a:rPr>
              <a:t>15</a:t>
            </a:r>
          </a:p>
        </p:txBody>
      </p:sp>
      <p:sp>
        <p:nvSpPr>
          <p:cNvPr id="46" name="Rounded Rectangle 45"/>
          <p:cNvSpPr/>
          <p:nvPr/>
        </p:nvSpPr>
        <p:spPr>
          <a:xfrm>
            <a:off x="4937759" y="2606039"/>
            <a:ext cx="777240" cy="475488"/>
          </a:xfrm>
          <a:prstGeom prst="roundRect">
            <a:avLst>
              <a:gd name="adj" fmla="val 18000"/>
            </a:avLst>
          </a:prstGeom>
          <a:solidFill>
            <a:srgbClr val="C9A2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7" name="TextBox 46"/>
          <p:cNvSpPr txBox="1"/>
          <p:nvPr/>
        </p:nvSpPr>
        <p:spPr>
          <a:xfrm>
            <a:off x="4937759" y="2606039"/>
            <a:ext cx="777240" cy="475488"/>
          </a:xfrm>
          <a:prstGeom prst="rect">
            <a:avLst/>
          </a:prstGeom>
          <a:noFill/>
        </p:spPr>
        <p:txBody>
          <a:bodyPr wrap="square" anchor="ctr" lIns="0" rIns="0" tIns="0" bIns="0">
            <a:spAutoFit/>
          </a:bodyPr>
          <a:lstStyle/>
          <a:p>
            <a:pPr algn="ctr"/>
            <a:r>
              <a:rPr sz="1200" b="1" i="0">
                <a:solidFill>
                  <a:srgbClr val="201A24"/>
                </a:solidFill>
                <a:latin typeface="Liberation Sans"/>
              </a:rPr>
              <a:t>15</a:t>
            </a:r>
          </a:p>
        </p:txBody>
      </p:sp>
      <p:sp>
        <p:nvSpPr>
          <p:cNvPr id="48" name="Rounded Rectangle 47"/>
          <p:cNvSpPr/>
          <p:nvPr/>
        </p:nvSpPr>
        <p:spPr>
          <a:xfrm>
            <a:off x="5806439" y="2606039"/>
            <a:ext cx="777240" cy="475488"/>
          </a:xfrm>
          <a:prstGeom prst="roundRect">
            <a:avLst>
              <a:gd name="adj" fmla="val 18000"/>
            </a:avLst>
          </a:prstGeom>
          <a:solidFill>
            <a:srgbClr val="C9A2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9" name="TextBox 48"/>
          <p:cNvSpPr txBox="1"/>
          <p:nvPr/>
        </p:nvSpPr>
        <p:spPr>
          <a:xfrm>
            <a:off x="5806439" y="2606039"/>
            <a:ext cx="777240" cy="475488"/>
          </a:xfrm>
          <a:prstGeom prst="rect">
            <a:avLst/>
          </a:prstGeom>
          <a:noFill/>
        </p:spPr>
        <p:txBody>
          <a:bodyPr wrap="square" anchor="ctr" lIns="0" rIns="0" tIns="0" bIns="0">
            <a:spAutoFit/>
          </a:bodyPr>
          <a:lstStyle/>
          <a:p>
            <a:pPr algn="ctr"/>
            <a:r>
              <a:rPr sz="1200" b="1" i="0">
                <a:solidFill>
                  <a:srgbClr val="201A24"/>
                </a:solidFill>
                <a:latin typeface="Liberation Sans"/>
              </a:rPr>
              <a:t>10</a:t>
            </a:r>
          </a:p>
        </p:txBody>
      </p:sp>
      <p:sp>
        <p:nvSpPr>
          <p:cNvPr id="50" name="Rounded Rectangle 49"/>
          <p:cNvSpPr/>
          <p:nvPr/>
        </p:nvSpPr>
        <p:spPr>
          <a:xfrm>
            <a:off x="6675120" y="2606039"/>
            <a:ext cx="777240" cy="475488"/>
          </a:xfrm>
          <a:prstGeom prst="roundRect">
            <a:avLst>
              <a:gd name="adj" fmla="val 18000"/>
            </a:avLst>
          </a:prstGeom>
          <a:solidFill>
            <a:srgbClr val="C9A2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1" name="TextBox 50"/>
          <p:cNvSpPr txBox="1"/>
          <p:nvPr/>
        </p:nvSpPr>
        <p:spPr>
          <a:xfrm>
            <a:off x="6675120" y="2606039"/>
            <a:ext cx="777240" cy="475488"/>
          </a:xfrm>
          <a:prstGeom prst="rect">
            <a:avLst/>
          </a:prstGeom>
          <a:noFill/>
        </p:spPr>
        <p:txBody>
          <a:bodyPr wrap="square" anchor="ctr" lIns="0" rIns="0" tIns="0" bIns="0">
            <a:spAutoFit/>
          </a:bodyPr>
          <a:lstStyle/>
          <a:p>
            <a:pPr algn="ctr"/>
            <a:r>
              <a:rPr sz="1200" b="1" i="0">
                <a:solidFill>
                  <a:srgbClr val="201A24"/>
                </a:solidFill>
                <a:latin typeface="Liberation Sans"/>
              </a:rPr>
              <a:t>10</a:t>
            </a:r>
          </a:p>
        </p:txBody>
      </p:sp>
      <p:sp>
        <p:nvSpPr>
          <p:cNvPr id="52" name="Rounded Rectangle 51"/>
          <p:cNvSpPr/>
          <p:nvPr/>
        </p:nvSpPr>
        <p:spPr>
          <a:xfrm>
            <a:off x="7543800" y="2606039"/>
            <a:ext cx="777240" cy="475488"/>
          </a:xfrm>
          <a:prstGeom prst="roundRect">
            <a:avLst>
              <a:gd name="adj" fmla="val 18000"/>
            </a:avLst>
          </a:prstGeom>
          <a:solidFill>
            <a:srgbClr val="C9A2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3" name="TextBox 52"/>
          <p:cNvSpPr txBox="1"/>
          <p:nvPr/>
        </p:nvSpPr>
        <p:spPr>
          <a:xfrm>
            <a:off x="7543800" y="2606039"/>
            <a:ext cx="777240" cy="475488"/>
          </a:xfrm>
          <a:prstGeom prst="rect">
            <a:avLst/>
          </a:prstGeom>
          <a:noFill/>
        </p:spPr>
        <p:txBody>
          <a:bodyPr wrap="square" anchor="ctr" lIns="0" rIns="0" tIns="0" bIns="0">
            <a:spAutoFit/>
          </a:bodyPr>
          <a:lstStyle/>
          <a:p>
            <a:pPr algn="ctr"/>
            <a:r>
              <a:rPr sz="1200" b="1" i="0">
                <a:solidFill>
                  <a:srgbClr val="201A24"/>
                </a:solidFill>
                <a:latin typeface="Liberation Sans"/>
              </a:rPr>
              <a:t>10</a:t>
            </a:r>
          </a:p>
        </p:txBody>
      </p:sp>
      <p:sp>
        <p:nvSpPr>
          <p:cNvPr id="54" name="Rounded Rectangle 53"/>
          <p:cNvSpPr/>
          <p:nvPr/>
        </p:nvSpPr>
        <p:spPr>
          <a:xfrm>
            <a:off x="8412480" y="2606039"/>
            <a:ext cx="777240" cy="475488"/>
          </a:xfrm>
          <a:prstGeom prst="roundRect">
            <a:avLst>
              <a:gd name="adj" fmla="val 18000"/>
            </a:avLst>
          </a:prstGeom>
          <a:solidFill>
            <a:srgbClr val="C9A2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5" name="TextBox 54"/>
          <p:cNvSpPr txBox="1"/>
          <p:nvPr/>
        </p:nvSpPr>
        <p:spPr>
          <a:xfrm>
            <a:off x="8412480" y="2606039"/>
            <a:ext cx="777240" cy="475488"/>
          </a:xfrm>
          <a:prstGeom prst="rect">
            <a:avLst/>
          </a:prstGeom>
          <a:noFill/>
        </p:spPr>
        <p:txBody>
          <a:bodyPr wrap="square" anchor="ctr" lIns="0" rIns="0" tIns="0" bIns="0">
            <a:spAutoFit/>
          </a:bodyPr>
          <a:lstStyle/>
          <a:p>
            <a:pPr algn="ctr"/>
            <a:r>
              <a:rPr sz="1200" b="1" i="0">
                <a:solidFill>
                  <a:srgbClr val="201A24"/>
                </a:solidFill>
                <a:latin typeface="Liberation Sans"/>
              </a:rPr>
              <a:t>10</a:t>
            </a:r>
          </a:p>
        </p:txBody>
      </p:sp>
      <p:sp>
        <p:nvSpPr>
          <p:cNvPr id="56" name="Rounded Rectangle 55"/>
          <p:cNvSpPr/>
          <p:nvPr/>
        </p:nvSpPr>
        <p:spPr>
          <a:xfrm>
            <a:off x="9281160" y="2606039"/>
            <a:ext cx="777240" cy="475488"/>
          </a:xfrm>
          <a:prstGeom prst="roundRect">
            <a:avLst>
              <a:gd name="adj" fmla="val 18000"/>
            </a:avLst>
          </a:prstGeom>
          <a:solidFill>
            <a:srgbClr val="C9A2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7" name="TextBox 56"/>
          <p:cNvSpPr txBox="1"/>
          <p:nvPr/>
        </p:nvSpPr>
        <p:spPr>
          <a:xfrm>
            <a:off x="9281160" y="2606039"/>
            <a:ext cx="777240" cy="475488"/>
          </a:xfrm>
          <a:prstGeom prst="rect">
            <a:avLst/>
          </a:prstGeom>
          <a:noFill/>
        </p:spPr>
        <p:txBody>
          <a:bodyPr wrap="square" anchor="ctr" lIns="0" rIns="0" tIns="0" bIns="0">
            <a:spAutoFit/>
          </a:bodyPr>
          <a:lstStyle/>
          <a:p>
            <a:pPr algn="ctr"/>
            <a:r>
              <a:rPr sz="1200" b="1" i="0">
                <a:solidFill>
                  <a:srgbClr val="201A24"/>
                </a:solidFill>
                <a:latin typeface="Liberation Sans"/>
              </a:rPr>
              <a:t>10</a:t>
            </a:r>
          </a:p>
        </p:txBody>
      </p:sp>
      <p:sp>
        <p:nvSpPr>
          <p:cNvPr id="58" name="Rounded Rectangle 57"/>
          <p:cNvSpPr/>
          <p:nvPr/>
        </p:nvSpPr>
        <p:spPr>
          <a:xfrm>
            <a:off x="10104119" y="2560320"/>
            <a:ext cx="1005840" cy="566928"/>
          </a:xfrm>
          <a:prstGeom prst="roundRect">
            <a:avLst>
              <a:gd name="adj" fmla="val 12000"/>
            </a:avLst>
          </a:prstGeom>
          <a:solidFill>
            <a:srgbClr val="3B214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9" name="TextBox 58"/>
          <p:cNvSpPr txBox="1"/>
          <p:nvPr/>
        </p:nvSpPr>
        <p:spPr>
          <a:xfrm>
            <a:off x="10104119" y="2560320"/>
            <a:ext cx="1005840" cy="566928"/>
          </a:xfrm>
          <a:prstGeom prst="rect">
            <a:avLst/>
          </a:prstGeom>
          <a:noFill/>
        </p:spPr>
        <p:txBody>
          <a:bodyPr wrap="square" anchor="ctr" lIns="0" rIns="0" tIns="0" bIns="0">
            <a:spAutoFit/>
          </a:bodyPr>
          <a:lstStyle/>
          <a:p>
            <a:pPr algn="ctr"/>
            <a:r>
              <a:rPr sz="1500" b="1" i="0">
                <a:solidFill>
                  <a:srgbClr val="C9A24B"/>
                </a:solidFill>
                <a:latin typeface="DejaVu Serif"/>
              </a:rPr>
              <a:t>95</a:t>
            </a:r>
          </a:p>
        </p:txBody>
      </p:sp>
      <p:sp>
        <p:nvSpPr>
          <p:cNvPr id="60" name="Rounded Rectangle 59"/>
          <p:cNvSpPr/>
          <p:nvPr/>
        </p:nvSpPr>
        <p:spPr>
          <a:xfrm>
            <a:off x="822960" y="3200400"/>
            <a:ext cx="2240279" cy="566928"/>
          </a:xfrm>
          <a:prstGeom prst="roundRect">
            <a:avLst>
              <a:gd name="adj" fmla="val 12000"/>
            </a:avLst>
          </a:prstGeom>
          <a:solidFill>
            <a:srgbClr val="F1E7E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1" name="TextBox 60"/>
          <p:cNvSpPr txBox="1"/>
          <p:nvPr/>
        </p:nvSpPr>
        <p:spPr>
          <a:xfrm>
            <a:off x="960120" y="3200400"/>
            <a:ext cx="2057400" cy="566928"/>
          </a:xfrm>
          <a:prstGeom prst="rect">
            <a:avLst/>
          </a:prstGeom>
          <a:noFill/>
        </p:spPr>
        <p:txBody>
          <a:bodyPr wrap="square" anchor="ctr" lIns="0" rIns="0" tIns="0" bIns="0">
            <a:spAutoFit/>
          </a:bodyPr>
          <a:lstStyle/>
          <a:p>
            <a:pPr algn="l"/>
            <a:r>
              <a:rPr sz="1150" b="1" i="0">
                <a:solidFill>
                  <a:srgbClr val="3B2145"/>
                </a:solidFill>
                <a:latin typeface="Liberation Sans"/>
              </a:rPr>
              <a:t>OOH</a:t>
            </a:r>
          </a:p>
        </p:txBody>
      </p:sp>
      <p:sp>
        <p:nvSpPr>
          <p:cNvPr id="62" name="Rounded Rectangle 61"/>
          <p:cNvSpPr/>
          <p:nvPr/>
        </p:nvSpPr>
        <p:spPr>
          <a:xfrm>
            <a:off x="3200399" y="3246120"/>
            <a:ext cx="777240" cy="475488"/>
          </a:xfrm>
          <a:prstGeom prst="roundRect">
            <a:avLst>
              <a:gd name="adj" fmla="val 18000"/>
            </a:avLst>
          </a:prstGeom>
          <a:solidFill>
            <a:srgbClr val="3B214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3" name="TextBox 62"/>
          <p:cNvSpPr txBox="1"/>
          <p:nvPr/>
        </p:nvSpPr>
        <p:spPr>
          <a:xfrm>
            <a:off x="3200399" y="3246120"/>
            <a:ext cx="777240" cy="475488"/>
          </a:xfrm>
          <a:prstGeom prst="rect">
            <a:avLst/>
          </a:prstGeom>
          <a:noFill/>
        </p:spPr>
        <p:txBody>
          <a:bodyPr wrap="square" anchor="ctr" lIns="0" rIns="0" tIns="0" bIns="0">
            <a:spAutoFit/>
          </a:bodyPr>
          <a:lstStyle/>
          <a:p>
            <a:pPr algn="ctr"/>
            <a:r>
              <a:rPr sz="1200" b="1" i="0">
                <a:solidFill>
                  <a:srgbClr val="FBF6F1"/>
                </a:solidFill>
                <a:latin typeface="Liberation Sans"/>
              </a:rPr>
              <a:t>20</a:t>
            </a:r>
          </a:p>
        </p:txBody>
      </p:sp>
      <p:sp>
        <p:nvSpPr>
          <p:cNvPr id="64" name="Rounded Rectangle 63"/>
          <p:cNvSpPr/>
          <p:nvPr/>
        </p:nvSpPr>
        <p:spPr>
          <a:xfrm>
            <a:off x="4069079" y="3246120"/>
            <a:ext cx="777240" cy="475488"/>
          </a:xfrm>
          <a:prstGeom prst="roundRect">
            <a:avLst>
              <a:gd name="adj" fmla="val 18000"/>
            </a:avLst>
          </a:prstGeom>
          <a:solidFill>
            <a:srgbClr val="3B214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5" name="TextBox 64"/>
          <p:cNvSpPr txBox="1"/>
          <p:nvPr/>
        </p:nvSpPr>
        <p:spPr>
          <a:xfrm>
            <a:off x="4069079" y="3246120"/>
            <a:ext cx="777240" cy="475488"/>
          </a:xfrm>
          <a:prstGeom prst="rect">
            <a:avLst/>
          </a:prstGeom>
          <a:noFill/>
        </p:spPr>
        <p:txBody>
          <a:bodyPr wrap="square" anchor="ctr" lIns="0" rIns="0" tIns="0" bIns="0">
            <a:spAutoFit/>
          </a:bodyPr>
          <a:lstStyle/>
          <a:p>
            <a:pPr algn="ctr"/>
            <a:r>
              <a:rPr sz="1200" b="1" i="0">
                <a:solidFill>
                  <a:srgbClr val="FBF6F1"/>
                </a:solidFill>
                <a:latin typeface="Liberation Sans"/>
              </a:rPr>
              <a:t>20</a:t>
            </a:r>
          </a:p>
        </p:txBody>
      </p:sp>
      <p:sp>
        <p:nvSpPr>
          <p:cNvPr id="66" name="Rounded Rectangle 65"/>
          <p:cNvSpPr/>
          <p:nvPr/>
        </p:nvSpPr>
        <p:spPr>
          <a:xfrm>
            <a:off x="4937759" y="3246120"/>
            <a:ext cx="777240" cy="475488"/>
          </a:xfrm>
          <a:prstGeom prst="roundRect">
            <a:avLst>
              <a:gd name="adj" fmla="val 18000"/>
            </a:avLst>
          </a:prstGeom>
          <a:solidFill>
            <a:srgbClr val="C9A2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7" name="TextBox 66"/>
          <p:cNvSpPr txBox="1"/>
          <p:nvPr/>
        </p:nvSpPr>
        <p:spPr>
          <a:xfrm>
            <a:off x="4937759" y="3246120"/>
            <a:ext cx="777240" cy="475488"/>
          </a:xfrm>
          <a:prstGeom prst="rect">
            <a:avLst/>
          </a:prstGeom>
          <a:noFill/>
        </p:spPr>
        <p:txBody>
          <a:bodyPr wrap="square" anchor="ctr" lIns="0" rIns="0" tIns="0" bIns="0">
            <a:spAutoFit/>
          </a:bodyPr>
          <a:lstStyle/>
          <a:p>
            <a:pPr algn="ctr"/>
            <a:r>
              <a:rPr sz="1200" b="1" i="0">
                <a:solidFill>
                  <a:srgbClr val="201A24"/>
                </a:solidFill>
                <a:latin typeface="Liberation Sans"/>
              </a:rPr>
              <a:t>10</a:t>
            </a:r>
          </a:p>
        </p:txBody>
      </p:sp>
      <p:sp>
        <p:nvSpPr>
          <p:cNvPr id="68" name="Rounded Rectangle 67"/>
          <p:cNvSpPr/>
          <p:nvPr/>
        </p:nvSpPr>
        <p:spPr>
          <a:xfrm>
            <a:off x="5806439" y="3246120"/>
            <a:ext cx="777240" cy="475488"/>
          </a:xfrm>
          <a:prstGeom prst="roundRect">
            <a:avLst>
              <a:gd name="adj" fmla="val 18000"/>
            </a:avLst>
          </a:prstGeom>
          <a:solidFill>
            <a:srgbClr val="E9A0A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9" name="TextBox 68"/>
          <p:cNvSpPr txBox="1"/>
          <p:nvPr/>
        </p:nvSpPr>
        <p:spPr>
          <a:xfrm>
            <a:off x="5806439" y="3246120"/>
            <a:ext cx="777240" cy="475488"/>
          </a:xfrm>
          <a:prstGeom prst="rect">
            <a:avLst/>
          </a:prstGeom>
          <a:noFill/>
        </p:spPr>
        <p:txBody>
          <a:bodyPr wrap="square" anchor="ctr" lIns="0" rIns="0" tIns="0" bIns="0">
            <a:spAutoFit/>
          </a:bodyPr>
          <a:lstStyle/>
          <a:p>
            <a:pPr algn="ctr"/>
            <a:r>
              <a:rPr sz="1200" b="1" i="0">
                <a:solidFill>
                  <a:srgbClr val="201A24"/>
                </a:solidFill>
                <a:latin typeface="Liberation Sans"/>
              </a:rPr>
              <a:t>5</a:t>
            </a:r>
          </a:p>
        </p:txBody>
      </p:sp>
      <p:sp>
        <p:nvSpPr>
          <p:cNvPr id="70" name="Rounded Rectangle 69"/>
          <p:cNvSpPr/>
          <p:nvPr/>
        </p:nvSpPr>
        <p:spPr>
          <a:xfrm>
            <a:off x="6675120" y="3246120"/>
            <a:ext cx="777240" cy="475488"/>
          </a:xfrm>
          <a:prstGeom prst="roundRect">
            <a:avLst>
              <a:gd name="adj" fmla="val 18000"/>
            </a:avLst>
          </a:prstGeom>
          <a:solidFill>
            <a:srgbClr val="E9A0A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1" name="TextBox 70"/>
          <p:cNvSpPr txBox="1"/>
          <p:nvPr/>
        </p:nvSpPr>
        <p:spPr>
          <a:xfrm>
            <a:off x="6675120" y="3246120"/>
            <a:ext cx="777240" cy="475488"/>
          </a:xfrm>
          <a:prstGeom prst="rect">
            <a:avLst/>
          </a:prstGeom>
          <a:noFill/>
        </p:spPr>
        <p:txBody>
          <a:bodyPr wrap="square" anchor="ctr" lIns="0" rIns="0" tIns="0" bIns="0">
            <a:spAutoFit/>
          </a:bodyPr>
          <a:lstStyle/>
          <a:p>
            <a:pPr algn="ctr"/>
            <a:r>
              <a:rPr sz="1200" b="1" i="0">
                <a:solidFill>
                  <a:srgbClr val="201A24"/>
                </a:solidFill>
                <a:latin typeface="Liberation Sans"/>
              </a:rPr>
              <a:t>5</a:t>
            </a:r>
          </a:p>
        </p:txBody>
      </p:sp>
      <p:sp>
        <p:nvSpPr>
          <p:cNvPr id="72" name="Rounded Rectangle 71"/>
          <p:cNvSpPr/>
          <p:nvPr/>
        </p:nvSpPr>
        <p:spPr>
          <a:xfrm>
            <a:off x="7543800" y="3246120"/>
            <a:ext cx="777240" cy="475488"/>
          </a:xfrm>
          <a:prstGeom prst="roundRect">
            <a:avLst>
              <a:gd name="adj" fmla="val 18000"/>
            </a:avLst>
          </a:prstGeom>
          <a:solidFill>
            <a:srgbClr val="E9A0A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3" name="TextBox 72"/>
          <p:cNvSpPr txBox="1"/>
          <p:nvPr/>
        </p:nvSpPr>
        <p:spPr>
          <a:xfrm>
            <a:off x="7543800" y="3246120"/>
            <a:ext cx="777240" cy="475488"/>
          </a:xfrm>
          <a:prstGeom prst="rect">
            <a:avLst/>
          </a:prstGeom>
          <a:noFill/>
        </p:spPr>
        <p:txBody>
          <a:bodyPr wrap="square" anchor="ctr" lIns="0" rIns="0" tIns="0" bIns="0">
            <a:spAutoFit/>
          </a:bodyPr>
          <a:lstStyle/>
          <a:p>
            <a:pPr algn="ctr"/>
            <a:r>
              <a:rPr sz="1200" b="1" i="0">
                <a:solidFill>
                  <a:srgbClr val="201A24"/>
                </a:solidFill>
                <a:latin typeface="Liberation Sans"/>
              </a:rPr>
              <a:t>5</a:t>
            </a:r>
          </a:p>
        </p:txBody>
      </p:sp>
      <p:sp>
        <p:nvSpPr>
          <p:cNvPr id="74" name="Rounded Rectangle 73"/>
          <p:cNvSpPr/>
          <p:nvPr/>
        </p:nvSpPr>
        <p:spPr>
          <a:xfrm>
            <a:off x="8412480" y="3246120"/>
            <a:ext cx="777240" cy="475488"/>
          </a:xfrm>
          <a:prstGeom prst="roundRect">
            <a:avLst>
              <a:gd name="adj" fmla="val 18000"/>
            </a:avLst>
          </a:prstGeom>
          <a:solidFill>
            <a:srgbClr val="E9A0A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5" name="TextBox 74"/>
          <p:cNvSpPr txBox="1"/>
          <p:nvPr/>
        </p:nvSpPr>
        <p:spPr>
          <a:xfrm>
            <a:off x="8412480" y="3246120"/>
            <a:ext cx="777240" cy="475488"/>
          </a:xfrm>
          <a:prstGeom prst="rect">
            <a:avLst/>
          </a:prstGeom>
          <a:noFill/>
        </p:spPr>
        <p:txBody>
          <a:bodyPr wrap="square" anchor="ctr" lIns="0" rIns="0" tIns="0" bIns="0">
            <a:spAutoFit/>
          </a:bodyPr>
          <a:lstStyle/>
          <a:p>
            <a:pPr algn="ctr"/>
            <a:r>
              <a:rPr sz="1200" b="1" i="0">
                <a:solidFill>
                  <a:srgbClr val="201A24"/>
                </a:solidFill>
                <a:latin typeface="Liberation Sans"/>
              </a:rPr>
              <a:t>5</a:t>
            </a:r>
          </a:p>
        </p:txBody>
      </p:sp>
      <p:sp>
        <p:nvSpPr>
          <p:cNvPr id="76" name="Rounded Rectangle 75"/>
          <p:cNvSpPr/>
          <p:nvPr/>
        </p:nvSpPr>
        <p:spPr>
          <a:xfrm>
            <a:off x="9290304" y="3364992"/>
            <a:ext cx="758952" cy="237744"/>
          </a:xfrm>
          <a:prstGeom prst="roundRect">
            <a:avLst>
              <a:gd name="adj" fmla="val 20000"/>
            </a:avLst>
          </a:prstGeom>
          <a:solidFill>
            <a:srgbClr val="EEE7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7" name="Rounded Rectangle 76"/>
          <p:cNvSpPr/>
          <p:nvPr/>
        </p:nvSpPr>
        <p:spPr>
          <a:xfrm>
            <a:off x="10104119" y="3200400"/>
            <a:ext cx="1005840" cy="566928"/>
          </a:xfrm>
          <a:prstGeom prst="roundRect">
            <a:avLst>
              <a:gd name="adj" fmla="val 12000"/>
            </a:avLst>
          </a:prstGeom>
          <a:solidFill>
            <a:srgbClr val="3B214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8" name="TextBox 77"/>
          <p:cNvSpPr txBox="1"/>
          <p:nvPr/>
        </p:nvSpPr>
        <p:spPr>
          <a:xfrm>
            <a:off x="10104119" y="3200400"/>
            <a:ext cx="1005840" cy="566928"/>
          </a:xfrm>
          <a:prstGeom prst="rect">
            <a:avLst/>
          </a:prstGeom>
          <a:noFill/>
        </p:spPr>
        <p:txBody>
          <a:bodyPr wrap="square" anchor="ctr" lIns="0" rIns="0" tIns="0" bIns="0">
            <a:spAutoFit/>
          </a:bodyPr>
          <a:lstStyle/>
          <a:p>
            <a:pPr algn="ctr"/>
            <a:r>
              <a:rPr sz="1500" b="1" i="0">
                <a:solidFill>
                  <a:srgbClr val="C9A24B"/>
                </a:solidFill>
                <a:latin typeface="DejaVu Serif"/>
              </a:rPr>
              <a:t>70</a:t>
            </a:r>
          </a:p>
        </p:txBody>
      </p:sp>
      <p:sp>
        <p:nvSpPr>
          <p:cNvPr id="79" name="Rounded Rectangle 78"/>
          <p:cNvSpPr/>
          <p:nvPr/>
        </p:nvSpPr>
        <p:spPr>
          <a:xfrm>
            <a:off x="822960" y="3840479"/>
            <a:ext cx="2240279" cy="566928"/>
          </a:xfrm>
          <a:prstGeom prst="roundRect">
            <a:avLst>
              <a:gd name="adj" fmla="val 12000"/>
            </a:avLst>
          </a:prstGeom>
          <a:solidFill>
            <a:srgbClr val="F1E7E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0" name="TextBox 79"/>
          <p:cNvSpPr txBox="1"/>
          <p:nvPr/>
        </p:nvSpPr>
        <p:spPr>
          <a:xfrm>
            <a:off x="960120" y="3840479"/>
            <a:ext cx="2057400" cy="566928"/>
          </a:xfrm>
          <a:prstGeom prst="rect">
            <a:avLst/>
          </a:prstGeom>
          <a:noFill/>
        </p:spPr>
        <p:txBody>
          <a:bodyPr wrap="square" anchor="ctr" lIns="0" rIns="0" tIns="0" bIns="0">
            <a:spAutoFit/>
          </a:bodyPr>
          <a:lstStyle/>
          <a:p>
            <a:pPr algn="l"/>
            <a:r>
              <a:rPr sz="1150" b="1" i="0">
                <a:solidFill>
                  <a:srgbClr val="3B2145"/>
                </a:solidFill>
                <a:latin typeface="Liberation Sans"/>
              </a:rPr>
              <a:t>Search/Retail Media</a:t>
            </a:r>
          </a:p>
        </p:txBody>
      </p:sp>
      <p:sp>
        <p:nvSpPr>
          <p:cNvPr id="81" name="Rounded Rectangle 80"/>
          <p:cNvSpPr/>
          <p:nvPr/>
        </p:nvSpPr>
        <p:spPr>
          <a:xfrm>
            <a:off x="3200399" y="3886199"/>
            <a:ext cx="777240" cy="475488"/>
          </a:xfrm>
          <a:prstGeom prst="roundRect">
            <a:avLst>
              <a:gd name="adj" fmla="val 18000"/>
            </a:avLst>
          </a:prstGeom>
          <a:solidFill>
            <a:srgbClr val="E9A0A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2" name="TextBox 81"/>
          <p:cNvSpPr txBox="1"/>
          <p:nvPr/>
        </p:nvSpPr>
        <p:spPr>
          <a:xfrm>
            <a:off x="3200399" y="3886199"/>
            <a:ext cx="777240" cy="475488"/>
          </a:xfrm>
          <a:prstGeom prst="rect">
            <a:avLst/>
          </a:prstGeom>
          <a:noFill/>
        </p:spPr>
        <p:txBody>
          <a:bodyPr wrap="square" anchor="ctr" lIns="0" rIns="0" tIns="0" bIns="0">
            <a:spAutoFit/>
          </a:bodyPr>
          <a:lstStyle/>
          <a:p>
            <a:pPr algn="ctr"/>
            <a:r>
              <a:rPr sz="1200" b="1" i="0">
                <a:solidFill>
                  <a:srgbClr val="201A24"/>
                </a:solidFill>
                <a:latin typeface="Liberation Sans"/>
              </a:rPr>
              <a:t>5</a:t>
            </a:r>
          </a:p>
        </p:txBody>
      </p:sp>
      <p:sp>
        <p:nvSpPr>
          <p:cNvPr id="83" name="Rounded Rectangle 82"/>
          <p:cNvSpPr/>
          <p:nvPr/>
        </p:nvSpPr>
        <p:spPr>
          <a:xfrm>
            <a:off x="4069079" y="3886199"/>
            <a:ext cx="777240" cy="475488"/>
          </a:xfrm>
          <a:prstGeom prst="roundRect">
            <a:avLst>
              <a:gd name="adj" fmla="val 18000"/>
            </a:avLst>
          </a:prstGeom>
          <a:solidFill>
            <a:srgbClr val="E9A0A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4" name="TextBox 83"/>
          <p:cNvSpPr txBox="1"/>
          <p:nvPr/>
        </p:nvSpPr>
        <p:spPr>
          <a:xfrm>
            <a:off x="4069079" y="3886199"/>
            <a:ext cx="777240" cy="475488"/>
          </a:xfrm>
          <a:prstGeom prst="rect">
            <a:avLst/>
          </a:prstGeom>
          <a:noFill/>
        </p:spPr>
        <p:txBody>
          <a:bodyPr wrap="square" anchor="ctr" lIns="0" rIns="0" tIns="0" bIns="0">
            <a:spAutoFit/>
          </a:bodyPr>
          <a:lstStyle/>
          <a:p>
            <a:pPr algn="ctr"/>
            <a:r>
              <a:rPr sz="1200" b="1" i="0">
                <a:solidFill>
                  <a:srgbClr val="201A24"/>
                </a:solidFill>
                <a:latin typeface="Liberation Sans"/>
              </a:rPr>
              <a:t>5</a:t>
            </a:r>
          </a:p>
        </p:txBody>
      </p:sp>
      <p:sp>
        <p:nvSpPr>
          <p:cNvPr id="85" name="Rounded Rectangle 84"/>
          <p:cNvSpPr/>
          <p:nvPr/>
        </p:nvSpPr>
        <p:spPr>
          <a:xfrm>
            <a:off x="4937759" y="3886199"/>
            <a:ext cx="777240" cy="475488"/>
          </a:xfrm>
          <a:prstGeom prst="roundRect">
            <a:avLst>
              <a:gd name="adj" fmla="val 18000"/>
            </a:avLst>
          </a:prstGeom>
          <a:solidFill>
            <a:srgbClr val="C9A2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6" name="TextBox 85"/>
          <p:cNvSpPr txBox="1"/>
          <p:nvPr/>
        </p:nvSpPr>
        <p:spPr>
          <a:xfrm>
            <a:off x="4937759" y="3886199"/>
            <a:ext cx="777240" cy="475488"/>
          </a:xfrm>
          <a:prstGeom prst="rect">
            <a:avLst/>
          </a:prstGeom>
          <a:noFill/>
        </p:spPr>
        <p:txBody>
          <a:bodyPr wrap="square" anchor="ctr" lIns="0" rIns="0" tIns="0" bIns="0">
            <a:spAutoFit/>
          </a:bodyPr>
          <a:lstStyle/>
          <a:p>
            <a:pPr algn="ctr"/>
            <a:r>
              <a:rPr sz="1200" b="1" i="0">
                <a:solidFill>
                  <a:srgbClr val="201A24"/>
                </a:solidFill>
                <a:latin typeface="Liberation Sans"/>
              </a:rPr>
              <a:t>7</a:t>
            </a:r>
          </a:p>
        </p:txBody>
      </p:sp>
      <p:sp>
        <p:nvSpPr>
          <p:cNvPr id="87" name="Rounded Rectangle 86"/>
          <p:cNvSpPr/>
          <p:nvPr/>
        </p:nvSpPr>
        <p:spPr>
          <a:xfrm>
            <a:off x="5806439" y="3886199"/>
            <a:ext cx="777240" cy="475488"/>
          </a:xfrm>
          <a:prstGeom prst="roundRect">
            <a:avLst>
              <a:gd name="adj" fmla="val 18000"/>
            </a:avLst>
          </a:prstGeom>
          <a:solidFill>
            <a:srgbClr val="C9A2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8" name="TextBox 87"/>
          <p:cNvSpPr txBox="1"/>
          <p:nvPr/>
        </p:nvSpPr>
        <p:spPr>
          <a:xfrm>
            <a:off x="5806439" y="3886199"/>
            <a:ext cx="777240" cy="475488"/>
          </a:xfrm>
          <a:prstGeom prst="rect">
            <a:avLst/>
          </a:prstGeom>
          <a:noFill/>
        </p:spPr>
        <p:txBody>
          <a:bodyPr wrap="square" anchor="ctr" lIns="0" rIns="0" tIns="0" bIns="0">
            <a:spAutoFit/>
          </a:bodyPr>
          <a:lstStyle/>
          <a:p>
            <a:pPr algn="ctr"/>
            <a:r>
              <a:rPr sz="1200" b="1" i="0">
                <a:solidFill>
                  <a:srgbClr val="201A24"/>
                </a:solidFill>
                <a:latin typeface="Liberation Sans"/>
              </a:rPr>
              <a:t>7</a:t>
            </a:r>
          </a:p>
        </p:txBody>
      </p:sp>
      <p:sp>
        <p:nvSpPr>
          <p:cNvPr id="89" name="Rounded Rectangle 88"/>
          <p:cNvSpPr/>
          <p:nvPr/>
        </p:nvSpPr>
        <p:spPr>
          <a:xfrm>
            <a:off x="6675120" y="3886199"/>
            <a:ext cx="777240" cy="475488"/>
          </a:xfrm>
          <a:prstGeom prst="roundRect">
            <a:avLst>
              <a:gd name="adj" fmla="val 18000"/>
            </a:avLst>
          </a:prstGeom>
          <a:solidFill>
            <a:srgbClr val="C9A2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0" name="TextBox 89"/>
          <p:cNvSpPr txBox="1"/>
          <p:nvPr/>
        </p:nvSpPr>
        <p:spPr>
          <a:xfrm>
            <a:off x="6675120" y="3886199"/>
            <a:ext cx="777240" cy="475488"/>
          </a:xfrm>
          <a:prstGeom prst="rect">
            <a:avLst/>
          </a:prstGeom>
          <a:noFill/>
        </p:spPr>
        <p:txBody>
          <a:bodyPr wrap="square" anchor="ctr" lIns="0" rIns="0" tIns="0" bIns="0">
            <a:spAutoFit/>
          </a:bodyPr>
          <a:lstStyle/>
          <a:p>
            <a:pPr algn="ctr"/>
            <a:r>
              <a:rPr sz="1200" b="1" i="0">
                <a:solidFill>
                  <a:srgbClr val="201A24"/>
                </a:solidFill>
                <a:latin typeface="Liberation Sans"/>
              </a:rPr>
              <a:t>7</a:t>
            </a:r>
          </a:p>
        </p:txBody>
      </p:sp>
      <p:sp>
        <p:nvSpPr>
          <p:cNvPr id="91" name="Rounded Rectangle 90"/>
          <p:cNvSpPr/>
          <p:nvPr/>
        </p:nvSpPr>
        <p:spPr>
          <a:xfrm>
            <a:off x="7543800" y="3886199"/>
            <a:ext cx="777240" cy="475488"/>
          </a:xfrm>
          <a:prstGeom prst="roundRect">
            <a:avLst>
              <a:gd name="adj" fmla="val 18000"/>
            </a:avLst>
          </a:prstGeom>
          <a:solidFill>
            <a:srgbClr val="C9A2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2" name="TextBox 91"/>
          <p:cNvSpPr txBox="1"/>
          <p:nvPr/>
        </p:nvSpPr>
        <p:spPr>
          <a:xfrm>
            <a:off x="7543800" y="3886199"/>
            <a:ext cx="777240" cy="475488"/>
          </a:xfrm>
          <a:prstGeom prst="rect">
            <a:avLst/>
          </a:prstGeom>
          <a:noFill/>
        </p:spPr>
        <p:txBody>
          <a:bodyPr wrap="square" anchor="ctr" lIns="0" rIns="0" tIns="0" bIns="0">
            <a:spAutoFit/>
          </a:bodyPr>
          <a:lstStyle/>
          <a:p>
            <a:pPr algn="ctr"/>
            <a:r>
              <a:rPr sz="1200" b="1" i="0">
                <a:solidFill>
                  <a:srgbClr val="201A24"/>
                </a:solidFill>
                <a:latin typeface="Liberation Sans"/>
              </a:rPr>
              <a:t>7</a:t>
            </a:r>
          </a:p>
        </p:txBody>
      </p:sp>
      <p:sp>
        <p:nvSpPr>
          <p:cNvPr id="93" name="Rounded Rectangle 92"/>
          <p:cNvSpPr/>
          <p:nvPr/>
        </p:nvSpPr>
        <p:spPr>
          <a:xfrm>
            <a:off x="8412480" y="3886199"/>
            <a:ext cx="777240" cy="475488"/>
          </a:xfrm>
          <a:prstGeom prst="roundRect">
            <a:avLst>
              <a:gd name="adj" fmla="val 18000"/>
            </a:avLst>
          </a:prstGeom>
          <a:solidFill>
            <a:srgbClr val="C9A2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4" name="TextBox 93"/>
          <p:cNvSpPr txBox="1"/>
          <p:nvPr/>
        </p:nvSpPr>
        <p:spPr>
          <a:xfrm>
            <a:off x="8412480" y="3886199"/>
            <a:ext cx="777240" cy="475488"/>
          </a:xfrm>
          <a:prstGeom prst="rect">
            <a:avLst/>
          </a:prstGeom>
          <a:noFill/>
        </p:spPr>
        <p:txBody>
          <a:bodyPr wrap="square" anchor="ctr" lIns="0" rIns="0" tIns="0" bIns="0">
            <a:spAutoFit/>
          </a:bodyPr>
          <a:lstStyle/>
          <a:p>
            <a:pPr algn="ctr"/>
            <a:r>
              <a:rPr sz="1200" b="1" i="0">
                <a:solidFill>
                  <a:srgbClr val="201A24"/>
                </a:solidFill>
                <a:latin typeface="Liberation Sans"/>
              </a:rPr>
              <a:t>8</a:t>
            </a:r>
          </a:p>
        </p:txBody>
      </p:sp>
      <p:sp>
        <p:nvSpPr>
          <p:cNvPr id="95" name="Rounded Rectangle 94"/>
          <p:cNvSpPr/>
          <p:nvPr/>
        </p:nvSpPr>
        <p:spPr>
          <a:xfrm>
            <a:off x="9281160" y="3886199"/>
            <a:ext cx="777240" cy="475488"/>
          </a:xfrm>
          <a:prstGeom prst="roundRect">
            <a:avLst>
              <a:gd name="adj" fmla="val 18000"/>
            </a:avLst>
          </a:prstGeom>
          <a:solidFill>
            <a:srgbClr val="3B214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6" name="TextBox 95"/>
          <p:cNvSpPr txBox="1"/>
          <p:nvPr/>
        </p:nvSpPr>
        <p:spPr>
          <a:xfrm>
            <a:off x="9281160" y="3886199"/>
            <a:ext cx="777240" cy="475488"/>
          </a:xfrm>
          <a:prstGeom prst="rect">
            <a:avLst/>
          </a:prstGeom>
          <a:noFill/>
        </p:spPr>
        <p:txBody>
          <a:bodyPr wrap="square" anchor="ctr" lIns="0" rIns="0" tIns="0" bIns="0">
            <a:spAutoFit/>
          </a:bodyPr>
          <a:lstStyle/>
          <a:p>
            <a:pPr algn="ctr"/>
            <a:r>
              <a:rPr sz="1200" b="1" i="0">
                <a:solidFill>
                  <a:srgbClr val="FBF6F1"/>
                </a:solidFill>
                <a:latin typeface="Liberation Sans"/>
              </a:rPr>
              <a:t>9</a:t>
            </a:r>
          </a:p>
        </p:txBody>
      </p:sp>
      <p:sp>
        <p:nvSpPr>
          <p:cNvPr id="97" name="Rounded Rectangle 96"/>
          <p:cNvSpPr/>
          <p:nvPr/>
        </p:nvSpPr>
        <p:spPr>
          <a:xfrm>
            <a:off x="10104119" y="3840479"/>
            <a:ext cx="1005840" cy="566928"/>
          </a:xfrm>
          <a:prstGeom prst="roundRect">
            <a:avLst>
              <a:gd name="adj" fmla="val 12000"/>
            </a:avLst>
          </a:prstGeom>
          <a:solidFill>
            <a:srgbClr val="3B214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8" name="TextBox 97"/>
          <p:cNvSpPr txBox="1"/>
          <p:nvPr/>
        </p:nvSpPr>
        <p:spPr>
          <a:xfrm>
            <a:off x="10104119" y="3840479"/>
            <a:ext cx="1005840" cy="566928"/>
          </a:xfrm>
          <a:prstGeom prst="rect">
            <a:avLst/>
          </a:prstGeom>
          <a:noFill/>
        </p:spPr>
        <p:txBody>
          <a:bodyPr wrap="square" anchor="ctr" lIns="0" rIns="0" tIns="0" bIns="0">
            <a:spAutoFit/>
          </a:bodyPr>
          <a:lstStyle/>
          <a:p>
            <a:pPr algn="ctr"/>
            <a:r>
              <a:rPr sz="1500" b="1" i="0">
                <a:solidFill>
                  <a:srgbClr val="C9A24B"/>
                </a:solidFill>
                <a:latin typeface="DejaVu Serif"/>
              </a:rPr>
              <a:t>55</a:t>
            </a:r>
          </a:p>
        </p:txBody>
      </p:sp>
      <p:sp>
        <p:nvSpPr>
          <p:cNvPr id="99" name="Rounded Rectangle 98"/>
          <p:cNvSpPr/>
          <p:nvPr/>
        </p:nvSpPr>
        <p:spPr>
          <a:xfrm>
            <a:off x="822960" y="4480560"/>
            <a:ext cx="2240279" cy="566928"/>
          </a:xfrm>
          <a:prstGeom prst="roundRect">
            <a:avLst>
              <a:gd name="adj" fmla="val 12000"/>
            </a:avLst>
          </a:prstGeom>
          <a:solidFill>
            <a:srgbClr val="F1E7E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0" name="TextBox 99"/>
          <p:cNvSpPr txBox="1"/>
          <p:nvPr/>
        </p:nvSpPr>
        <p:spPr>
          <a:xfrm>
            <a:off x="960120" y="4480560"/>
            <a:ext cx="2057400" cy="566928"/>
          </a:xfrm>
          <a:prstGeom prst="rect">
            <a:avLst/>
          </a:prstGeom>
          <a:noFill/>
        </p:spPr>
        <p:txBody>
          <a:bodyPr wrap="square" anchor="ctr" lIns="0" rIns="0" tIns="0" bIns="0">
            <a:spAutoFit/>
          </a:bodyPr>
          <a:lstStyle/>
          <a:p>
            <a:pPr algn="l"/>
            <a:r>
              <a:rPr sz="1150" b="1" i="0">
                <a:solidFill>
                  <a:srgbClr val="3B2145"/>
                </a:solidFill>
                <a:latin typeface="Liberation Sans"/>
              </a:rPr>
              <a:t>PR/Events</a:t>
            </a:r>
          </a:p>
        </p:txBody>
      </p:sp>
      <p:sp>
        <p:nvSpPr>
          <p:cNvPr id="101" name="Rounded Rectangle 100"/>
          <p:cNvSpPr/>
          <p:nvPr/>
        </p:nvSpPr>
        <p:spPr>
          <a:xfrm>
            <a:off x="3200399" y="4526280"/>
            <a:ext cx="777240" cy="475488"/>
          </a:xfrm>
          <a:prstGeom prst="roundRect">
            <a:avLst>
              <a:gd name="adj" fmla="val 18000"/>
            </a:avLst>
          </a:prstGeom>
          <a:solidFill>
            <a:srgbClr val="3B214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2" name="TextBox 101"/>
          <p:cNvSpPr txBox="1"/>
          <p:nvPr/>
        </p:nvSpPr>
        <p:spPr>
          <a:xfrm>
            <a:off x="3200399" y="4526280"/>
            <a:ext cx="777240" cy="475488"/>
          </a:xfrm>
          <a:prstGeom prst="rect">
            <a:avLst/>
          </a:prstGeom>
          <a:noFill/>
        </p:spPr>
        <p:txBody>
          <a:bodyPr wrap="square" anchor="ctr" lIns="0" rIns="0" tIns="0" bIns="0">
            <a:spAutoFit/>
          </a:bodyPr>
          <a:lstStyle/>
          <a:p>
            <a:pPr algn="ctr"/>
            <a:r>
              <a:rPr sz="1200" b="1" i="0">
                <a:solidFill>
                  <a:srgbClr val="FBF6F1"/>
                </a:solidFill>
                <a:latin typeface="Liberation Sans"/>
              </a:rPr>
              <a:t>10</a:t>
            </a:r>
          </a:p>
        </p:txBody>
      </p:sp>
      <p:sp>
        <p:nvSpPr>
          <p:cNvPr id="103" name="Rounded Rectangle 102"/>
          <p:cNvSpPr/>
          <p:nvPr/>
        </p:nvSpPr>
        <p:spPr>
          <a:xfrm>
            <a:off x="4069079" y="4526280"/>
            <a:ext cx="777240" cy="475488"/>
          </a:xfrm>
          <a:prstGeom prst="roundRect">
            <a:avLst>
              <a:gd name="adj" fmla="val 18000"/>
            </a:avLst>
          </a:prstGeom>
          <a:solidFill>
            <a:srgbClr val="C9A2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4" name="TextBox 103"/>
          <p:cNvSpPr txBox="1"/>
          <p:nvPr/>
        </p:nvSpPr>
        <p:spPr>
          <a:xfrm>
            <a:off x="4069079" y="4526280"/>
            <a:ext cx="777240" cy="475488"/>
          </a:xfrm>
          <a:prstGeom prst="rect">
            <a:avLst/>
          </a:prstGeom>
          <a:noFill/>
        </p:spPr>
        <p:txBody>
          <a:bodyPr wrap="square" anchor="ctr" lIns="0" rIns="0" tIns="0" bIns="0">
            <a:spAutoFit/>
          </a:bodyPr>
          <a:lstStyle/>
          <a:p>
            <a:pPr algn="ctr"/>
            <a:r>
              <a:rPr sz="1200" b="1" i="0">
                <a:solidFill>
                  <a:srgbClr val="201A24"/>
                </a:solidFill>
                <a:latin typeface="Liberation Sans"/>
              </a:rPr>
              <a:t>5</a:t>
            </a:r>
          </a:p>
        </p:txBody>
      </p:sp>
      <p:sp>
        <p:nvSpPr>
          <p:cNvPr id="105" name="Rounded Rectangle 104"/>
          <p:cNvSpPr/>
          <p:nvPr/>
        </p:nvSpPr>
        <p:spPr>
          <a:xfrm>
            <a:off x="4937759" y="4526280"/>
            <a:ext cx="777240" cy="475488"/>
          </a:xfrm>
          <a:prstGeom prst="roundRect">
            <a:avLst>
              <a:gd name="adj" fmla="val 18000"/>
            </a:avLst>
          </a:prstGeom>
          <a:solidFill>
            <a:srgbClr val="C9A2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6" name="TextBox 105"/>
          <p:cNvSpPr txBox="1"/>
          <p:nvPr/>
        </p:nvSpPr>
        <p:spPr>
          <a:xfrm>
            <a:off x="4937759" y="4526280"/>
            <a:ext cx="777240" cy="475488"/>
          </a:xfrm>
          <a:prstGeom prst="rect">
            <a:avLst/>
          </a:prstGeom>
          <a:noFill/>
        </p:spPr>
        <p:txBody>
          <a:bodyPr wrap="square" anchor="ctr" lIns="0" rIns="0" tIns="0" bIns="0">
            <a:spAutoFit/>
          </a:bodyPr>
          <a:lstStyle/>
          <a:p>
            <a:pPr algn="ctr"/>
            <a:r>
              <a:rPr sz="1200" b="1" i="0">
                <a:solidFill>
                  <a:srgbClr val="201A24"/>
                </a:solidFill>
                <a:latin typeface="Liberation Sans"/>
              </a:rPr>
              <a:t>5</a:t>
            </a:r>
          </a:p>
        </p:txBody>
      </p:sp>
      <p:sp>
        <p:nvSpPr>
          <p:cNvPr id="107" name="Rounded Rectangle 106"/>
          <p:cNvSpPr/>
          <p:nvPr/>
        </p:nvSpPr>
        <p:spPr>
          <a:xfrm>
            <a:off x="5806439" y="4526280"/>
            <a:ext cx="777240" cy="475488"/>
          </a:xfrm>
          <a:prstGeom prst="roundRect">
            <a:avLst>
              <a:gd name="adj" fmla="val 18000"/>
            </a:avLst>
          </a:prstGeom>
          <a:solidFill>
            <a:srgbClr val="C9A2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8" name="TextBox 107"/>
          <p:cNvSpPr txBox="1"/>
          <p:nvPr/>
        </p:nvSpPr>
        <p:spPr>
          <a:xfrm>
            <a:off x="5806439" y="4526280"/>
            <a:ext cx="777240" cy="475488"/>
          </a:xfrm>
          <a:prstGeom prst="rect">
            <a:avLst/>
          </a:prstGeom>
          <a:noFill/>
        </p:spPr>
        <p:txBody>
          <a:bodyPr wrap="square" anchor="ctr" lIns="0" rIns="0" tIns="0" bIns="0">
            <a:spAutoFit/>
          </a:bodyPr>
          <a:lstStyle/>
          <a:p>
            <a:pPr algn="ctr"/>
            <a:r>
              <a:rPr sz="1200" b="1" i="0">
                <a:solidFill>
                  <a:srgbClr val="201A24"/>
                </a:solidFill>
                <a:latin typeface="Liberation Sans"/>
              </a:rPr>
              <a:t>5</a:t>
            </a:r>
          </a:p>
        </p:txBody>
      </p:sp>
      <p:sp>
        <p:nvSpPr>
          <p:cNvPr id="109" name="Rounded Rectangle 108"/>
          <p:cNvSpPr/>
          <p:nvPr/>
        </p:nvSpPr>
        <p:spPr>
          <a:xfrm>
            <a:off x="6684264" y="4645152"/>
            <a:ext cx="758952" cy="237744"/>
          </a:xfrm>
          <a:prstGeom prst="roundRect">
            <a:avLst>
              <a:gd name="adj" fmla="val 20000"/>
            </a:avLst>
          </a:prstGeom>
          <a:solidFill>
            <a:srgbClr val="EEE7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0" name="Rounded Rectangle 109"/>
          <p:cNvSpPr/>
          <p:nvPr/>
        </p:nvSpPr>
        <p:spPr>
          <a:xfrm>
            <a:off x="7552944" y="4645152"/>
            <a:ext cx="758952" cy="237744"/>
          </a:xfrm>
          <a:prstGeom prst="roundRect">
            <a:avLst>
              <a:gd name="adj" fmla="val 20000"/>
            </a:avLst>
          </a:prstGeom>
          <a:solidFill>
            <a:srgbClr val="EEE7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1" name="Rounded Rectangle 110"/>
          <p:cNvSpPr/>
          <p:nvPr/>
        </p:nvSpPr>
        <p:spPr>
          <a:xfrm>
            <a:off x="8412480" y="4526280"/>
            <a:ext cx="777240" cy="475488"/>
          </a:xfrm>
          <a:prstGeom prst="roundRect">
            <a:avLst>
              <a:gd name="adj" fmla="val 18000"/>
            </a:avLst>
          </a:prstGeom>
          <a:solidFill>
            <a:srgbClr val="C9A2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2" name="TextBox 111"/>
          <p:cNvSpPr txBox="1"/>
          <p:nvPr/>
        </p:nvSpPr>
        <p:spPr>
          <a:xfrm>
            <a:off x="8412480" y="4526280"/>
            <a:ext cx="777240" cy="475488"/>
          </a:xfrm>
          <a:prstGeom prst="rect">
            <a:avLst/>
          </a:prstGeom>
          <a:noFill/>
        </p:spPr>
        <p:txBody>
          <a:bodyPr wrap="square" anchor="ctr" lIns="0" rIns="0" tIns="0" bIns="0">
            <a:spAutoFit/>
          </a:bodyPr>
          <a:lstStyle/>
          <a:p>
            <a:pPr algn="ctr"/>
            <a:r>
              <a:rPr sz="1200" b="1" i="0">
                <a:solidFill>
                  <a:srgbClr val="201A24"/>
                </a:solidFill>
                <a:latin typeface="Liberation Sans"/>
              </a:rPr>
              <a:t>5</a:t>
            </a:r>
          </a:p>
        </p:txBody>
      </p:sp>
      <p:sp>
        <p:nvSpPr>
          <p:cNvPr id="113" name="Rounded Rectangle 112"/>
          <p:cNvSpPr/>
          <p:nvPr/>
        </p:nvSpPr>
        <p:spPr>
          <a:xfrm>
            <a:off x="9281160" y="4526280"/>
            <a:ext cx="777240" cy="475488"/>
          </a:xfrm>
          <a:prstGeom prst="roundRect">
            <a:avLst>
              <a:gd name="adj" fmla="val 18000"/>
            </a:avLst>
          </a:prstGeom>
          <a:solidFill>
            <a:srgbClr val="3B214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4" name="TextBox 113"/>
          <p:cNvSpPr txBox="1"/>
          <p:nvPr/>
        </p:nvSpPr>
        <p:spPr>
          <a:xfrm>
            <a:off x="9281160" y="4526280"/>
            <a:ext cx="777240" cy="475488"/>
          </a:xfrm>
          <a:prstGeom prst="rect">
            <a:avLst/>
          </a:prstGeom>
          <a:noFill/>
        </p:spPr>
        <p:txBody>
          <a:bodyPr wrap="square" anchor="ctr" lIns="0" rIns="0" tIns="0" bIns="0">
            <a:spAutoFit/>
          </a:bodyPr>
          <a:lstStyle/>
          <a:p>
            <a:pPr algn="ctr"/>
            <a:r>
              <a:rPr sz="1200" b="1" i="0">
                <a:solidFill>
                  <a:srgbClr val="FBF6F1"/>
                </a:solidFill>
                <a:latin typeface="Liberation Sans"/>
              </a:rPr>
              <a:t>10</a:t>
            </a:r>
          </a:p>
        </p:txBody>
      </p:sp>
      <p:sp>
        <p:nvSpPr>
          <p:cNvPr id="115" name="Rounded Rectangle 114"/>
          <p:cNvSpPr/>
          <p:nvPr/>
        </p:nvSpPr>
        <p:spPr>
          <a:xfrm>
            <a:off x="10104119" y="4480560"/>
            <a:ext cx="1005840" cy="566928"/>
          </a:xfrm>
          <a:prstGeom prst="roundRect">
            <a:avLst>
              <a:gd name="adj" fmla="val 12000"/>
            </a:avLst>
          </a:prstGeom>
          <a:solidFill>
            <a:srgbClr val="3B214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6" name="TextBox 115"/>
          <p:cNvSpPr txBox="1"/>
          <p:nvPr/>
        </p:nvSpPr>
        <p:spPr>
          <a:xfrm>
            <a:off x="10104119" y="4480560"/>
            <a:ext cx="1005840" cy="566928"/>
          </a:xfrm>
          <a:prstGeom prst="rect">
            <a:avLst/>
          </a:prstGeom>
          <a:noFill/>
        </p:spPr>
        <p:txBody>
          <a:bodyPr wrap="square" anchor="ctr" lIns="0" rIns="0" tIns="0" bIns="0">
            <a:spAutoFit/>
          </a:bodyPr>
          <a:lstStyle/>
          <a:p>
            <a:pPr algn="ctr"/>
            <a:r>
              <a:rPr sz="1500" b="1" i="0">
                <a:solidFill>
                  <a:srgbClr val="C9A24B"/>
                </a:solidFill>
                <a:latin typeface="DejaVu Serif"/>
              </a:rPr>
              <a:t>40</a:t>
            </a:r>
          </a:p>
        </p:txBody>
      </p:sp>
      <p:sp>
        <p:nvSpPr>
          <p:cNvPr id="117" name="TextBox 116"/>
          <p:cNvSpPr txBox="1"/>
          <p:nvPr/>
        </p:nvSpPr>
        <p:spPr>
          <a:xfrm>
            <a:off x="960120" y="5120640"/>
            <a:ext cx="2057400" cy="566928"/>
          </a:xfrm>
          <a:prstGeom prst="rect">
            <a:avLst/>
          </a:prstGeom>
          <a:noFill/>
        </p:spPr>
        <p:txBody>
          <a:bodyPr wrap="square" anchor="ctr" lIns="0" rIns="0" tIns="0" bIns="0">
            <a:spAutoFit/>
          </a:bodyPr>
          <a:lstStyle/>
          <a:p>
            <a:pPr algn="l"/>
            <a:r>
              <a:rPr sz="1100" b="1" i="0">
                <a:solidFill>
                  <a:srgbClr val="7C4A62"/>
                </a:solidFill>
                <a:latin typeface="Liberation Sans"/>
              </a:rPr>
              <a:t>WEEKLY € k</a:t>
            </a:r>
          </a:p>
        </p:txBody>
      </p:sp>
      <p:sp>
        <p:nvSpPr>
          <p:cNvPr id="118" name="TextBox 117"/>
          <p:cNvSpPr txBox="1"/>
          <p:nvPr/>
        </p:nvSpPr>
        <p:spPr>
          <a:xfrm>
            <a:off x="3154679" y="5120640"/>
            <a:ext cx="868680" cy="566928"/>
          </a:xfrm>
          <a:prstGeom prst="rect">
            <a:avLst/>
          </a:prstGeom>
          <a:noFill/>
        </p:spPr>
        <p:txBody>
          <a:bodyPr wrap="square" anchor="ctr" lIns="0" rIns="0" tIns="0" bIns="0">
            <a:spAutoFit/>
          </a:bodyPr>
          <a:lstStyle/>
          <a:p>
            <a:pPr algn="ctr"/>
            <a:r>
              <a:rPr sz="1200" b="1" i="0">
                <a:solidFill>
                  <a:srgbClr val="201A24"/>
                </a:solidFill>
                <a:latin typeface="Liberation Sans"/>
              </a:rPr>
              <a:t>75</a:t>
            </a:r>
          </a:p>
        </p:txBody>
      </p:sp>
      <p:sp>
        <p:nvSpPr>
          <p:cNvPr id="119" name="TextBox 118"/>
          <p:cNvSpPr txBox="1"/>
          <p:nvPr/>
        </p:nvSpPr>
        <p:spPr>
          <a:xfrm>
            <a:off x="4023359" y="5120640"/>
            <a:ext cx="868680" cy="566928"/>
          </a:xfrm>
          <a:prstGeom prst="rect">
            <a:avLst/>
          </a:prstGeom>
          <a:noFill/>
        </p:spPr>
        <p:txBody>
          <a:bodyPr wrap="square" anchor="ctr" lIns="0" rIns="0" tIns="0" bIns="0">
            <a:spAutoFit/>
          </a:bodyPr>
          <a:lstStyle/>
          <a:p>
            <a:pPr algn="ctr"/>
            <a:r>
              <a:rPr sz="1200" b="1" i="0">
                <a:solidFill>
                  <a:srgbClr val="201A24"/>
                </a:solidFill>
                <a:latin typeface="Liberation Sans"/>
              </a:rPr>
              <a:t>70</a:t>
            </a:r>
          </a:p>
        </p:txBody>
      </p:sp>
      <p:sp>
        <p:nvSpPr>
          <p:cNvPr id="120" name="TextBox 119"/>
          <p:cNvSpPr txBox="1"/>
          <p:nvPr/>
        </p:nvSpPr>
        <p:spPr>
          <a:xfrm>
            <a:off x="4892040" y="5120640"/>
            <a:ext cx="868680" cy="566928"/>
          </a:xfrm>
          <a:prstGeom prst="rect">
            <a:avLst/>
          </a:prstGeom>
          <a:noFill/>
        </p:spPr>
        <p:txBody>
          <a:bodyPr wrap="square" anchor="ctr" lIns="0" rIns="0" tIns="0" bIns="0">
            <a:spAutoFit/>
          </a:bodyPr>
          <a:lstStyle/>
          <a:p>
            <a:pPr algn="ctr"/>
            <a:r>
              <a:rPr sz="1200" b="1" i="0">
                <a:solidFill>
                  <a:srgbClr val="201A24"/>
                </a:solidFill>
                <a:latin typeface="Liberation Sans"/>
              </a:rPr>
              <a:t>52</a:t>
            </a:r>
          </a:p>
        </p:txBody>
      </p:sp>
      <p:sp>
        <p:nvSpPr>
          <p:cNvPr id="121" name="TextBox 120"/>
          <p:cNvSpPr txBox="1"/>
          <p:nvPr/>
        </p:nvSpPr>
        <p:spPr>
          <a:xfrm>
            <a:off x="5760719" y="5120640"/>
            <a:ext cx="868680" cy="566928"/>
          </a:xfrm>
          <a:prstGeom prst="rect">
            <a:avLst/>
          </a:prstGeom>
          <a:noFill/>
        </p:spPr>
        <p:txBody>
          <a:bodyPr wrap="square" anchor="ctr" lIns="0" rIns="0" tIns="0" bIns="0">
            <a:spAutoFit/>
          </a:bodyPr>
          <a:lstStyle/>
          <a:p>
            <a:pPr algn="ctr"/>
            <a:r>
              <a:rPr sz="1200" b="1" i="0">
                <a:solidFill>
                  <a:srgbClr val="201A24"/>
                </a:solidFill>
                <a:latin typeface="Liberation Sans"/>
              </a:rPr>
              <a:t>42</a:t>
            </a:r>
          </a:p>
        </p:txBody>
      </p:sp>
      <p:sp>
        <p:nvSpPr>
          <p:cNvPr id="122" name="TextBox 121"/>
          <p:cNvSpPr txBox="1"/>
          <p:nvPr/>
        </p:nvSpPr>
        <p:spPr>
          <a:xfrm>
            <a:off x="6629400" y="5120640"/>
            <a:ext cx="868680" cy="566928"/>
          </a:xfrm>
          <a:prstGeom prst="rect">
            <a:avLst/>
          </a:prstGeom>
          <a:noFill/>
        </p:spPr>
        <p:txBody>
          <a:bodyPr wrap="square" anchor="ctr" lIns="0" rIns="0" tIns="0" bIns="0">
            <a:spAutoFit/>
          </a:bodyPr>
          <a:lstStyle/>
          <a:p>
            <a:pPr algn="ctr"/>
            <a:r>
              <a:rPr sz="1200" b="1" i="0">
                <a:solidFill>
                  <a:srgbClr val="201A24"/>
                </a:solidFill>
                <a:latin typeface="Liberation Sans"/>
              </a:rPr>
              <a:t>37</a:t>
            </a:r>
          </a:p>
        </p:txBody>
      </p:sp>
      <p:sp>
        <p:nvSpPr>
          <p:cNvPr id="123" name="TextBox 122"/>
          <p:cNvSpPr txBox="1"/>
          <p:nvPr/>
        </p:nvSpPr>
        <p:spPr>
          <a:xfrm>
            <a:off x="7498079" y="5120640"/>
            <a:ext cx="868680" cy="566928"/>
          </a:xfrm>
          <a:prstGeom prst="rect">
            <a:avLst/>
          </a:prstGeom>
          <a:noFill/>
        </p:spPr>
        <p:txBody>
          <a:bodyPr wrap="square" anchor="ctr" lIns="0" rIns="0" tIns="0" bIns="0">
            <a:spAutoFit/>
          </a:bodyPr>
          <a:lstStyle/>
          <a:p>
            <a:pPr algn="ctr"/>
            <a:r>
              <a:rPr sz="1200" b="1" i="0">
                <a:solidFill>
                  <a:srgbClr val="201A24"/>
                </a:solidFill>
                <a:latin typeface="Liberation Sans"/>
              </a:rPr>
              <a:t>37</a:t>
            </a:r>
          </a:p>
        </p:txBody>
      </p:sp>
      <p:sp>
        <p:nvSpPr>
          <p:cNvPr id="124" name="TextBox 123"/>
          <p:cNvSpPr txBox="1"/>
          <p:nvPr/>
        </p:nvSpPr>
        <p:spPr>
          <a:xfrm>
            <a:off x="8366759" y="5120640"/>
            <a:ext cx="868680" cy="566928"/>
          </a:xfrm>
          <a:prstGeom prst="rect">
            <a:avLst/>
          </a:prstGeom>
          <a:noFill/>
        </p:spPr>
        <p:txBody>
          <a:bodyPr wrap="square" anchor="ctr" lIns="0" rIns="0" tIns="0" bIns="0">
            <a:spAutoFit/>
          </a:bodyPr>
          <a:lstStyle/>
          <a:p>
            <a:pPr algn="ctr"/>
            <a:r>
              <a:rPr sz="1200" b="1" i="0">
                <a:solidFill>
                  <a:srgbClr val="201A24"/>
                </a:solidFill>
                <a:latin typeface="Liberation Sans"/>
              </a:rPr>
              <a:t>43</a:t>
            </a:r>
          </a:p>
        </p:txBody>
      </p:sp>
      <p:sp>
        <p:nvSpPr>
          <p:cNvPr id="125" name="TextBox 124"/>
          <p:cNvSpPr txBox="1"/>
          <p:nvPr/>
        </p:nvSpPr>
        <p:spPr>
          <a:xfrm>
            <a:off x="9235440" y="5120640"/>
            <a:ext cx="868680" cy="566928"/>
          </a:xfrm>
          <a:prstGeom prst="rect">
            <a:avLst/>
          </a:prstGeom>
          <a:noFill/>
        </p:spPr>
        <p:txBody>
          <a:bodyPr wrap="square" anchor="ctr" lIns="0" rIns="0" tIns="0" bIns="0">
            <a:spAutoFit/>
          </a:bodyPr>
          <a:lstStyle/>
          <a:p>
            <a:pPr algn="ctr"/>
            <a:r>
              <a:rPr sz="1200" b="1" i="0">
                <a:solidFill>
                  <a:srgbClr val="201A24"/>
                </a:solidFill>
                <a:latin typeface="Liberation Sans"/>
              </a:rPr>
              <a:t>44</a:t>
            </a:r>
          </a:p>
        </p:txBody>
      </p:sp>
      <p:sp>
        <p:nvSpPr>
          <p:cNvPr id="126" name="Rounded Rectangle 125"/>
          <p:cNvSpPr/>
          <p:nvPr/>
        </p:nvSpPr>
        <p:spPr>
          <a:xfrm>
            <a:off x="10104119" y="5120640"/>
            <a:ext cx="1005840" cy="566928"/>
          </a:xfrm>
          <a:prstGeom prst="roundRect">
            <a:avLst>
              <a:gd name="adj" fmla="val 12000"/>
            </a:avLst>
          </a:prstGeom>
          <a:solidFill>
            <a:srgbClr val="C9A2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7" name="TextBox 126"/>
          <p:cNvSpPr txBox="1"/>
          <p:nvPr/>
        </p:nvSpPr>
        <p:spPr>
          <a:xfrm>
            <a:off x="10104119" y="5120640"/>
            <a:ext cx="1005840" cy="566928"/>
          </a:xfrm>
          <a:prstGeom prst="rect">
            <a:avLst/>
          </a:prstGeom>
          <a:noFill/>
        </p:spPr>
        <p:txBody>
          <a:bodyPr wrap="square" anchor="ctr" lIns="0" rIns="0" tIns="0" bIns="0">
            <a:spAutoFit/>
          </a:bodyPr>
          <a:lstStyle/>
          <a:p>
            <a:pPr algn="ctr"/>
            <a:r>
              <a:rPr sz="1600" b="1" i="0">
                <a:solidFill>
                  <a:srgbClr val="3B2145"/>
                </a:solidFill>
                <a:latin typeface="DejaVu Serif"/>
              </a:rPr>
              <a:t>400</a:t>
            </a:r>
          </a:p>
        </p:txBody>
      </p:sp>
      <p:sp>
        <p:nvSpPr>
          <p:cNvPr id="128" name="TextBox 127"/>
          <p:cNvSpPr txBox="1"/>
          <p:nvPr/>
        </p:nvSpPr>
        <p:spPr>
          <a:xfrm>
            <a:off x="822960" y="6355080"/>
            <a:ext cx="10515600" cy="365760"/>
          </a:xfrm>
          <a:prstGeom prst="rect">
            <a:avLst/>
          </a:prstGeom>
          <a:noFill/>
        </p:spPr>
        <p:txBody>
          <a:bodyPr wrap="square" anchor="t" lIns="0" rIns="0" tIns="0" bIns="0">
            <a:spAutoFit/>
          </a:bodyPr>
          <a:lstStyle/>
          <a:p>
            <a:pPr algn="l"/>
            <a:r>
              <a:rPr sz="1050" b="0" i="1">
                <a:solidFill>
                  <a:srgbClr val="7C4A62"/>
                </a:solidFill>
                <a:latin typeface="Liberation Sans"/>
              </a:rPr>
              <a:t>Total media investment reconciles to €400k across 5 channels × 8 weeks. Burst = launch pressure · Sustain = always-on · Live = maintenance presence.</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FBF6F1"/>
        </a:solidFill>
        <a:effectLst/>
      </p:bgPr>
    </p:bg>
    <p:spTree>
      <p:nvGrpSpPr>
        <p:cNvPr id="1" name=""/>
        <p:cNvGrpSpPr/>
        <p:nvPr/>
      </p:nvGrpSpPr>
      <p:grpSpPr/>
      <p:sp>
        <p:nvSpPr>
          <p:cNvPr id="2" name="TextBox 1"/>
          <p:cNvSpPr txBox="1"/>
          <p:nvPr/>
        </p:nvSpPr>
        <p:spPr>
          <a:xfrm>
            <a:off x="822960" y="502920"/>
            <a:ext cx="7315200" cy="274320"/>
          </a:xfrm>
          <a:prstGeom prst="rect">
            <a:avLst/>
          </a:prstGeom>
          <a:noFill/>
        </p:spPr>
        <p:txBody>
          <a:bodyPr wrap="square" anchor="t" lIns="0" rIns="0" tIns="0" bIns="0">
            <a:spAutoFit/>
          </a:bodyPr>
          <a:lstStyle/>
          <a:p>
            <a:pPr algn="l"/>
            <a:r>
              <a:rPr sz="1100" b="1" i="0">
                <a:solidFill>
                  <a:srgbClr val="C9A24B"/>
                </a:solidFill>
                <a:latin typeface="Liberation Sans"/>
              </a:rPr>
              <a:t>INVESTMENT · BUDGET SPLIT</a:t>
            </a:r>
          </a:p>
        </p:txBody>
      </p:sp>
      <p:sp>
        <p:nvSpPr>
          <p:cNvPr id="3" name="TextBox 2"/>
          <p:cNvSpPr txBox="1"/>
          <p:nvPr/>
        </p:nvSpPr>
        <p:spPr>
          <a:xfrm>
            <a:off x="777240" y="868680"/>
            <a:ext cx="10607040" cy="731520"/>
          </a:xfrm>
          <a:prstGeom prst="rect">
            <a:avLst/>
          </a:prstGeom>
          <a:noFill/>
        </p:spPr>
        <p:txBody>
          <a:bodyPr wrap="square" anchor="t" lIns="0" rIns="0" tIns="0" bIns="0">
            <a:spAutoFit/>
          </a:bodyPr>
          <a:lstStyle/>
          <a:p>
            <a:pPr algn="l"/>
            <a:r>
              <a:rPr sz="3400" b="1" i="0">
                <a:solidFill>
                  <a:srgbClr val="3B2145"/>
                </a:solidFill>
                <a:latin typeface="DejaVu Serif"/>
              </a:rPr>
              <a:t>Where the €400k goes</a:t>
            </a:r>
          </a:p>
        </p:txBody>
      </p:sp>
      <p:graphicFrame>
        <p:nvGraphicFramePr>
          <p:cNvPr id="4" name="Chart 3"/>
          <p:cNvGraphicFramePr>
            <a:graphicFrameLocks noGrp="1"/>
          </p:cNvGraphicFramePr>
          <p:nvPr/>
        </p:nvGraphicFramePr>
        <p:xfrm>
          <a:off x="640080" y="1737360"/>
          <a:ext cx="5120640" cy="4480560"/>
        </p:xfrm>
        <a:graphic>
          <a:graphicData uri="http://schemas.openxmlformats.org/drawingml/2006/chart">
            <c:chart xmlns:c="http://schemas.openxmlformats.org/drawingml/2006/chart" r:id="rId2"/>
          </a:graphicData>
        </a:graphic>
      </p:graphicFrame>
      <p:sp>
        <p:nvSpPr>
          <p:cNvPr id="5" name="TextBox 4"/>
          <p:cNvSpPr txBox="1"/>
          <p:nvPr/>
        </p:nvSpPr>
        <p:spPr>
          <a:xfrm>
            <a:off x="1097280" y="3611880"/>
            <a:ext cx="2651760" cy="914400"/>
          </a:xfrm>
          <a:prstGeom prst="rect">
            <a:avLst/>
          </a:prstGeom>
          <a:noFill/>
        </p:spPr>
        <p:txBody>
          <a:bodyPr wrap="square" anchor="t" lIns="0" rIns="0" tIns="0" bIns="0">
            <a:spAutoFit/>
          </a:bodyPr>
          <a:lstStyle/>
          <a:p>
            <a:pPr algn="ctr">
              <a:lnSpc>
                <a:spcPct val="95000"/>
              </a:lnSpc>
            </a:pPr>
            <a:r>
              <a:rPr sz="2600" b="1" i="0">
                <a:solidFill>
                  <a:srgbClr val="3B2145"/>
                </a:solidFill>
                <a:latin typeface="DejaVu Serif"/>
              </a:rPr>
              <a:t>€400k</a:t>
            </a:r>
          </a:p>
          <a:p>
            <a:pPr algn="ctr">
              <a:lnSpc>
                <a:spcPct val="95000"/>
              </a:lnSpc>
            </a:pPr>
            <a:r>
              <a:rPr sz="1200" b="0" i="0">
                <a:solidFill>
                  <a:srgbClr val="7C4A62"/>
                </a:solidFill>
                <a:latin typeface="Liberation Sans"/>
              </a:rPr>
              <a:t>total</a:t>
            </a:r>
          </a:p>
        </p:txBody>
      </p:sp>
      <p:graphicFrame>
        <p:nvGraphicFramePr>
          <p:cNvPr id="6" name="Table 5"/>
          <p:cNvGraphicFramePr>
            <a:graphicFrameLocks noGrp="1"/>
          </p:cNvGraphicFramePr>
          <p:nvPr/>
        </p:nvGraphicFramePr>
        <p:xfrm>
          <a:off x="6126480" y="1965960"/>
          <a:ext cx="5212080" cy="3968496"/>
        </p:xfrm>
        <a:graphic>
          <a:graphicData uri="http://schemas.openxmlformats.org/drawingml/2006/table">
            <a:tbl>
              <a:tblPr>
                <a:tableStyleId>{5C22544A-7EE6-4342-B048-85BDC9FD1C3A}</a:tableStyleId>
              </a:tblPr>
              <a:tblGrid>
                <a:gridCol w="3108960"/>
                <a:gridCol w="1051560"/>
                <a:gridCol w="1051560"/>
              </a:tblGrid>
              <a:tr h="566928">
                <a:tc>
                  <a:txBody>
                    <a:bodyPr wrap="square"/>
                    <a:lstStyle/>
                    <a:p>
                      <a:pPr algn="l"/>
                      <a:r>
                        <a:rPr sz="1300" b="1">
                          <a:solidFill>
                            <a:srgbClr val="FBF6F1"/>
                          </a:solidFill>
                          <a:latin typeface="Liberation Sans"/>
                        </a:rPr>
                        <a:t>Channel</a:t>
                      </a:r>
                    </a:p>
                  </a:txBody>
                  <a:tcPr marL="128016" marR="91440" marT="36576" marB="36576" anchor="ctr">
                    <a:solidFill>
                      <a:srgbClr val="3B2145"/>
                    </a:solidFill>
                  </a:tcPr>
                </a:tc>
                <a:tc>
                  <a:txBody>
                    <a:bodyPr wrap="square"/>
                    <a:lstStyle/>
                    <a:p>
                      <a:pPr algn="r"/>
                      <a:r>
                        <a:rPr sz="1300" b="1">
                          <a:solidFill>
                            <a:srgbClr val="FBF6F1"/>
                          </a:solidFill>
                          <a:latin typeface="Liberation Sans"/>
                        </a:rPr>
                        <a:t>€ k</a:t>
                      </a:r>
                    </a:p>
                  </a:txBody>
                  <a:tcPr marL="128016" marR="91440" marT="36576" marB="36576" anchor="ctr">
                    <a:solidFill>
                      <a:srgbClr val="3B2145"/>
                    </a:solidFill>
                  </a:tcPr>
                </a:tc>
                <a:tc>
                  <a:txBody>
                    <a:bodyPr wrap="square"/>
                    <a:lstStyle/>
                    <a:p>
                      <a:pPr algn="r"/>
                      <a:r>
                        <a:rPr sz="1300" b="1">
                          <a:solidFill>
                            <a:srgbClr val="FBF6F1"/>
                          </a:solidFill>
                          <a:latin typeface="Liberation Sans"/>
                        </a:rPr>
                        <a:t>% split</a:t>
                      </a:r>
                    </a:p>
                  </a:txBody>
                  <a:tcPr marL="128016" marR="91440" marT="36576" marB="36576" anchor="ctr">
                    <a:solidFill>
                      <a:srgbClr val="3B2145"/>
                    </a:solidFill>
                  </a:tcPr>
                </a:tc>
              </a:tr>
              <a:tr h="566928">
                <a:tc>
                  <a:txBody>
                    <a:bodyPr wrap="square"/>
                    <a:lstStyle/>
                    <a:p>
                      <a:pPr algn="l"/>
                      <a:r>
                        <a:rPr sz="1300" b="1">
                          <a:solidFill>
                            <a:srgbClr val="201A24"/>
                          </a:solidFill>
                          <a:latin typeface="Liberation Sans"/>
                        </a:rPr>
                        <a:t>Paid Social</a:t>
                      </a:r>
                    </a:p>
                  </a:txBody>
                  <a:tcPr marL="128016" marR="91440" marT="36576" marB="36576" anchor="ctr">
                    <a:solidFill>
                      <a:srgbClr val="FBF6F1"/>
                    </a:solidFill>
                  </a:tcPr>
                </a:tc>
                <a:tc>
                  <a:txBody>
                    <a:bodyPr wrap="square"/>
                    <a:lstStyle/>
                    <a:p>
                      <a:pPr algn="r"/>
                      <a:r>
                        <a:rPr sz="1300" b="0">
                          <a:solidFill>
                            <a:srgbClr val="201A24"/>
                          </a:solidFill>
                          <a:latin typeface="Liberation Sans"/>
                        </a:rPr>
                        <a:t>140</a:t>
                      </a:r>
                    </a:p>
                  </a:txBody>
                  <a:tcPr marL="128016" marR="91440" marT="36576" marB="36576" anchor="ctr">
                    <a:solidFill>
                      <a:srgbClr val="FBF6F1"/>
                    </a:solidFill>
                  </a:tcPr>
                </a:tc>
                <a:tc>
                  <a:txBody>
                    <a:bodyPr wrap="square"/>
                    <a:lstStyle/>
                    <a:p>
                      <a:pPr algn="r"/>
                      <a:r>
                        <a:rPr sz="1300" b="0">
                          <a:solidFill>
                            <a:srgbClr val="201A24"/>
                          </a:solidFill>
                          <a:latin typeface="Liberation Sans"/>
                        </a:rPr>
                        <a:t>35%</a:t>
                      </a:r>
                    </a:p>
                  </a:txBody>
                  <a:tcPr marL="128016" marR="91440" marT="36576" marB="36576" anchor="ctr">
                    <a:solidFill>
                      <a:srgbClr val="FBF6F1"/>
                    </a:solidFill>
                  </a:tcPr>
                </a:tc>
              </a:tr>
              <a:tr h="566928">
                <a:tc>
                  <a:txBody>
                    <a:bodyPr wrap="square"/>
                    <a:lstStyle/>
                    <a:p>
                      <a:pPr algn="l"/>
                      <a:r>
                        <a:rPr sz="1300" b="1">
                          <a:solidFill>
                            <a:srgbClr val="201A24"/>
                          </a:solidFill>
                          <a:latin typeface="Liberation Sans"/>
                        </a:rPr>
                        <a:t>Influencer / Creator</a:t>
                      </a:r>
                    </a:p>
                  </a:txBody>
                  <a:tcPr marL="128016" marR="91440" marT="36576" marB="36576" anchor="ctr">
                    <a:solidFill>
                      <a:srgbClr val="F1E7EC"/>
                    </a:solidFill>
                  </a:tcPr>
                </a:tc>
                <a:tc>
                  <a:txBody>
                    <a:bodyPr wrap="square"/>
                    <a:lstStyle/>
                    <a:p>
                      <a:pPr algn="r"/>
                      <a:r>
                        <a:rPr sz="1300" b="0">
                          <a:solidFill>
                            <a:srgbClr val="201A24"/>
                          </a:solidFill>
                          <a:latin typeface="Liberation Sans"/>
                        </a:rPr>
                        <a:t>95</a:t>
                      </a:r>
                    </a:p>
                  </a:txBody>
                  <a:tcPr marL="128016" marR="91440" marT="36576" marB="36576" anchor="ctr">
                    <a:solidFill>
                      <a:srgbClr val="F1E7EC"/>
                    </a:solidFill>
                  </a:tcPr>
                </a:tc>
                <a:tc>
                  <a:txBody>
                    <a:bodyPr wrap="square"/>
                    <a:lstStyle/>
                    <a:p>
                      <a:pPr algn="r"/>
                      <a:r>
                        <a:rPr sz="1300" b="0">
                          <a:solidFill>
                            <a:srgbClr val="201A24"/>
                          </a:solidFill>
                          <a:latin typeface="Liberation Sans"/>
                        </a:rPr>
                        <a:t>24%</a:t>
                      </a:r>
                    </a:p>
                  </a:txBody>
                  <a:tcPr marL="128016" marR="91440" marT="36576" marB="36576" anchor="ctr">
                    <a:solidFill>
                      <a:srgbClr val="F1E7EC"/>
                    </a:solidFill>
                  </a:tcPr>
                </a:tc>
              </a:tr>
              <a:tr h="566928">
                <a:tc>
                  <a:txBody>
                    <a:bodyPr wrap="square"/>
                    <a:lstStyle/>
                    <a:p>
                      <a:pPr algn="l"/>
                      <a:r>
                        <a:rPr sz="1300" b="1">
                          <a:solidFill>
                            <a:srgbClr val="201A24"/>
                          </a:solidFill>
                          <a:latin typeface="Liberation Sans"/>
                        </a:rPr>
                        <a:t>OOH</a:t>
                      </a:r>
                    </a:p>
                  </a:txBody>
                  <a:tcPr marL="128016" marR="91440" marT="36576" marB="36576" anchor="ctr">
                    <a:solidFill>
                      <a:srgbClr val="FBF6F1"/>
                    </a:solidFill>
                  </a:tcPr>
                </a:tc>
                <a:tc>
                  <a:txBody>
                    <a:bodyPr wrap="square"/>
                    <a:lstStyle/>
                    <a:p>
                      <a:pPr algn="r"/>
                      <a:r>
                        <a:rPr sz="1300" b="0">
                          <a:solidFill>
                            <a:srgbClr val="201A24"/>
                          </a:solidFill>
                          <a:latin typeface="Liberation Sans"/>
                        </a:rPr>
                        <a:t>70</a:t>
                      </a:r>
                    </a:p>
                  </a:txBody>
                  <a:tcPr marL="128016" marR="91440" marT="36576" marB="36576" anchor="ctr">
                    <a:solidFill>
                      <a:srgbClr val="FBF6F1"/>
                    </a:solidFill>
                  </a:tcPr>
                </a:tc>
                <a:tc>
                  <a:txBody>
                    <a:bodyPr wrap="square"/>
                    <a:lstStyle/>
                    <a:p>
                      <a:pPr algn="r"/>
                      <a:r>
                        <a:rPr sz="1300" b="0">
                          <a:solidFill>
                            <a:srgbClr val="201A24"/>
                          </a:solidFill>
                          <a:latin typeface="Liberation Sans"/>
                        </a:rPr>
                        <a:t>18%</a:t>
                      </a:r>
                    </a:p>
                  </a:txBody>
                  <a:tcPr marL="128016" marR="91440" marT="36576" marB="36576" anchor="ctr">
                    <a:solidFill>
                      <a:srgbClr val="FBF6F1"/>
                    </a:solidFill>
                  </a:tcPr>
                </a:tc>
              </a:tr>
              <a:tr h="566928">
                <a:tc>
                  <a:txBody>
                    <a:bodyPr wrap="square"/>
                    <a:lstStyle/>
                    <a:p>
                      <a:pPr algn="l"/>
                      <a:r>
                        <a:rPr sz="1300" b="1">
                          <a:solidFill>
                            <a:srgbClr val="201A24"/>
                          </a:solidFill>
                          <a:latin typeface="Liberation Sans"/>
                        </a:rPr>
                        <a:t>Search / Retail Media</a:t>
                      </a:r>
                    </a:p>
                  </a:txBody>
                  <a:tcPr marL="128016" marR="91440" marT="36576" marB="36576" anchor="ctr">
                    <a:solidFill>
                      <a:srgbClr val="F1E7EC"/>
                    </a:solidFill>
                  </a:tcPr>
                </a:tc>
                <a:tc>
                  <a:txBody>
                    <a:bodyPr wrap="square"/>
                    <a:lstStyle/>
                    <a:p>
                      <a:pPr algn="r"/>
                      <a:r>
                        <a:rPr sz="1300" b="0">
                          <a:solidFill>
                            <a:srgbClr val="201A24"/>
                          </a:solidFill>
                          <a:latin typeface="Liberation Sans"/>
                        </a:rPr>
                        <a:t>55</a:t>
                      </a:r>
                    </a:p>
                  </a:txBody>
                  <a:tcPr marL="128016" marR="91440" marT="36576" marB="36576" anchor="ctr">
                    <a:solidFill>
                      <a:srgbClr val="F1E7EC"/>
                    </a:solidFill>
                  </a:tcPr>
                </a:tc>
                <a:tc>
                  <a:txBody>
                    <a:bodyPr wrap="square"/>
                    <a:lstStyle/>
                    <a:p>
                      <a:pPr algn="r"/>
                      <a:r>
                        <a:rPr sz="1300" b="0">
                          <a:solidFill>
                            <a:srgbClr val="201A24"/>
                          </a:solidFill>
                          <a:latin typeface="Liberation Sans"/>
                        </a:rPr>
                        <a:t>14%</a:t>
                      </a:r>
                    </a:p>
                  </a:txBody>
                  <a:tcPr marL="128016" marR="91440" marT="36576" marB="36576" anchor="ctr">
                    <a:solidFill>
                      <a:srgbClr val="F1E7EC"/>
                    </a:solidFill>
                  </a:tcPr>
                </a:tc>
              </a:tr>
              <a:tr h="566928">
                <a:tc>
                  <a:txBody>
                    <a:bodyPr wrap="square"/>
                    <a:lstStyle/>
                    <a:p>
                      <a:pPr algn="l"/>
                      <a:r>
                        <a:rPr sz="1300" b="1">
                          <a:solidFill>
                            <a:srgbClr val="201A24"/>
                          </a:solidFill>
                          <a:latin typeface="Liberation Sans"/>
                        </a:rPr>
                        <a:t>PR / Events</a:t>
                      </a:r>
                    </a:p>
                  </a:txBody>
                  <a:tcPr marL="128016" marR="91440" marT="36576" marB="36576" anchor="ctr">
                    <a:solidFill>
                      <a:srgbClr val="FBF6F1"/>
                    </a:solidFill>
                  </a:tcPr>
                </a:tc>
                <a:tc>
                  <a:txBody>
                    <a:bodyPr wrap="square"/>
                    <a:lstStyle/>
                    <a:p>
                      <a:pPr algn="r"/>
                      <a:r>
                        <a:rPr sz="1300" b="0">
                          <a:solidFill>
                            <a:srgbClr val="201A24"/>
                          </a:solidFill>
                          <a:latin typeface="Liberation Sans"/>
                        </a:rPr>
                        <a:t>40</a:t>
                      </a:r>
                    </a:p>
                  </a:txBody>
                  <a:tcPr marL="128016" marR="91440" marT="36576" marB="36576" anchor="ctr">
                    <a:solidFill>
                      <a:srgbClr val="FBF6F1"/>
                    </a:solidFill>
                  </a:tcPr>
                </a:tc>
                <a:tc>
                  <a:txBody>
                    <a:bodyPr wrap="square"/>
                    <a:lstStyle/>
                    <a:p>
                      <a:pPr algn="r"/>
                      <a:r>
                        <a:rPr sz="1300" b="0">
                          <a:solidFill>
                            <a:srgbClr val="201A24"/>
                          </a:solidFill>
                          <a:latin typeface="Liberation Sans"/>
                        </a:rPr>
                        <a:t>10%</a:t>
                      </a:r>
                    </a:p>
                  </a:txBody>
                  <a:tcPr marL="128016" marR="91440" marT="36576" marB="36576" anchor="ctr">
                    <a:solidFill>
                      <a:srgbClr val="FBF6F1"/>
                    </a:solidFill>
                  </a:tcPr>
                </a:tc>
              </a:tr>
              <a:tr h="566928">
                <a:tc>
                  <a:txBody>
                    <a:bodyPr wrap="square"/>
                    <a:lstStyle/>
                    <a:p>
                      <a:pPr algn="l"/>
                      <a:r>
                        <a:rPr sz="1300" b="1">
                          <a:solidFill>
                            <a:srgbClr val="3B2145"/>
                          </a:solidFill>
                          <a:latin typeface="Liberation Sans"/>
                        </a:rPr>
                        <a:t>Total</a:t>
                      </a:r>
                    </a:p>
                  </a:txBody>
                  <a:tcPr marL="128016" marR="91440" marT="36576" marB="36576" anchor="ctr">
                    <a:solidFill>
                      <a:srgbClr val="C9A24B"/>
                    </a:solidFill>
                  </a:tcPr>
                </a:tc>
                <a:tc>
                  <a:txBody>
                    <a:bodyPr wrap="square"/>
                    <a:lstStyle/>
                    <a:p>
                      <a:pPr algn="r"/>
                      <a:r>
                        <a:rPr sz="1300" b="1">
                          <a:solidFill>
                            <a:srgbClr val="3B2145"/>
                          </a:solidFill>
                          <a:latin typeface="Liberation Sans"/>
                        </a:rPr>
                        <a:t>400</a:t>
                      </a:r>
                    </a:p>
                  </a:txBody>
                  <a:tcPr marL="128016" marR="91440" marT="36576" marB="36576" anchor="ctr">
                    <a:solidFill>
                      <a:srgbClr val="C9A24B"/>
                    </a:solidFill>
                  </a:tcPr>
                </a:tc>
                <a:tc>
                  <a:txBody>
                    <a:bodyPr wrap="square"/>
                    <a:lstStyle/>
                    <a:p>
                      <a:pPr algn="r"/>
                      <a:r>
                        <a:rPr sz="1300" b="1">
                          <a:solidFill>
                            <a:srgbClr val="3B2145"/>
                          </a:solidFill>
                          <a:latin typeface="Liberation Sans"/>
                        </a:rPr>
                        <a:t>100%</a:t>
                      </a:r>
                    </a:p>
                  </a:txBody>
                  <a:tcPr marL="128016" marR="91440" marT="36576" marB="36576" anchor="ctr">
                    <a:solidFill>
                      <a:srgbClr val="C9A24B"/>
                    </a:solidFill>
                  </a:tcPr>
                </a:tc>
              </a:tr>
            </a:tbl>
          </a:graphicData>
        </a:graphic>
      </p:graphicFrame>
      <p:sp>
        <p:nvSpPr>
          <p:cNvPr id="7" name="Rounded Rectangle 6"/>
          <p:cNvSpPr/>
          <p:nvPr/>
        </p:nvSpPr>
        <p:spPr>
          <a:xfrm>
            <a:off x="5870448" y="2706624"/>
            <a:ext cx="182880" cy="182880"/>
          </a:xfrm>
          <a:prstGeom prst="roundRect">
            <a:avLst>
              <a:gd name="adj" fmla="val 30000"/>
            </a:avLst>
          </a:prstGeom>
          <a:solidFill>
            <a:srgbClr val="3B214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Rounded Rectangle 7"/>
          <p:cNvSpPr/>
          <p:nvPr/>
        </p:nvSpPr>
        <p:spPr>
          <a:xfrm>
            <a:off x="5870448" y="3273551"/>
            <a:ext cx="182880" cy="182880"/>
          </a:xfrm>
          <a:prstGeom prst="roundRect">
            <a:avLst>
              <a:gd name="adj" fmla="val 30000"/>
            </a:avLst>
          </a:prstGeom>
          <a:solidFill>
            <a:srgbClr val="C9A2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Rounded Rectangle 8"/>
          <p:cNvSpPr/>
          <p:nvPr/>
        </p:nvSpPr>
        <p:spPr>
          <a:xfrm>
            <a:off x="5870448" y="3840480"/>
            <a:ext cx="182880" cy="182880"/>
          </a:xfrm>
          <a:prstGeom prst="roundRect">
            <a:avLst>
              <a:gd name="adj" fmla="val 30000"/>
            </a:avLst>
          </a:prstGeom>
          <a:solidFill>
            <a:srgbClr val="E9A0A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ounded Rectangle 9"/>
          <p:cNvSpPr/>
          <p:nvPr/>
        </p:nvSpPr>
        <p:spPr>
          <a:xfrm>
            <a:off x="5870448" y="4407408"/>
            <a:ext cx="182880" cy="182880"/>
          </a:xfrm>
          <a:prstGeom prst="roundRect">
            <a:avLst>
              <a:gd name="adj" fmla="val 30000"/>
            </a:avLst>
          </a:prstGeom>
          <a:solidFill>
            <a:srgbClr val="7C4A6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ounded Rectangle 10"/>
          <p:cNvSpPr/>
          <p:nvPr/>
        </p:nvSpPr>
        <p:spPr>
          <a:xfrm>
            <a:off x="5870448" y="4974336"/>
            <a:ext cx="182880" cy="182880"/>
          </a:xfrm>
          <a:prstGeom prst="roundRect">
            <a:avLst>
              <a:gd name="adj" fmla="val 30000"/>
            </a:avLst>
          </a:prstGeom>
          <a:solidFill>
            <a:srgbClr val="201A2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126480" y="6071616"/>
            <a:ext cx="5212080" cy="457200"/>
          </a:xfrm>
          <a:prstGeom prst="rect">
            <a:avLst/>
          </a:prstGeom>
          <a:noFill/>
        </p:spPr>
        <p:txBody>
          <a:bodyPr wrap="square" anchor="t" lIns="0" rIns="0" tIns="0" bIns="0">
            <a:spAutoFit/>
          </a:bodyPr>
          <a:lstStyle/>
          <a:p>
            <a:pPr algn="l"/>
            <a:r>
              <a:rPr sz="1050" b="0" i="1">
                <a:solidFill>
                  <a:srgbClr val="7C4A62"/>
                </a:solidFill>
                <a:latin typeface="Liberation Sans"/>
              </a:rPr>
              <a:t>Split sums to 100% and reconciles to €400k — identical to the S8 flighting totals.</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