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Title. Open soft and atmospheric — introduce TIDELINE and the coastal-erosion concept.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Range plan — the six looks mapped across piece types, student range-plan style.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Concept statement in the student's own voice, with one supporting texture study.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centrepiece — a dense, asymmetric moodboard of collected coastal fragments.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collection palette — soft sea-glass and sand, with a single washed-coral accent.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Material direction — four core fabrications, each chosen to weather softly.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Silhouette line-up — five croquis placeholders establishing the collection's proportion.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Key looks 01–03 — the opening resort statements in sea-glass and sand.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Key looks 04–06 — completing the six-look capsule.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Details &amp; trims — the hand-finished elements that carry the weathered story.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mprr45pe9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" y="1783080"/>
            <a:ext cx="6858000" cy="3291840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" name="Connector 3"/>
          <p:cNvCxnSpPr/>
          <p:nvPr/>
        </p:nvCxnSpPr>
        <p:spPr>
          <a:xfrm>
            <a:off x="1143000" y="2240280"/>
            <a:ext cx="1920240" cy="0"/>
          </a:xfrm>
          <a:prstGeom prst="line">
            <a:avLst/>
          </a:prstGeom>
          <a:ln w="2540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43000" y="1938528"/>
            <a:ext cx="4572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spc="260">
                <a:solidFill>
                  <a:srgbClr val="6FA9A0"/>
                </a:solidFill>
                <a:latin typeface="DejaVu Sans"/>
              </a:rPr>
              <a:t>ba fashion design  ·  final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395728"/>
            <a:ext cx="64008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6600" b="0">
                <a:solidFill>
                  <a:srgbClr val="3A4442"/>
                </a:solidFill>
                <a:latin typeface="DejaVu Serif"/>
              </a:rPr>
              <a:t>tideline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794760"/>
            <a:ext cx="6309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0" i="1">
                <a:solidFill>
                  <a:srgbClr val="6FA9A0"/>
                </a:solidFill>
                <a:latin typeface="DejaVu Serif"/>
              </a:rPr>
              <a:t>what the sea leaves behind — worn, softened, and quietly beautiful.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4572000"/>
            <a:ext cx="6309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3A4442"/>
                </a:solidFill>
                <a:latin typeface="DejaVu Sans"/>
              </a:rPr>
              <a:t>Immy Calloway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49640" y="5897880"/>
            <a:ext cx="29260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1">
                <a:solidFill>
                  <a:srgbClr val="FBF9F4"/>
                </a:solidFill>
                <a:latin typeface="DejaVu Serif"/>
              </a:rPr>
              <a:t>fig. 00 — a returning tide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CFE2D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spc="340">
                <a:solidFill>
                  <a:srgbClr val="3A4442"/>
                </a:solidFill>
                <a:latin typeface="DejaVu Sans"/>
              </a:rPr>
              <a:t>range plan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033271"/>
            <a:ext cx="1463040" cy="0"/>
          </a:xfrm>
          <a:prstGeom prst="line">
            <a:avLst/>
          </a:prstGeom>
          <a:ln w="2286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35040" y="566928"/>
            <a:ext cx="53035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8000"/>
              </a:lnSpc>
            </a:pPr>
            <a:r>
              <a:rPr sz="1300" b="0" i="1">
                <a:solidFill>
                  <a:srgbClr val="6FA9A0"/>
                </a:solidFill>
                <a:latin typeface="DejaVu Serif"/>
              </a:rPr>
              <a:t>six looks · resort · spring delivery.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1600200"/>
          <a:ext cx="10515599" cy="4160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7046"/>
                <a:gridCol w="2067169"/>
                <a:gridCol w="2157046"/>
                <a:gridCol w="2067169"/>
                <a:gridCol w="2067169"/>
              </a:tblGrid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BF9F4"/>
                          </a:solidFill>
                          <a:latin typeface="DejaVu Sans"/>
                        </a:rPr>
                        <a:t>look</a:t>
                      </a:r>
                    </a:p>
                  </a:txBody>
                  <a:tcPr anchor="ctr" marL="109728" marR="109728" marT="36576" marB="36576">
                    <a:solidFill>
                      <a:srgbClr val="6FA9A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BF9F4"/>
                          </a:solidFill>
                          <a:latin typeface="DejaVu Sans"/>
                        </a:rPr>
                        <a:t>dresses</a:t>
                      </a:r>
                    </a:p>
                  </a:txBody>
                  <a:tcPr anchor="ctr" marL="109728" marR="109728" marT="36576" marB="36576">
                    <a:solidFill>
                      <a:srgbClr val="6FA9A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BF9F4"/>
                          </a:solidFill>
                          <a:latin typeface="DejaVu Sans"/>
                        </a:rPr>
                        <a:t>knitwear</a:t>
                      </a:r>
                    </a:p>
                  </a:txBody>
                  <a:tcPr anchor="ctr" marL="109728" marR="109728" marT="36576" marB="36576">
                    <a:solidFill>
                      <a:srgbClr val="6FA9A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BF9F4"/>
                          </a:solidFill>
                          <a:latin typeface="DejaVu Sans"/>
                        </a:rPr>
                        <a:t>outerwear</a:t>
                      </a:r>
                    </a:p>
                  </a:txBody>
                  <a:tcPr anchor="ctr" marL="109728" marR="109728" marT="36576" marB="36576">
                    <a:solidFill>
                      <a:srgbClr val="6FA9A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BF9F4"/>
                          </a:solidFill>
                          <a:latin typeface="DejaVu Sans"/>
                        </a:rPr>
                        <a:t>separates</a:t>
                      </a:r>
                    </a:p>
                  </a:txBody>
                  <a:tcPr anchor="ctr" marL="109728" marR="109728" marT="36576" marB="36576">
                    <a:solidFill>
                      <a:srgbClr val="6FA9A0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01 · driftwood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tideline slip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wrap skirt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02 · sea-glass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open cardigan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wide trouser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03 · salt rope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waxed anorak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rope-belt short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04 · foam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gauze midi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rib tank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05 · shale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brushed pullover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linen trouser</a:t>
                      </a:r>
                    </a:p>
                  </a:txBody>
                  <a:tcPr anchor="ctr" marL="109728" marR="109728" marT="36576" marB="36576">
                    <a:solidFill>
                      <a:srgbClr val="FBF9F4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06 · low tide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column dress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cocoon coat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3A4442"/>
                          </a:solidFill>
                          <a:latin typeface="DejaVu Sans"/>
                        </a:rPr>
                        <a:t>—</a:t>
                      </a:r>
                    </a:p>
                  </a:txBody>
                  <a:tcPr anchor="ctr" marL="109728" marR="109728" marT="36576" marB="36576">
                    <a:solidFill>
                      <a:srgbClr val="E7DCC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5870448"/>
            <a:ext cx="100584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1">
                <a:solidFill>
                  <a:srgbClr val="3A4442"/>
                </a:solidFill>
                <a:latin typeface="DejaVu Serif"/>
              </a:rPr>
              <a:t>— pieces read across each look; a personal, hand-drawn plan.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FE2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85800"/>
            <a:ext cx="4572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spc="300">
                <a:solidFill>
                  <a:srgbClr val="6FA9A0"/>
                </a:solidFill>
                <a:latin typeface="DejaVu Sans"/>
              </a:rPr>
              <a:t>concept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822960" y="1078992"/>
            <a:ext cx="1463040" cy="0"/>
          </a:xfrm>
          <a:prstGeom prst="line">
            <a:avLst/>
          </a:prstGeom>
          <a:ln w="2286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22960" y="1554480"/>
            <a:ext cx="60350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2000"/>
              </a:lnSpc>
            </a:pPr>
            <a:r>
              <a:rPr sz="1700" b="0" i="1">
                <a:solidFill>
                  <a:srgbClr val="3A4442"/>
                </a:solidFill>
                <a:latin typeface="DejaVu Serif"/>
              </a:rPr>
              <a:t>tideline began on a grey shore in winter — sea-glass smoothed by decades of water, rope frayed soft, driftwood pale as bone.</a:t>
            </a:r>
          </a:p>
          <a:p>
            <a:pPr algn="l">
              <a:lnSpc>
                <a:spcPct val="132000"/>
              </a:lnSpc>
            </a:pPr>
            <a:r>
              <a:rPr sz="1700" b="0" i="1">
                <a:solidFill>
                  <a:srgbClr val="3A4442"/>
                </a:solidFill>
                <a:latin typeface="DejaVu Serif"/>
              </a:rPr>
              <a:t/>
            </a:r>
          </a:p>
          <a:p>
            <a:pPr algn="l">
              <a:lnSpc>
                <a:spcPct val="132000"/>
              </a:lnSpc>
            </a:pPr>
            <a:r>
              <a:rPr sz="1700" b="0" i="1">
                <a:solidFill>
                  <a:srgbClr val="3A4442"/>
                </a:solidFill>
                <a:latin typeface="DejaVu Serif"/>
              </a:rPr>
              <a:t>it is a resort collection about weathering: garments made to look worn-in and washed by the sea, in the colours the tide leaves behind.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212080"/>
            <a:ext cx="58521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1">
                <a:solidFill>
                  <a:srgbClr val="6FA9A0"/>
                </a:solidFill>
                <a:latin typeface="DejaVu Serif"/>
              </a:rPr>
              <a:t>— a study in erosion, softness and salt.</a:t>
            </a:r>
          </a:p>
        </p:txBody>
      </p:sp>
      <p:sp>
        <p:nvSpPr>
          <p:cNvPr id="7" name="Rectangle 6"/>
          <p:cNvSpPr/>
          <p:nvPr/>
        </p:nvSpPr>
        <p:spPr>
          <a:xfrm>
            <a:off x="7360920" y="685800"/>
            <a:ext cx="3977639" cy="5257800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tmp3t9c608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822960"/>
            <a:ext cx="3703320" cy="47091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98079" y="5614416"/>
            <a:ext cx="3657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 i="1">
                <a:solidFill>
                  <a:srgbClr val="3A4442"/>
                </a:solidFill>
                <a:latin typeface="DejaVu Serif"/>
              </a:rPr>
              <a:t>fig. 01 — weathered surface, studio wall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7DC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10896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0" spc="340">
                <a:solidFill>
                  <a:srgbClr val="3A4442"/>
                </a:solidFill>
                <a:latin typeface="DejaVu Sans"/>
              </a:rPr>
              <a:t>moodboard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55279" y="329184"/>
            <a:ext cx="3657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1">
                <a:solidFill>
                  <a:srgbClr val="3A4442"/>
                </a:solidFill>
                <a:latin typeface="DejaVu Serif"/>
              </a:rPr>
              <a:t>fig. 02 — collected fragments</a:t>
            </a:r>
          </a:p>
        </p:txBody>
      </p:sp>
      <p:pic>
        <p:nvPicPr>
          <p:cNvPr id="4" name="Picture 3" descr="tmp83m6csn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822960"/>
            <a:ext cx="3794760" cy="2697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496" y="3502152"/>
            <a:ext cx="3794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 i="1">
                <a:solidFill>
                  <a:srgbClr val="FBF9F4"/>
                </a:solidFill>
                <a:latin typeface="DejaVu Serif"/>
              </a:rPr>
              <a:t>fig. 01 — tide pools</a:t>
            </a:r>
          </a:p>
        </p:txBody>
      </p:sp>
      <p:pic>
        <p:nvPicPr>
          <p:cNvPr id="6" name="Picture 5" descr="tmpqv2431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840" y="822960"/>
            <a:ext cx="2331720" cy="2697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71416" y="3502152"/>
            <a:ext cx="2331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 i="1">
                <a:solidFill>
                  <a:srgbClr val="FBF9F4"/>
                </a:solidFill>
                <a:latin typeface="DejaVu Serif"/>
              </a:rPr>
              <a:t>fig. 02 — sea-glass</a:t>
            </a:r>
          </a:p>
        </p:txBody>
      </p:sp>
      <p:pic>
        <p:nvPicPr>
          <p:cNvPr id="8" name="Picture 7" descr="tmpk58stly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3720" y="822960"/>
            <a:ext cx="2103120" cy="12984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40296" y="2103120"/>
            <a:ext cx="21031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 i="1">
                <a:solidFill>
                  <a:srgbClr val="FBF9F4"/>
                </a:solidFill>
                <a:latin typeface="DejaVu Serif"/>
              </a:rPr>
              <a:t>fig. 03 — rope</a:t>
            </a:r>
          </a:p>
        </p:txBody>
      </p:sp>
      <p:pic>
        <p:nvPicPr>
          <p:cNvPr id="10" name="Picture 9" descr="tmpvns_1zv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720" y="2221992"/>
            <a:ext cx="2103120" cy="12984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40296" y="3502152"/>
            <a:ext cx="21031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 i="1">
                <a:solidFill>
                  <a:srgbClr val="FBF9F4"/>
                </a:solidFill>
                <a:latin typeface="DejaVu Serif"/>
              </a:rPr>
              <a:t>fig. 04 — linen</a:t>
            </a:r>
          </a:p>
        </p:txBody>
      </p:sp>
      <p:pic>
        <p:nvPicPr>
          <p:cNvPr id="12" name="Picture 11" descr="tmpdhw6obo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822960"/>
            <a:ext cx="2542032" cy="26974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180576" y="3502152"/>
            <a:ext cx="25420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 i="1">
                <a:solidFill>
                  <a:srgbClr val="FBF9F4"/>
                </a:solidFill>
                <a:latin typeface="DejaVu Serif"/>
              </a:rPr>
              <a:t>fig. 05 — low horizon</a:t>
            </a:r>
          </a:p>
        </p:txBody>
      </p:sp>
      <p:pic>
        <p:nvPicPr>
          <p:cNvPr id="14" name="Picture 13" descr="tmp9ufgbi3w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" y="3703320"/>
            <a:ext cx="2331720" cy="2514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9496" y="6199632"/>
            <a:ext cx="2331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 i="1">
                <a:solidFill>
                  <a:srgbClr val="FBF9F4"/>
                </a:solidFill>
                <a:latin typeface="DejaVu Serif"/>
              </a:rPr>
              <a:t>fig. 06 — foam</a:t>
            </a:r>
          </a:p>
        </p:txBody>
      </p:sp>
      <p:pic>
        <p:nvPicPr>
          <p:cNvPr id="16" name="Picture 15" descr="tmptmmahka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1800" y="3703320"/>
            <a:ext cx="3794760" cy="2514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08376" y="6199632"/>
            <a:ext cx="3794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 i="1">
                <a:solidFill>
                  <a:srgbClr val="FBF9F4"/>
                </a:solidFill>
                <a:latin typeface="DejaVu Serif"/>
              </a:rPr>
              <a:t>fig. 07 — washed shore</a:t>
            </a:r>
          </a:p>
        </p:txBody>
      </p:sp>
      <p:pic>
        <p:nvPicPr>
          <p:cNvPr id="18" name="Picture 17" descr="tmpideziux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3720" y="3703320"/>
            <a:ext cx="4782312" cy="2514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940296" y="6199632"/>
            <a:ext cx="47823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 i="1">
                <a:solidFill>
                  <a:srgbClr val="FBF9F4"/>
                </a:solidFill>
                <a:latin typeface="DejaVu Serif"/>
              </a:rPr>
              <a:t>fig. 08 — salt &amp; wind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4572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spc="300">
                <a:solidFill>
                  <a:srgbClr val="6FA9A0"/>
                </a:solidFill>
                <a:latin typeface="DejaVu Sans"/>
              </a:rPr>
              <a:t>palette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033271"/>
            <a:ext cx="1463040" cy="0"/>
          </a:xfrm>
          <a:prstGeom prst="line">
            <a:avLst/>
          </a:prstGeom>
          <a:ln w="2286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852160" y="566928"/>
            <a:ext cx="5486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8000"/>
              </a:lnSpc>
            </a:pPr>
            <a:r>
              <a:rPr sz="1400" b="0" i="1">
                <a:solidFill>
                  <a:srgbClr val="6FA9A0"/>
                </a:solidFill>
                <a:latin typeface="DejaVu Serif"/>
              </a:rPr>
              <a:t>the colours the tide leaves behind.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1783080"/>
            <a:ext cx="1572768" cy="2331720"/>
          </a:xfrm>
          <a:prstGeom prst="rect">
            <a:avLst/>
          </a:prstGeom>
          <a:solidFill>
            <a:srgbClr val="9DC6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233672"/>
            <a:ext cx="15727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>
                <a:solidFill>
                  <a:srgbClr val="3A4442"/>
                </a:solidFill>
                <a:latin typeface="DejaVu Serif"/>
              </a:rPr>
              <a:t>sea-glass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44568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>
                <a:solidFill>
                  <a:srgbClr val="6FA9A0"/>
                </a:solidFill>
                <a:latin typeface="DejaVu Sans"/>
              </a:rPr>
              <a:t>#9DC6C0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00600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1">
                <a:solidFill>
                  <a:srgbClr val="3A4442"/>
                </a:solidFill>
                <a:latin typeface="DejaVu Serif"/>
              </a:rPr>
              <a:t>the surface</a:t>
            </a:r>
          </a:p>
        </p:txBody>
      </p:sp>
      <p:sp>
        <p:nvSpPr>
          <p:cNvPr id="9" name="Rectangle 8"/>
          <p:cNvSpPr/>
          <p:nvPr/>
        </p:nvSpPr>
        <p:spPr>
          <a:xfrm>
            <a:off x="2670048" y="1984248"/>
            <a:ext cx="1572768" cy="2331720"/>
          </a:xfrm>
          <a:prstGeom prst="rect">
            <a:avLst/>
          </a:prstGeom>
          <a:solidFill>
            <a:srgbClr val="6FA9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670048" y="4434840"/>
            <a:ext cx="15727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>
                <a:solidFill>
                  <a:srgbClr val="3A4442"/>
                </a:solidFill>
                <a:latin typeface="DejaVu Serif"/>
              </a:rPr>
              <a:t>low tide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70048" y="4745736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>
                <a:solidFill>
                  <a:srgbClr val="6FA9A0"/>
                </a:solidFill>
                <a:latin typeface="DejaVu Sans"/>
              </a:rPr>
              <a:t>#6FA9A0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70048" y="5001768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1">
                <a:solidFill>
                  <a:srgbClr val="3A4442"/>
                </a:solidFill>
                <a:latin typeface="DejaVu Serif"/>
              </a:rPr>
              <a:t>deeper water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17136" y="1837943"/>
            <a:ext cx="1572768" cy="2331720"/>
          </a:xfrm>
          <a:prstGeom prst="rect">
            <a:avLst/>
          </a:prstGeom>
          <a:solidFill>
            <a:srgbClr val="E7DC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17136" y="4288536"/>
            <a:ext cx="15727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>
                <a:solidFill>
                  <a:srgbClr val="3A4442"/>
                </a:solidFill>
                <a:latin typeface="DejaVu Serif"/>
              </a:rPr>
              <a:t>dry shore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17136" y="4599431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>
                <a:solidFill>
                  <a:srgbClr val="6FA9A0"/>
                </a:solidFill>
                <a:latin typeface="DejaVu Sans"/>
              </a:rPr>
              <a:t>#E7DCC7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17136" y="4855464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1">
                <a:solidFill>
                  <a:srgbClr val="3A4442"/>
                </a:solidFill>
                <a:latin typeface="DejaVu Serif"/>
              </a:rPr>
              <a:t>warm sand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64223" y="2039112"/>
            <a:ext cx="1572768" cy="2331720"/>
          </a:xfrm>
          <a:prstGeom prst="rect">
            <a:avLst/>
          </a:prstGeom>
          <a:solidFill>
            <a:srgbClr val="FBF9F4"/>
          </a:solidFill>
          <a:ln w="12700">
            <a:solidFill>
              <a:srgbClr val="D8C9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64223" y="4489704"/>
            <a:ext cx="15727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>
                <a:solidFill>
                  <a:srgbClr val="3A4442"/>
                </a:solidFill>
                <a:latin typeface="DejaVu Serif"/>
              </a:rPr>
              <a:t>sea foam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64223" y="4800600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>
                <a:solidFill>
                  <a:srgbClr val="6FA9A0"/>
                </a:solidFill>
                <a:latin typeface="DejaVu Sans"/>
              </a:rPr>
              <a:t>#FBF9F4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4223" y="5056631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1">
                <a:solidFill>
                  <a:srgbClr val="3A4442"/>
                </a:solidFill>
                <a:latin typeface="DejaVu Serif"/>
              </a:rPr>
              <a:t>chalk paper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11311" y="1874519"/>
            <a:ext cx="1572768" cy="2331720"/>
          </a:xfrm>
          <a:prstGeom prst="rect">
            <a:avLst/>
          </a:prstGeom>
          <a:solidFill>
            <a:srgbClr val="3A44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1311" y="4325112"/>
            <a:ext cx="15727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>
                <a:solidFill>
                  <a:srgbClr val="3A4442"/>
                </a:solidFill>
                <a:latin typeface="DejaVu Serif"/>
              </a:rPr>
              <a:t>wet rock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1311" y="4636008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>
                <a:solidFill>
                  <a:srgbClr val="6FA9A0"/>
                </a:solidFill>
                <a:latin typeface="DejaVu Sans"/>
              </a:rPr>
              <a:t>#3A4442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11311" y="4892040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1">
                <a:solidFill>
                  <a:srgbClr val="3A4442"/>
                </a:solidFill>
                <a:latin typeface="DejaVu Serif"/>
              </a:rPr>
              <a:t>soft ink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058399" y="2002536"/>
            <a:ext cx="1572768" cy="2331720"/>
          </a:xfrm>
          <a:prstGeom prst="rect">
            <a:avLst/>
          </a:prstGeom>
          <a:solidFill>
            <a:srgbClr val="E4A8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58399" y="4453128"/>
            <a:ext cx="157276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>
                <a:solidFill>
                  <a:srgbClr val="3A4442"/>
                </a:solidFill>
                <a:latin typeface="DejaVu Serif"/>
              </a:rPr>
              <a:t>washed coral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58399" y="4764024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>
                <a:solidFill>
                  <a:srgbClr val="6FA9A0"/>
                </a:solidFill>
                <a:latin typeface="DejaVu Sans"/>
              </a:rPr>
              <a:t>#E4A88F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058399" y="5020056"/>
            <a:ext cx="157276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1">
                <a:solidFill>
                  <a:srgbClr val="3A4442"/>
                </a:solidFill>
                <a:latin typeface="DejaVu Serif"/>
              </a:rPr>
              <a:t>accent only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CFE2D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4572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spc="340">
                <a:solidFill>
                  <a:srgbClr val="3A4442"/>
                </a:solidFill>
                <a:latin typeface="DejaVu Sans"/>
              </a:rPr>
              <a:t>materials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033271"/>
            <a:ext cx="1463040" cy="0"/>
          </a:xfrm>
          <a:prstGeom prst="line">
            <a:avLst/>
          </a:prstGeom>
          <a:ln w="2286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486400" y="566928"/>
            <a:ext cx="5852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8000"/>
              </a:lnSpc>
            </a:pPr>
            <a:r>
              <a:rPr sz="1400" b="0" i="1">
                <a:solidFill>
                  <a:srgbClr val="6FA9A0"/>
                </a:solidFill>
                <a:latin typeface="DejaVu Serif"/>
              </a:rPr>
              <a:t>honest, tactile, made to soften with wear.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8096" y="1517904"/>
            <a:ext cx="2651760" cy="4160520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mpd8i73e_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645920"/>
            <a:ext cx="2542032" cy="2788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4498848"/>
            <a:ext cx="25420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6FA9A0"/>
                </a:solidFill>
                <a:latin typeface="DejaVu Serif"/>
              </a:rPr>
              <a:t>fig. 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736592"/>
            <a:ext cx="254203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3A4442"/>
                </a:solidFill>
                <a:latin typeface="DejaVu Serif"/>
              </a:rPr>
              <a:t>washed linen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074920"/>
            <a:ext cx="25420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>
                <a:solidFill>
                  <a:srgbClr val="3A4442"/>
                </a:solidFill>
                <a:latin typeface="DejaVu Sans"/>
              </a:rPr>
              <a:t>garment-dyed, gently crumpled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66159" y="1517904"/>
            <a:ext cx="2651760" cy="4160520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tmpvb41e32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023" y="1645920"/>
            <a:ext cx="2542032" cy="27889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21023" y="4498848"/>
            <a:ext cx="25420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6FA9A0"/>
                </a:solidFill>
                <a:latin typeface="DejaVu Serif"/>
              </a:rPr>
              <a:t>fig. 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21023" y="4736592"/>
            <a:ext cx="254203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3A4442"/>
                </a:solidFill>
                <a:latin typeface="DejaVu Serif"/>
              </a:rPr>
              <a:t>waxed cotton rope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21023" y="5074920"/>
            <a:ext cx="25420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>
                <a:solidFill>
                  <a:srgbClr val="3A4442"/>
                </a:solidFill>
                <a:latin typeface="DejaVu Sans"/>
              </a:rPr>
              <a:t>drawcords &amp; belts, hand-knotted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64224" y="1517904"/>
            <a:ext cx="2651760" cy="4160520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tmpb6t_hfcv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088" y="1645920"/>
            <a:ext cx="2542032" cy="27889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19088" y="4498848"/>
            <a:ext cx="25420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6FA9A0"/>
                </a:solidFill>
                <a:latin typeface="DejaVu Serif"/>
              </a:rPr>
              <a:t>fig. 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19088" y="4736592"/>
            <a:ext cx="254203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3A4442"/>
                </a:solidFill>
                <a:latin typeface="DejaVu Serif"/>
              </a:rPr>
              <a:t>recycled sea-glass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19088" y="5074920"/>
            <a:ext cx="25420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>
                <a:solidFill>
                  <a:srgbClr val="3A4442"/>
                </a:solidFill>
                <a:latin typeface="DejaVu Sans"/>
              </a:rPr>
              <a:t>tumbled beads &amp; buttons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62288" y="1517904"/>
            <a:ext cx="2651760" cy="4160520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tmpm3b_yr4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7152" y="1645920"/>
            <a:ext cx="2542032" cy="27889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217152" y="4498848"/>
            <a:ext cx="25420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6FA9A0"/>
                </a:solidFill>
                <a:latin typeface="DejaVu Serif"/>
              </a:rPr>
              <a:t>fig. 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17152" y="4736592"/>
            <a:ext cx="254203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1">
                <a:solidFill>
                  <a:srgbClr val="3A4442"/>
                </a:solidFill>
                <a:latin typeface="DejaVu Serif"/>
              </a:rPr>
              <a:t>brushed wool gauze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17152" y="5074920"/>
            <a:ext cx="25420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>
                <a:solidFill>
                  <a:srgbClr val="3A4442"/>
                </a:solidFill>
                <a:latin typeface="DejaVu Sans"/>
              </a:rPr>
              <a:t>open weave, salt-faded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spc="280">
                <a:solidFill>
                  <a:srgbClr val="6FA9A0"/>
                </a:solidFill>
                <a:latin typeface="DejaVu Sans"/>
              </a:rPr>
              <a:t>silhouette  ·  the line-up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033271"/>
            <a:ext cx="1463040" cy="0"/>
          </a:xfrm>
          <a:prstGeom prst="line">
            <a:avLst/>
          </a:prstGeom>
          <a:ln w="2286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35040" y="566928"/>
            <a:ext cx="53035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8000"/>
              </a:lnSpc>
            </a:pPr>
            <a:r>
              <a:rPr sz="1300" b="0" i="1">
                <a:solidFill>
                  <a:srgbClr val="6FA9A0"/>
                </a:solidFill>
                <a:latin typeface="DejaVu Serif"/>
              </a:rPr>
              <a:t>fluid columns, dropped shoulders, tide-soft volume.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822960" y="5742432"/>
            <a:ext cx="10515600" cy="0"/>
          </a:xfrm>
          <a:prstGeom prst="line">
            <a:avLst/>
          </a:prstGeom>
          <a:ln w="15240">
            <a:solidFill>
              <a:srgbClr val="D8C9A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822960" y="1481328"/>
            <a:ext cx="1993392" cy="4160520"/>
          </a:xfrm>
          <a:prstGeom prst="rect">
            <a:avLst/>
          </a:prstGeom>
          <a:solidFill>
            <a:srgbClr val="CFE2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tmpmlqc1j_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1591056"/>
            <a:ext cx="1773936" cy="3931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" y="1517904"/>
            <a:ext cx="19933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1">
                <a:solidFill>
                  <a:srgbClr val="3A4442"/>
                </a:solidFill>
                <a:latin typeface="DejaVu Serif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815584"/>
            <a:ext cx="19933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column</a:t>
            </a:r>
          </a:p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slip dress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62656" y="1481328"/>
            <a:ext cx="1993392" cy="4160520"/>
          </a:xfrm>
          <a:prstGeom prst="rect">
            <a:avLst/>
          </a:prstGeom>
          <a:solidFill>
            <a:srgbClr val="CFE2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tmpnl8jgyv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1591056"/>
            <a:ext cx="1773936" cy="39319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62656" y="1517904"/>
            <a:ext cx="19933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1">
                <a:solidFill>
                  <a:srgbClr val="3A4442"/>
                </a:solidFill>
                <a:latin typeface="DejaVu Serif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62656" y="5815584"/>
            <a:ext cx="19933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cropped knit</a:t>
            </a:r>
          </a:p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+ wide trouser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102352" y="1481328"/>
            <a:ext cx="1993392" cy="4160520"/>
          </a:xfrm>
          <a:prstGeom prst="rect">
            <a:avLst/>
          </a:prstGeom>
          <a:solidFill>
            <a:srgbClr val="CFE2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tmp6c6jnkm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80" y="1591056"/>
            <a:ext cx="1773936" cy="39319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02352" y="1517904"/>
            <a:ext cx="19933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1">
                <a:solidFill>
                  <a:srgbClr val="3A4442"/>
                </a:solidFill>
                <a:latin typeface="DejaVu Serif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02352" y="5815584"/>
            <a:ext cx="19933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waxed anorak</a:t>
            </a:r>
          </a:p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+ short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242048" y="1481328"/>
            <a:ext cx="1993392" cy="4160520"/>
          </a:xfrm>
          <a:prstGeom prst="rect">
            <a:avLst/>
          </a:prstGeom>
          <a:solidFill>
            <a:srgbClr val="CFE2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tmp2ukr4p8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776" y="1591056"/>
            <a:ext cx="1773936" cy="393192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242048" y="1517904"/>
            <a:ext cx="19933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1">
                <a:solidFill>
                  <a:srgbClr val="3A4442"/>
                </a:solidFill>
                <a:latin typeface="DejaVu Serif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42048" y="5815584"/>
            <a:ext cx="19933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gauze midi</a:t>
            </a:r>
          </a:p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dress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381744" y="1481328"/>
            <a:ext cx="1993392" cy="4160520"/>
          </a:xfrm>
          <a:prstGeom prst="rect">
            <a:avLst/>
          </a:prstGeom>
          <a:solidFill>
            <a:srgbClr val="CFE2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tmpxsu5iui_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1472" y="1591056"/>
            <a:ext cx="1773936" cy="393192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381744" y="1517904"/>
            <a:ext cx="19933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1">
                <a:solidFill>
                  <a:srgbClr val="3A4442"/>
                </a:solidFill>
                <a:latin typeface="DejaVu Serif"/>
              </a:rPr>
              <a:t>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81744" y="5815584"/>
            <a:ext cx="199339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cocoon coat</a:t>
            </a:r>
          </a:p>
          <a:p>
            <a:pPr algn="ctr">
              <a:lnSpc>
                <a:spcPct val="105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+ column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7DC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66928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spc="340">
                <a:solidFill>
                  <a:srgbClr val="3A4442"/>
                </a:solidFill>
                <a:latin typeface="DejaVu Sans"/>
              </a:rPr>
              <a:t>key looks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38160" y="603504"/>
            <a:ext cx="3474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1">
                <a:solidFill>
                  <a:srgbClr val="3A4442"/>
                </a:solidFill>
                <a:latin typeface="DejaVu Serif"/>
              </a:rPr>
              <a:t>fig. 03 — resort, looks 01–03</a:t>
            </a:r>
          </a:p>
        </p:txBody>
      </p:sp>
      <p:sp>
        <p:nvSpPr>
          <p:cNvPr id="4" name="Rectangle 3"/>
          <p:cNvSpPr/>
          <p:nvPr/>
        </p:nvSpPr>
        <p:spPr>
          <a:xfrm>
            <a:off x="768096" y="1170432"/>
            <a:ext cx="3511296" cy="4828032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tmpox3ry1m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298448"/>
            <a:ext cx="3401568" cy="3977639"/>
          </a:xfrm>
          <a:prstGeom prst="rect">
            <a:avLst/>
          </a:prstGeom>
        </p:spPr>
      </p:pic>
      <p:cxnSp>
        <p:nvCxnSpPr>
          <p:cNvPr id="6" name="Connector 5"/>
          <p:cNvCxnSpPr/>
          <p:nvPr/>
        </p:nvCxnSpPr>
        <p:spPr>
          <a:xfrm>
            <a:off x="822960" y="5394960"/>
            <a:ext cx="777240" cy="0"/>
          </a:xfrm>
          <a:prstGeom prst="line">
            <a:avLst/>
          </a:prstGeom>
          <a:ln w="2540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2960" y="5468112"/>
            <a:ext cx="3401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>
                <a:solidFill>
                  <a:srgbClr val="6FA9A0"/>
                </a:solidFill>
                <a:latin typeface="DejaVu Sans"/>
              </a:rPr>
              <a:t>look 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724144"/>
            <a:ext cx="3401568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1">
                <a:solidFill>
                  <a:srgbClr val="3A4442"/>
                </a:solidFill>
                <a:latin typeface="DejaVu Serif"/>
              </a:rPr>
              <a:t>driftwood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5696" y="1170432"/>
            <a:ext cx="3511296" cy="4828032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tmpyo9fe3z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560" y="1298448"/>
            <a:ext cx="3401568" cy="3977639"/>
          </a:xfrm>
          <a:prstGeom prst="rect">
            <a:avLst/>
          </a:prstGeom>
        </p:spPr>
      </p:pic>
      <p:cxnSp>
        <p:nvCxnSpPr>
          <p:cNvPr id="11" name="Connector 10"/>
          <p:cNvCxnSpPr/>
          <p:nvPr/>
        </p:nvCxnSpPr>
        <p:spPr>
          <a:xfrm>
            <a:off x="4480560" y="5394960"/>
            <a:ext cx="777240" cy="0"/>
          </a:xfrm>
          <a:prstGeom prst="line">
            <a:avLst/>
          </a:prstGeom>
          <a:ln w="2540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80560" y="5468112"/>
            <a:ext cx="3401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>
                <a:solidFill>
                  <a:srgbClr val="6FA9A0"/>
                </a:solidFill>
                <a:latin typeface="DejaVu Sans"/>
              </a:rPr>
              <a:t>look 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5724144"/>
            <a:ext cx="3401568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1">
                <a:solidFill>
                  <a:srgbClr val="3A4442"/>
                </a:solidFill>
                <a:latin typeface="DejaVu Serif"/>
              </a:rPr>
              <a:t>sea-glass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83296" y="1170432"/>
            <a:ext cx="3511296" cy="4828032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tmpk_zcnps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1298448"/>
            <a:ext cx="3401568" cy="3977639"/>
          </a:xfrm>
          <a:prstGeom prst="rect">
            <a:avLst/>
          </a:prstGeom>
        </p:spPr>
      </p:pic>
      <p:cxnSp>
        <p:nvCxnSpPr>
          <p:cNvPr id="16" name="Connector 15"/>
          <p:cNvCxnSpPr/>
          <p:nvPr/>
        </p:nvCxnSpPr>
        <p:spPr>
          <a:xfrm>
            <a:off x="8138160" y="5394960"/>
            <a:ext cx="777240" cy="0"/>
          </a:xfrm>
          <a:prstGeom prst="line">
            <a:avLst/>
          </a:prstGeom>
          <a:ln w="2540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138160" y="5468112"/>
            <a:ext cx="3401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>
                <a:solidFill>
                  <a:srgbClr val="6FA9A0"/>
                </a:solidFill>
                <a:latin typeface="DejaVu Sans"/>
              </a:rPr>
              <a:t>look 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38160" y="5724144"/>
            <a:ext cx="3401568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1">
                <a:solidFill>
                  <a:srgbClr val="3A4442"/>
                </a:solidFill>
                <a:latin typeface="DejaVu Serif"/>
              </a:rPr>
              <a:t>salt rope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7DC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66928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spc="340">
                <a:solidFill>
                  <a:srgbClr val="3A4442"/>
                </a:solidFill>
                <a:latin typeface="DejaVu Sans"/>
              </a:rPr>
              <a:t>key looks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38160" y="603504"/>
            <a:ext cx="3474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 i="1">
                <a:solidFill>
                  <a:srgbClr val="3A4442"/>
                </a:solidFill>
                <a:latin typeface="DejaVu Serif"/>
              </a:rPr>
              <a:t>fig. 04 — resort, looks 04–06</a:t>
            </a:r>
          </a:p>
        </p:txBody>
      </p:sp>
      <p:sp>
        <p:nvSpPr>
          <p:cNvPr id="4" name="Rectangle 3"/>
          <p:cNvSpPr/>
          <p:nvPr/>
        </p:nvSpPr>
        <p:spPr>
          <a:xfrm>
            <a:off x="768096" y="1170432"/>
            <a:ext cx="3511296" cy="4828032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tmpk63a6j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298448"/>
            <a:ext cx="3401568" cy="3977639"/>
          </a:xfrm>
          <a:prstGeom prst="rect">
            <a:avLst/>
          </a:prstGeom>
        </p:spPr>
      </p:pic>
      <p:cxnSp>
        <p:nvCxnSpPr>
          <p:cNvPr id="6" name="Connector 5"/>
          <p:cNvCxnSpPr/>
          <p:nvPr/>
        </p:nvCxnSpPr>
        <p:spPr>
          <a:xfrm>
            <a:off x="822960" y="5394960"/>
            <a:ext cx="777240" cy="0"/>
          </a:xfrm>
          <a:prstGeom prst="line">
            <a:avLst/>
          </a:prstGeom>
          <a:ln w="2540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2960" y="5468112"/>
            <a:ext cx="3401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>
                <a:solidFill>
                  <a:srgbClr val="6FA9A0"/>
                </a:solidFill>
                <a:latin typeface="DejaVu Sans"/>
              </a:rPr>
              <a:t>look 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724144"/>
            <a:ext cx="3401568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1">
                <a:solidFill>
                  <a:srgbClr val="3A4442"/>
                </a:solidFill>
                <a:latin typeface="DejaVu Serif"/>
              </a:rPr>
              <a:t>foam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5696" y="1170432"/>
            <a:ext cx="3511296" cy="4828032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tmpcy7so5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560" y="1298448"/>
            <a:ext cx="3401568" cy="3977639"/>
          </a:xfrm>
          <a:prstGeom prst="rect">
            <a:avLst/>
          </a:prstGeom>
        </p:spPr>
      </p:pic>
      <p:cxnSp>
        <p:nvCxnSpPr>
          <p:cNvPr id="11" name="Connector 10"/>
          <p:cNvCxnSpPr/>
          <p:nvPr/>
        </p:nvCxnSpPr>
        <p:spPr>
          <a:xfrm>
            <a:off x="4480560" y="5394960"/>
            <a:ext cx="777240" cy="0"/>
          </a:xfrm>
          <a:prstGeom prst="line">
            <a:avLst/>
          </a:prstGeom>
          <a:ln w="2540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80560" y="5468112"/>
            <a:ext cx="3401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>
                <a:solidFill>
                  <a:srgbClr val="6FA9A0"/>
                </a:solidFill>
                <a:latin typeface="DejaVu Sans"/>
              </a:rPr>
              <a:t>look 05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5724144"/>
            <a:ext cx="3401568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1">
                <a:solidFill>
                  <a:srgbClr val="3A4442"/>
                </a:solidFill>
                <a:latin typeface="DejaVu Serif"/>
              </a:rPr>
              <a:t>shale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83296" y="1170432"/>
            <a:ext cx="3511296" cy="4828032"/>
          </a:xfrm>
          <a:prstGeom prst="rect">
            <a:avLst/>
          </a:prstGeom>
          <a:solidFill>
            <a:srgbClr val="FBF9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tmp06cfdsjz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1298448"/>
            <a:ext cx="3401568" cy="3977639"/>
          </a:xfrm>
          <a:prstGeom prst="rect">
            <a:avLst/>
          </a:prstGeom>
        </p:spPr>
      </p:pic>
      <p:cxnSp>
        <p:nvCxnSpPr>
          <p:cNvPr id="16" name="Connector 15"/>
          <p:cNvCxnSpPr/>
          <p:nvPr/>
        </p:nvCxnSpPr>
        <p:spPr>
          <a:xfrm>
            <a:off x="8138160" y="5394960"/>
            <a:ext cx="777240" cy="0"/>
          </a:xfrm>
          <a:prstGeom prst="line">
            <a:avLst/>
          </a:prstGeom>
          <a:ln w="2540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138160" y="5468112"/>
            <a:ext cx="3401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>
                <a:solidFill>
                  <a:srgbClr val="6FA9A0"/>
                </a:solidFill>
                <a:latin typeface="DejaVu Sans"/>
              </a:rPr>
              <a:t>look 06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38160" y="5724144"/>
            <a:ext cx="3401568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1">
                <a:solidFill>
                  <a:srgbClr val="3A4442"/>
                </a:solidFill>
                <a:latin typeface="DejaVu Serif"/>
              </a:rPr>
              <a:t>low tide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spc="280">
                <a:solidFill>
                  <a:srgbClr val="6FA9A0"/>
                </a:solidFill>
                <a:latin typeface="DejaVu Sans"/>
              </a:rPr>
              <a:t>details  &amp;  trims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822960" y="1033271"/>
            <a:ext cx="1463040" cy="0"/>
          </a:xfrm>
          <a:prstGeom prst="line">
            <a:avLst/>
          </a:prstGeom>
          <a:ln w="22860">
            <a:solidFill>
              <a:srgbClr val="E4A8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583680" y="566928"/>
            <a:ext cx="47548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8000"/>
              </a:lnSpc>
            </a:pPr>
            <a:r>
              <a:rPr sz="1300" b="0" i="1">
                <a:solidFill>
                  <a:srgbClr val="6FA9A0"/>
                </a:solidFill>
                <a:latin typeface="DejaVu Serif"/>
              </a:rPr>
              <a:t>the collection lives in its small things.</a:t>
            </a:r>
          </a:p>
        </p:txBody>
      </p:sp>
      <p:pic>
        <p:nvPicPr>
          <p:cNvPr id="5" name="Picture 4" descr="tmppbjejuj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517904"/>
            <a:ext cx="2057400" cy="23317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1554480"/>
            <a:ext cx="20574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FBF9F4"/>
                </a:solidFill>
                <a:latin typeface="DejaVu Serif"/>
              </a:rPr>
              <a:t>fig. 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950208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>
                <a:solidFill>
                  <a:srgbClr val="3A4442"/>
                </a:solidFill>
                <a:latin typeface="DejaVu Serif"/>
              </a:rPr>
              <a:t>shell buttons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443984"/>
            <a:ext cx="2057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sanded, mismatched by hand</a:t>
            </a:r>
          </a:p>
        </p:txBody>
      </p:sp>
      <p:pic>
        <p:nvPicPr>
          <p:cNvPr id="9" name="Picture 8" descr="tmpozhak3i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952" y="1517904"/>
            <a:ext cx="2057400" cy="23317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4952" y="1554480"/>
            <a:ext cx="20574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FBF9F4"/>
                </a:solidFill>
                <a:latin typeface="DejaVu Serif"/>
              </a:rPr>
              <a:t>fig. 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4952" y="3950208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>
                <a:solidFill>
                  <a:srgbClr val="3A4442"/>
                </a:solidFill>
                <a:latin typeface="DejaVu Serif"/>
              </a:rPr>
              <a:t>waxed rope drawcord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4952" y="4443984"/>
            <a:ext cx="2057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knotted, raw-cut ends</a:t>
            </a:r>
          </a:p>
        </p:txBody>
      </p:sp>
      <p:pic>
        <p:nvPicPr>
          <p:cNvPr id="13" name="Picture 12" descr="tmpydk9t6x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944" y="1517904"/>
            <a:ext cx="2057400" cy="2331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66944" y="1554480"/>
            <a:ext cx="20574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FBF9F4"/>
                </a:solidFill>
                <a:latin typeface="DejaVu Serif"/>
              </a:rPr>
              <a:t>fig. 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6944" y="3950208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>
                <a:solidFill>
                  <a:srgbClr val="3A4442"/>
                </a:solidFill>
                <a:latin typeface="DejaVu Serif"/>
              </a:rPr>
              <a:t>raw &amp; rolled hems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66944" y="4443984"/>
            <a:ext cx="2057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left to fray softly</a:t>
            </a:r>
          </a:p>
        </p:txBody>
      </p:sp>
      <p:pic>
        <p:nvPicPr>
          <p:cNvPr id="17" name="Picture 16" descr="tmpefu5zu1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8936" y="1517904"/>
            <a:ext cx="2057400" cy="23317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88936" y="1554480"/>
            <a:ext cx="20574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FBF9F4"/>
                </a:solidFill>
                <a:latin typeface="DejaVu Serif"/>
              </a:rPr>
              <a:t>fig. 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88936" y="3950208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>
                <a:solidFill>
                  <a:srgbClr val="3A4442"/>
                </a:solidFill>
                <a:latin typeface="DejaVu Serif"/>
              </a:rPr>
              <a:t>sea-glass bead trim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88936" y="4443984"/>
            <a:ext cx="2057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tumbled, hand-sewn</a:t>
            </a:r>
          </a:p>
        </p:txBody>
      </p:sp>
      <p:pic>
        <p:nvPicPr>
          <p:cNvPr id="21" name="Picture 20" descr="tmpjylhc4x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0928" y="1517904"/>
            <a:ext cx="2057400" cy="23317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710928" y="1554480"/>
            <a:ext cx="20574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1">
                <a:solidFill>
                  <a:srgbClr val="FBF9F4"/>
                </a:solidFill>
                <a:latin typeface="DejaVu Serif"/>
              </a:rPr>
              <a:t>fig. 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10928" y="3950208"/>
            <a:ext cx="2057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>
                <a:solidFill>
                  <a:srgbClr val="3A4442"/>
                </a:solidFill>
                <a:latin typeface="DejaVu Serif"/>
              </a:rPr>
              <a:t>visible whip-stitch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710928" y="4443984"/>
            <a:ext cx="2057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>
                <a:solidFill>
                  <a:srgbClr val="3A4442"/>
                </a:solidFill>
                <a:latin typeface="DejaVu Sans"/>
              </a:rPr>
              <a:t>contrast coral thread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