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€k</c:v>
                </c:pt>
              </c:strCache>
            </c:strRef>
          </c:tx>
          <c:spPr>
            <a:solidFill>
              <a:srgbClr val="C19A6B"/>
            </a:solidFill>
          </c:spPr>
          <c:cat>
            <c:strRef>
              <c:f>Sheet1!$A$2:$A$6</c:f>
              <c:strCache>
                <c:ptCount val="5"/>
                <c:pt idx="0">
                  <c:v>Paid social</c:v>
                </c:pt>
                <c:pt idx="1">
                  <c:v>Influencer</c:v>
                </c:pt>
                <c:pt idx="2">
                  <c:v>PR &amp; events</c:v>
                </c:pt>
                <c:pt idx="3">
                  <c:v>Search</c:v>
                </c:pt>
                <c:pt idx="4">
                  <c:v>CRM &amp; email</c:v>
                </c:pt>
              </c:strCache>
            </c:strRef>
          </c:cat>
          <c:val>
            <c:numRef>
              <c:f>Sheet1!$B$2:$B$6</c:f>
              <c:numCache>
                <c:formatCode>"€"0"k"</c:formatCode>
                <c:ptCount val="5"/>
                <c:pt idx="0">
                  <c:v>45.6</c:v>
                </c:pt>
                <c:pt idx="1">
                  <c:v>26.4</c:v>
                </c:pt>
                <c:pt idx="2">
                  <c:v>21.6</c:v>
                </c:pt>
                <c:pt idx="3">
                  <c:v>14.4</c:v>
                </c:pt>
                <c:pt idx="4">
                  <c:v>12.0</c:v>
                </c:pt>
              </c:numCache>
            </c:numRef>
          </c:val>
        </c:ser>
        <c:dLbls>
          <c:numFmt formatCode="&quot;€&quot;0&quot;k&quot;" sourceLinked="0"/>
          <c:txPr>
            <a:bodyPr/>
            <a:lstStyle/>
            <a:p>
              <a:pPr>
                <a:defRPr sz="900">
                  <a:solidFill>
                    <a:srgbClr val="2C2A28"/>
                  </a:solidFill>
                  <a:latin typeface="DejaVu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2C2A28"/>
                </a:solidFill>
                <a:latin typeface="DejaVu Sans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b"/>
        <c:majorGridlines/>
        <c:numFmt formatCode="&quot;€&quot;0&quot;k&quot;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2C2A28"/>
                </a:solidFill>
                <a:latin typeface="DejaVu Sans"/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000">
          <a:latin typeface="DejaVu San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units</c:v>
                </c:pt>
              </c:strCache>
            </c:strRef>
          </c:tx>
          <c:spPr>
            <a:solidFill>
              <a:srgbClr val="C19A6B"/>
            </a:solidFill>
            <a:ln>
              <a:solidFill>
                <a:srgbClr val="C19A6B"/>
              </a:solidFill>
            </a:ln>
          </c:spPr>
          <c:cat>
            <c:strRef>
              <c:f>Sheet1!$A$2:$A$13</c:f>
              <c:strCache>
                <c:ptCount val="12"/>
                <c:pt idx="0">
                  <c:v>W1</c:v>
                </c:pt>
                <c:pt idx="1">
                  <c:v>W2</c:v>
                </c:pt>
                <c:pt idx="2">
                  <c:v>W3</c:v>
                </c:pt>
                <c:pt idx="3">
                  <c:v>W4</c:v>
                </c:pt>
                <c:pt idx="4">
                  <c:v>W5</c:v>
                </c:pt>
                <c:pt idx="5">
                  <c:v>W6</c:v>
                </c:pt>
                <c:pt idx="6">
                  <c:v>W7</c:v>
                </c:pt>
                <c:pt idx="7">
                  <c:v>W8</c:v>
                </c:pt>
                <c:pt idx="8">
                  <c:v>W9</c:v>
                </c:pt>
                <c:pt idx="9">
                  <c:v>W10</c:v>
                </c:pt>
                <c:pt idx="10">
                  <c:v>W11</c:v>
                </c:pt>
                <c:pt idx="11">
                  <c:v>W12</c:v>
                </c:pt>
              </c:strCache>
            </c:strRef>
          </c:cat>
          <c:val>
            <c:numRef>
              <c:f>Sheet1!$B$2:$B$13</c:f>
              <c:numCache>
                <c:formatCode>#,##0</c:formatCode>
                <c:ptCount val="12"/>
                <c:pt idx="0">
                  <c:v>25</c:v>
                </c:pt>
                <c:pt idx="1">
                  <c:v>65</c:v>
                </c:pt>
                <c:pt idx="2">
                  <c:v>125</c:v>
                </c:pt>
                <c:pt idx="3">
                  <c:v>315</c:v>
                </c:pt>
                <c:pt idx="4">
                  <c:v>485</c:v>
                </c:pt>
                <c:pt idx="5">
                  <c:v>625</c:v>
                </c:pt>
                <c:pt idx="6">
                  <c:v>745</c:v>
                </c:pt>
                <c:pt idx="7">
                  <c:v>845</c:v>
                </c:pt>
                <c:pt idx="8">
                  <c:v>940</c:v>
                </c:pt>
                <c:pt idx="9">
                  <c:v>1030</c:v>
                </c:pt>
                <c:pt idx="10">
                  <c:v>1110</c:v>
                </c:pt>
                <c:pt idx="11">
                  <c:v>1200</c:v>
                </c:pt>
              </c:numCache>
            </c:numRef>
          </c:val>
          <c:smooth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2C2A28"/>
                </a:solidFill>
                <a:latin typeface="DejaVu Sans"/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2C2A28"/>
                </a:solidFill>
                <a:latin typeface="DejaVu Sans"/>
              </a:defRPr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1000">
          <a:latin typeface="DejaVu Sans"/>
        </a:defRPr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Cover. Open with conviction: AUMONT is launching its first true icon, The Meridian Tote, at €890 RRP across Q3 2026. Frame the deck as the full go-to-market plan — product, audience, pricing, channels, phased timeline, budget, KPIs and risk. Set the tone: confident, commercial, editorial. The camel-and-black identity should feel unmistakably AUMONT.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scoreboard. Five numbers define success: 4.2M reach, 320K sessions, 1,200 units, an €1.07M revenue target (1,200 units × €890 RRP), and a €100 blended CAC. The target curve is the cumulative-units ramp: a modest waitlist build in Tease, the drop-day spike at W4, then a steady Sustain climb to 1,200 by W12. If the curve tracks below plan by W6, we lean CRM and retargeting before adding paid spend.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risk has one owner and one guardrail — no orphaned risks. Supply and creative are the two High items: a late tannery PO or an unfinished hero film both break the 27 Jul drop, so both have hard pre-launch deadlines. The CAC guardrail ties back to the €100 target — if paid CAC breaches €130 we cap it and move budget to CRM rather than chase volume at a loss.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on ownership and a clear ask. Every pre-launch item has a name and a date, sequenced so the 27 July drop is de-risked by construction. Restate the commitment — 1,200 units, €1.07M revenue, €100 CAC — and ask for the green light plus sign-off on the owners on screen. End with conviction: this is how The Meridian Tote becomes the AUMONT icon.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Product truth first. Lead with the object: full-grain leather that patinas, genuinely functional carry, and a quiet, recognisable design signature. These three differentiators become the creative spine of every channel — we sell the keep-forever story, not a discount. Hold up the physical bag here if in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the market backdrop and make the strategic case for a single hero. The €79B / ~5% figures are ILLUSTRATIVE placeholders styled after Bain's luxury study — replace with a licensed source before external use. The real argument: luxury demand concentrates on a handful of icon styles, so a focused launch beats a broad range.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buyable segments, one value proposition. The Established Professional is the primary target; Gifter drives the Q3 peak; Loyalist is the cheapest conversion via CRM. The value prop — 'the one bag you'll carry for a decade' — is the single line every channel ladders up to. Keep messaging on longevity and craft, never on discount.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Pricing holds the €890 anchor all quarter — no markdowns, protecting brand equity and margin. The only concession is scarcity, not price: the first 200 founders pay €820 (€70 off) for early access and a numbered card. The bundle lifts AOV by attaching the €120 cardholder at an effective €50 saving. Discipline here is the point: we never train the buyer to wait for a sale.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Channel roles, not a channel list. Paid social and influencer build the top of the funnel; PR gives the launch cultural weight; search harvests the intent everything else creates; CRM is the cheapest, highest-converting channel we own — the 24,000 list gets the founder drop first. If a channel can't name its one job, it doesn't get budget.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Deliberate section break — the one divider in the deck. Part One made the case for the product and the audience; Part Two is the operational plan. Pause here, then move into the phased timeline. Black ground with camel type is the AUMONT section signature.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plan on one page. Tease (6–24 Jul) builds the waitlist and seeds press. Launch (27 Jul) is a single coordinated drop day across every channel — founder email, campaign, dinner and unboxing wave all fire together. Sustain (from 18 Aug) shifts to UGC, retargeting, the Le Marais pop-up and replenishment. Every beat is dated so owners can build backwards from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Left: what actually gets made, by channel and phase — the production brief in one grid. Right: the €120,000 budget, weighted to the channels that build reach (paid social €46k, influencer €26k). The split sums exactly to €120,000 and, against the 1,200-unit target, implies a blended CAC of €100. Search and CRM are deliberately lean because they harvest demand rather than create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mplajlhp8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0"/>
            <a:ext cx="39620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01583" y="0"/>
            <a:ext cx="128016" cy="6858000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566928"/>
            <a:ext cx="6858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500">
                <a:solidFill>
                  <a:srgbClr val="111111"/>
                </a:solidFill>
                <a:latin typeface="DejaVu Sans"/>
              </a:rPr>
              <a:t>AUMONT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32688"/>
            <a:ext cx="6858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 spc="300">
                <a:solidFill>
                  <a:srgbClr val="A6784B"/>
                </a:solidFill>
                <a:latin typeface="DejaVu Sans"/>
              </a:rPr>
              <a:t>MODERN LEATHER · PARIS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01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GO-TO-MARKET PLAN · Q3 2026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640" y="2697480"/>
            <a:ext cx="2377440" cy="0"/>
          </a:xfrm>
          <a:prstGeom prst="line">
            <a:avLst/>
          </a:prstGeom>
          <a:ln w="31750">
            <a:solidFill>
              <a:srgbClr val="C19A6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880360"/>
            <a:ext cx="740664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</a:pPr>
            <a:r>
              <a:rPr sz="6200" b="0">
                <a:solidFill>
                  <a:srgbClr val="111111"/>
                </a:solidFill>
                <a:latin typeface="DejaVu Serif"/>
              </a:rPr>
              <a:t>The</a:t>
            </a:r>
          </a:p>
          <a:p>
            <a:pPr algn="l">
              <a:lnSpc>
                <a:spcPct val="96000"/>
              </a:lnSpc>
            </a:pPr>
            <a:r>
              <a:rPr sz="6200" b="0">
                <a:solidFill>
                  <a:srgbClr val="111111"/>
                </a:solidFill>
                <a:latin typeface="DejaVu Serif"/>
              </a:rPr>
              <a:t>Meridian Tote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074920"/>
            <a:ext cx="72237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2C2A28"/>
                </a:solidFill>
                <a:latin typeface="DejaVu Sans"/>
              </a:rPr>
              <a:t>A signature carry, engineered to outlast the season —</a:t>
            </a:r>
          </a:p>
          <a:p>
            <a:pPr algn="l">
              <a:lnSpc>
                <a:spcPct val="125000"/>
              </a:lnSpc>
            </a:pPr>
            <a:r>
              <a:rPr sz="1350" b="0">
                <a:solidFill>
                  <a:srgbClr val="2C2A28"/>
                </a:solidFill>
                <a:latin typeface="DejaVu Sans"/>
              </a:rPr>
              <a:t>and the launch plan to make it the house icon.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089904"/>
            <a:ext cx="73152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 spc="220">
                <a:solidFill>
                  <a:srgbClr val="A6784B"/>
                </a:solidFill>
                <a:latin typeface="DejaVu Sans"/>
              </a:rPr>
              <a:t>6 JUL – 28 SEP 2026</a:t>
            </a:r>
            <a:r>
              <a:rPr sz="950" b="1" spc="220">
                <a:solidFill>
                  <a:srgbClr val="B7AE9C"/>
                </a:solidFill>
                <a:latin typeface="DejaVu Sans"/>
              </a:rPr>
              <a:t>   ·   CONFIDENTIAL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09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TARGETS &amp; KPIS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spc="40">
                <a:solidFill>
                  <a:srgbClr val="111111"/>
                </a:solidFill>
                <a:latin typeface="DejaVu Sans"/>
              </a:rPr>
              <a:t>What good looks like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74519"/>
            <a:ext cx="2212848" cy="539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C19A6B"/>
                </a:solidFill>
                <a:latin typeface="DejaVu Serif"/>
              </a:rPr>
              <a:t>4.2M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32557"/>
            <a:ext cx="2212848" cy="2514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40">
                <a:solidFill>
                  <a:srgbClr val="2C2A28"/>
                </a:solidFill>
                <a:latin typeface="DejaVu Serif"/>
              </a:rPr>
              <a:t>AWARENESS REACH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1488" y="1874519"/>
            <a:ext cx="2212848" cy="539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111111"/>
                </a:solidFill>
                <a:latin typeface="DejaVu Serif"/>
              </a:rPr>
              <a:t>320K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1488" y="2432557"/>
            <a:ext cx="2212848" cy="2514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40">
                <a:solidFill>
                  <a:srgbClr val="2C2A28"/>
                </a:solidFill>
                <a:latin typeface="DejaVu Serif"/>
              </a:rPr>
              <a:t>SITE SESSIONS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74336" y="1874519"/>
            <a:ext cx="2212848" cy="539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C19A6B"/>
                </a:solidFill>
                <a:latin typeface="DejaVu Serif"/>
              </a:rPr>
              <a:t>1,200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74336" y="2432557"/>
            <a:ext cx="2212848" cy="2514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40">
                <a:solidFill>
                  <a:srgbClr val="2C2A28"/>
                </a:solidFill>
                <a:latin typeface="DejaVu Serif"/>
              </a:rPr>
              <a:t>UNITS · LAUNCH QTR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87183" y="1874519"/>
            <a:ext cx="2212848" cy="539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A6784B"/>
                </a:solidFill>
                <a:latin typeface="DejaVu Serif"/>
              </a:rPr>
              <a:t>€1.07M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87183" y="2432557"/>
            <a:ext cx="2212848" cy="2514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40">
                <a:solidFill>
                  <a:srgbClr val="2C2A28"/>
                </a:solidFill>
                <a:latin typeface="DejaVu Serif"/>
              </a:rPr>
              <a:t>REVENUE TARGET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00032" y="1874519"/>
            <a:ext cx="2212848" cy="539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111111"/>
                </a:solidFill>
                <a:latin typeface="DejaVu Serif"/>
              </a:rPr>
              <a:t>€100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00032" y="2432557"/>
            <a:ext cx="2212848" cy="2514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00" b="1" spc="140">
                <a:solidFill>
                  <a:srgbClr val="2C2A28"/>
                </a:solidFill>
                <a:latin typeface="DejaVu Serif"/>
              </a:rPr>
              <a:t>BLENDED CAC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640" y="3063240"/>
            <a:ext cx="11091672" cy="0"/>
          </a:xfrm>
          <a:prstGeom prst="line">
            <a:avLst/>
          </a:prstGeom>
          <a:ln w="15240">
            <a:solidFill>
              <a:srgbClr val="DED6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640" y="32461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 spc="200">
                <a:solidFill>
                  <a:srgbClr val="A6784B"/>
                </a:solidFill>
                <a:latin typeface="DejaVu Sans"/>
              </a:rPr>
              <a:t>TARGET CURVE  </a:t>
            </a:r>
            <a:r>
              <a:rPr sz="1000" b="1" spc="150">
                <a:solidFill>
                  <a:srgbClr val="2C2A28"/>
                </a:solidFill>
                <a:latin typeface="DejaVu Sans"/>
              </a:rPr>
              <a:t>CUMULATIVE UNITS TO 1,200</a:t>
            </a:r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548640" y="3611880"/>
          <a:ext cx="7315200" cy="2468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7" name="Rectangle 16"/>
          <p:cNvSpPr/>
          <p:nvPr/>
        </p:nvSpPr>
        <p:spPr>
          <a:xfrm>
            <a:off x="7635240" y="3611880"/>
            <a:ext cx="3977639" cy="2468880"/>
          </a:xfrm>
          <a:prstGeom prst="rect">
            <a:avLst/>
          </a:prstGeom>
          <a:solidFill>
            <a:srgbClr val="FBF9F5"/>
          </a:solidFill>
          <a:ln w="12700">
            <a:solidFill>
              <a:srgbClr val="DE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863840" y="3831336"/>
            <a:ext cx="146304" cy="384048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138160" y="3794760"/>
            <a:ext cx="3291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150">
                <a:solidFill>
                  <a:srgbClr val="111111"/>
                </a:solidFill>
                <a:latin typeface="DejaVu Sans"/>
              </a:rPr>
              <a:t>TEASE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38160" y="4105656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2C2A28"/>
                </a:solidFill>
                <a:latin typeface="DejaVu Sans"/>
              </a:rPr>
              <a:t>Waitlist build — </a:t>
            </a:r>
            <a:r>
              <a:rPr sz="1000" b="1">
                <a:solidFill>
                  <a:srgbClr val="C19A6B"/>
                </a:solidFill>
                <a:latin typeface="DejaVu Sans"/>
              </a:rPr>
              <a:t>125 units by W3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863840" y="4581144"/>
            <a:ext cx="146304" cy="384048"/>
          </a:xfrm>
          <a:prstGeom prst="rect">
            <a:avLst/>
          </a:prstGeom>
          <a:solidFill>
            <a:srgbClr val="2C2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138160" y="4544568"/>
            <a:ext cx="3291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150">
                <a:solidFill>
                  <a:srgbClr val="111111"/>
                </a:solidFill>
                <a:latin typeface="DejaVu Sans"/>
              </a:rPr>
              <a:t>LAUNCH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38160" y="4855464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2C2A28"/>
                </a:solidFill>
                <a:latin typeface="DejaVu Sans"/>
              </a:rPr>
              <a:t>Drop-day spike — </a:t>
            </a:r>
            <a:r>
              <a:rPr sz="1000" b="1">
                <a:solidFill>
                  <a:srgbClr val="2C2A28"/>
                </a:solidFill>
                <a:latin typeface="DejaVu Sans"/>
              </a:rPr>
              <a:t>745 units by W7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863840" y="5330952"/>
            <a:ext cx="146304" cy="384048"/>
          </a:xfrm>
          <a:prstGeom prst="rect">
            <a:avLst/>
          </a:prstGeom>
          <a:solidFill>
            <a:srgbClr val="A678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138160" y="5294376"/>
            <a:ext cx="32918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150">
                <a:solidFill>
                  <a:srgbClr val="111111"/>
                </a:solidFill>
                <a:latin typeface="DejaVu Sans"/>
              </a:rPr>
              <a:t>SUSTAIN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138160" y="5605272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2C2A28"/>
                </a:solidFill>
                <a:latin typeface="DejaVu Sans"/>
              </a:rPr>
              <a:t>Ramp to target — </a:t>
            </a:r>
            <a:r>
              <a:rPr sz="1000" b="1">
                <a:solidFill>
                  <a:srgbClr val="A6784B"/>
                </a:solidFill>
                <a:latin typeface="DejaVu Sans"/>
              </a:rPr>
              <a:t>1,200 units by W12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10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RISKS &amp; DEPENDENCIES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 spc="40">
                <a:solidFill>
                  <a:srgbClr val="111111"/>
                </a:solidFill>
                <a:latin typeface="DejaVu Sans"/>
              </a:rPr>
              <a:t>What could go wrong — and the guardrail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965960"/>
          <a:ext cx="11091670" cy="3703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5001"/>
                <a:gridCol w="1100000"/>
                <a:gridCol w="2108334"/>
                <a:gridCol w="4858335"/>
              </a:tblGrid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Risk / dependency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Impact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Owner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Mitigation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Leather supply slips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High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Head of Supply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Confirm tannery PO by 20 Jun; hold 15% safety stock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Creative not ready for drop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High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Brand Director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Lock hero film 10 days pre-launch; freeze scope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Legal / trademark sign-off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Med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General Counsel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Meridian mark cleared before any paid spend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Waitlist under-fills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Med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Growth Lead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Shift spend to prospecting; extend teaser by 1 wk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529045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Site can't handle drop peak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Med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Eng Lead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Load-test to 5× peak; queue + inventory guard on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52905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CAC runs above €100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Med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Performance Lead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Cap paid at €130 CAC; reallocate to CRM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11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PRE-LAUNCH CHECKLIST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spc="40">
                <a:solidFill>
                  <a:srgbClr val="111111"/>
                </a:solidFill>
                <a:latin typeface="DejaVu Sans"/>
              </a:rPr>
              <a:t>Ready for 27 July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920240"/>
          <a:ext cx="6857999" cy="3931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/>
                <a:gridCol w="1737359"/>
                <a:gridCol w="1005840"/>
              </a:tblGrid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✓  Pre-launch item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Owner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Due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</a:tr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Tannery PO confirmed · 15% safety stock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Head of Supply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20 Jun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Hero film + cutdowns delivered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Brand Director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17 Jul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Meridian trademark cleared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General Counsel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1 Jul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Waitlist live · 24,000 list warmed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Growth Lead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6 Jul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PDP + checkout load-tested to 5×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Eng Lead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22 Jul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Founder drop email scheduled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CRM Lead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26 Jul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49149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Launch dinner + press confirmed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PR Lead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24 Jul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635240" y="1920240"/>
            <a:ext cx="4005072" cy="3931920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635240" y="1920240"/>
            <a:ext cx="4005072" cy="91440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79" y="2331720"/>
            <a:ext cx="3474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 spc="250">
                <a:solidFill>
                  <a:srgbClr val="C19A6B"/>
                </a:solidFill>
                <a:latin typeface="DejaVu Sans"/>
              </a:rPr>
              <a:t>THE COMMITMENT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79" y="2697480"/>
            <a:ext cx="34290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0">
                <a:solidFill>
                  <a:srgbClr val="F2EDE4"/>
                </a:solidFill>
                <a:latin typeface="DejaVu Serif"/>
              </a:rPr>
              <a:t>One icon. One coordinated drop. 1,200 units, €1.07M in revenue, at a €100 CAC.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955279" y="4617720"/>
            <a:ext cx="3108961" cy="0"/>
          </a:xfrm>
          <a:prstGeom prst="line">
            <a:avLst/>
          </a:prstGeom>
          <a:ln w="25400">
            <a:solidFill>
              <a:srgbClr val="C19A6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955279" y="4800600"/>
            <a:ext cx="34747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0">
                <a:solidFill>
                  <a:srgbClr val="DED6C7"/>
                </a:solidFill>
                <a:latin typeface="DejaVu Sans"/>
              </a:rPr>
              <a:t>Green-light the plan, lock the owners above, and we launch The Meridian Tote on 27 July.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tmpszobzbd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496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94960" y="0"/>
            <a:ext cx="109728" cy="6858000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85216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02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THE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2160" y="1024128"/>
            <a:ext cx="57607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spc="40">
                <a:solidFill>
                  <a:srgbClr val="111111"/>
                </a:solidFill>
                <a:latin typeface="DejaVu Sans"/>
              </a:rPr>
              <a:t>Why it wins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2160" y="1783080"/>
            <a:ext cx="566928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2C2A28"/>
                </a:solidFill>
                <a:latin typeface="DejaVu Serif"/>
              </a:rPr>
              <a:t>One tote, three reasons it becomes the house icon buyers keep reaching for.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2160" y="269748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C19A6B"/>
                </a:solidFill>
                <a:latin typeface="DejaVu Serif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2240" y="2679192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111111"/>
                </a:solidFill>
                <a:latin typeface="DejaVu Sans"/>
              </a:rPr>
              <a:t>Full-grain, made to 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3026664"/>
            <a:ext cx="5029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Vegetable-tanned full-grain leather that patinas rather than wears — a keep-forever object, not a season piece.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2160" y="386791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C19A6B"/>
                </a:solidFill>
                <a:latin typeface="DejaVu Serif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3849624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111111"/>
                </a:solidFill>
                <a:latin typeface="DejaVu Sans"/>
              </a:rPr>
              <a:t>Engineered to carry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4197096"/>
            <a:ext cx="5029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A structured base, laptop-safe sleeve and a magnetic close — designed around how people actually pack a day.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52160" y="5038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>
                <a:solidFill>
                  <a:srgbClr val="C19A6B"/>
                </a:solidFill>
                <a:latin typeface="DejaVu Serif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5020056"/>
            <a:ext cx="5029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111111"/>
                </a:solidFill>
                <a:latin typeface="DejaVu Sans"/>
              </a:rPr>
              <a:t>Quietly recognisable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5367528"/>
            <a:ext cx="5029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The Meridian seam and camel edge-paint read as AUMONT at ten paces, without a loud logo.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5216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03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MARKET CONTEXT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spc="40">
                <a:solidFill>
                  <a:srgbClr val="111111"/>
                </a:solidFill>
                <a:latin typeface="DejaVu Sans"/>
              </a:rPr>
              <a:t>A category that rewards icons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57400"/>
            <a:ext cx="758952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2700" b="0">
                <a:solidFill>
                  <a:srgbClr val="111111"/>
                </a:solidFill>
                <a:latin typeface="DejaVu Serif"/>
              </a:rPr>
              <a:t>The personal luxury leather-goods market is worth roughly €79B and still compounding at ~5% a year.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77639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 spc="200">
                <a:solidFill>
                  <a:srgbClr val="C19A6B"/>
                </a:solidFill>
                <a:latin typeface="DejaVu Sans"/>
              </a:rPr>
              <a:t>SOURCE:  </a:t>
            </a:r>
            <a:r>
              <a:rPr sz="950" b="0" spc="100">
                <a:solidFill>
                  <a:srgbClr val="A6784B"/>
                </a:solidFill>
                <a:latin typeface="DejaVu Sans"/>
              </a:rPr>
              <a:t>Market sizing, Bain Luxury Study 2025 — illustrative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8595360" y="2103120"/>
            <a:ext cx="18288" cy="0"/>
          </a:xfrm>
          <a:prstGeom prst="line">
            <a:avLst/>
          </a:prstGeom>
          <a:ln w="19050">
            <a:solidFill>
              <a:srgbClr val="C19A6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8549640" y="2057400"/>
            <a:ext cx="27432" cy="3566160"/>
          </a:xfrm>
          <a:prstGeom prst="rect">
            <a:avLst/>
          </a:prstGeom>
          <a:solidFill>
            <a:srgbClr val="DED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0" y="2148840"/>
            <a:ext cx="2651760" cy="6350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C19A6B"/>
                </a:solidFill>
                <a:latin typeface="DejaVu Serif"/>
              </a:rPr>
              <a:t>€79B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0" y="2802128"/>
            <a:ext cx="2651760" cy="2654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180">
                <a:solidFill>
                  <a:srgbClr val="2C2A28"/>
                </a:solidFill>
                <a:latin typeface="DejaVu Serif"/>
              </a:rPr>
              <a:t>CATEGORY SIZE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0" y="3429000"/>
            <a:ext cx="2651760" cy="6350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111111"/>
                </a:solidFill>
                <a:latin typeface="DejaVu Serif"/>
              </a:rPr>
              <a:t>~5%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69680" y="4082288"/>
            <a:ext cx="2651760" cy="2654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180">
                <a:solidFill>
                  <a:srgbClr val="2C2A28"/>
                </a:solidFill>
                <a:latin typeface="DejaVu Serif"/>
              </a:rPr>
              <a:t>ANNUAL GROWTH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0" y="4709160"/>
            <a:ext cx="2651760" cy="6350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C19A6B"/>
                </a:solidFill>
                <a:latin typeface="DejaVu Serif"/>
              </a:rPr>
              <a:t>Top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69680" y="5362448"/>
            <a:ext cx="2651760" cy="2654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 spc="180">
                <a:solidFill>
                  <a:srgbClr val="2C2A28"/>
                </a:solidFill>
                <a:latin typeface="DejaVu Serif"/>
              </a:rPr>
              <a:t>BUYERS CONCENTRATE</a:t>
            </a:r>
          </a:p>
          <a:p>
            <a:pPr algn="l">
              <a:lnSpc>
                <a:spcPct val="100000"/>
              </a:lnSpc>
            </a:pPr>
            <a:r>
              <a:rPr sz="950" b="1" spc="180">
                <a:solidFill>
                  <a:srgbClr val="2C2A28"/>
                </a:solidFill>
                <a:latin typeface="DejaVu Serif"/>
              </a:rPr>
              <a:t>ON HERO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4709160"/>
            <a:ext cx="7772400" cy="1280160"/>
          </a:xfrm>
          <a:prstGeom prst="rect">
            <a:avLst/>
          </a:prstGeom>
          <a:solidFill>
            <a:srgbClr val="FBF9F5"/>
          </a:solidFill>
          <a:ln w="12700">
            <a:solidFill>
              <a:srgbClr val="DE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892040"/>
            <a:ext cx="722376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2C2A28"/>
                </a:solidFill>
                <a:latin typeface="DejaVu Sans"/>
              </a:rPr>
              <a:t>Demand concentrates on a few icons per house. A focused, well-launched single hero out-earns a broad range — which is exactly the bet the Meridian Tote makes.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04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AUDIENCE &amp; VALUE PROPOSITION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spc="40">
                <a:solidFill>
                  <a:srgbClr val="111111"/>
                </a:solidFill>
                <a:latin typeface="DejaVu Sans"/>
              </a:rPr>
              <a:t>Who it is for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965960"/>
            <a:ext cx="3429000" cy="2331720"/>
          </a:xfrm>
          <a:prstGeom prst="rect">
            <a:avLst/>
          </a:prstGeom>
          <a:solidFill>
            <a:srgbClr val="FBF9F5"/>
          </a:solidFill>
          <a:ln w="12700">
            <a:solidFill>
              <a:srgbClr val="DE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965960"/>
            <a:ext cx="3429000" cy="82296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2212848"/>
            <a:ext cx="2971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>
                <a:solidFill>
                  <a:srgbClr val="A6784B"/>
                </a:solidFill>
                <a:latin typeface="DejaVu Sans"/>
              </a:rPr>
              <a:t>SEGMENT 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4672" y="2505456"/>
            <a:ext cx="2971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The Established Professional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" y="3200400"/>
            <a:ext cx="2971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150">
                <a:solidFill>
                  <a:srgbClr val="A6784B"/>
                </a:solidFill>
                <a:latin typeface="DejaVu Sans"/>
              </a:rPr>
              <a:t>AGE </a:t>
            </a:r>
            <a:r>
              <a:rPr sz="850" b="1" spc="50">
                <a:solidFill>
                  <a:srgbClr val="2C2A28"/>
                </a:solidFill>
                <a:latin typeface="DejaVu Sans"/>
              </a:rPr>
              <a:t>32–48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" y="3493008"/>
            <a:ext cx="29718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2C2A28"/>
                </a:solidFill>
                <a:latin typeface="DejaVu Sans"/>
              </a:rPr>
              <a:t>Buys few, buys well. Wants a quiet-luxury workhorse that signals taste, not logos.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33672" y="1965960"/>
            <a:ext cx="3429000" cy="2331720"/>
          </a:xfrm>
          <a:prstGeom prst="rect">
            <a:avLst/>
          </a:prstGeom>
          <a:solidFill>
            <a:srgbClr val="FBF9F5"/>
          </a:solidFill>
          <a:ln w="12700">
            <a:solidFill>
              <a:srgbClr val="DE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33672" y="1965960"/>
            <a:ext cx="3429000" cy="82296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9704" y="2212848"/>
            <a:ext cx="2971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>
                <a:solidFill>
                  <a:srgbClr val="A6784B"/>
                </a:solidFill>
                <a:latin typeface="DejaVu Sans"/>
              </a:rPr>
              <a:t>SEGMENT 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9704" y="2505456"/>
            <a:ext cx="2971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The Considered Gifter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9704" y="3200400"/>
            <a:ext cx="2971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150">
                <a:solidFill>
                  <a:srgbClr val="A6784B"/>
                </a:solidFill>
                <a:latin typeface="DejaVu Sans"/>
              </a:rPr>
              <a:t>AGE </a:t>
            </a:r>
            <a:r>
              <a:rPr sz="850" b="1" spc="50">
                <a:solidFill>
                  <a:srgbClr val="2C2A28"/>
                </a:solidFill>
                <a:latin typeface="DejaVu Sans"/>
              </a:rPr>
              <a:t>35–55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9704" y="3493008"/>
            <a:ext cx="29718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2C2A28"/>
                </a:solidFill>
                <a:latin typeface="DejaVu Sans"/>
              </a:rPr>
              <a:t>High-intent, deadline-driven. Needs reassurance on quality, returns and delivery.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18704" y="1965960"/>
            <a:ext cx="3429000" cy="2331720"/>
          </a:xfrm>
          <a:prstGeom prst="rect">
            <a:avLst/>
          </a:prstGeom>
          <a:solidFill>
            <a:srgbClr val="FBF9F5"/>
          </a:solidFill>
          <a:ln w="12700">
            <a:solidFill>
              <a:srgbClr val="DE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965960"/>
            <a:ext cx="3429000" cy="82296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174736" y="2212848"/>
            <a:ext cx="2971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>
                <a:solidFill>
                  <a:srgbClr val="A6784B"/>
                </a:solidFill>
                <a:latin typeface="DejaVu Sans"/>
              </a:rPr>
              <a:t>SEGMENT 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74736" y="2505456"/>
            <a:ext cx="29718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The AUMONT Loyalist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74736" y="3200400"/>
            <a:ext cx="2971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150">
                <a:solidFill>
                  <a:srgbClr val="A6784B"/>
                </a:solidFill>
                <a:latin typeface="DejaVu Sans"/>
              </a:rPr>
              <a:t>AGE </a:t>
            </a:r>
            <a:r>
              <a:rPr sz="850" b="1" spc="50">
                <a:solidFill>
                  <a:srgbClr val="2C2A28"/>
                </a:solidFill>
                <a:latin typeface="DejaVu Sans"/>
              </a:rPr>
              <a:t>28–50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4736" y="3493008"/>
            <a:ext cx="29718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2C2A28"/>
                </a:solidFill>
                <a:latin typeface="DejaVu Sans"/>
              </a:rPr>
              <a:t>Already owns a small-leather piece. Primed to trade up to the house's first icon.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617720"/>
            <a:ext cx="11091672" cy="1371600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4400" y="4828032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 spc="250">
                <a:solidFill>
                  <a:srgbClr val="C19A6B"/>
                </a:solidFill>
                <a:latin typeface="DejaVu Sans"/>
              </a:rPr>
              <a:t>THE CORE VALUE PROPOSITION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5138928"/>
            <a:ext cx="103327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F2EDE4"/>
                </a:solidFill>
                <a:latin typeface="DejaVu Serif"/>
              </a:rPr>
              <a:t>“The one bag you'll carry for a decade.”  Icon design, honest full-grain leather and everyday function — at a considered price, not a hype tax.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05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PRICING &amp; LAUNCH OFFER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spc="40">
                <a:solidFill>
                  <a:srgbClr val="111111"/>
                </a:solidFill>
                <a:latin typeface="DejaVu Sans"/>
              </a:rPr>
              <a:t>Priced to anchor, not to discount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3108960" cy="8255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200" b="1">
                <a:solidFill>
                  <a:srgbClr val="111111"/>
                </a:solidFill>
                <a:latin typeface="DejaVu Serif"/>
              </a:rPr>
              <a:t>€890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855468"/>
            <a:ext cx="310896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60">
                <a:solidFill>
                  <a:srgbClr val="2C2A28"/>
                </a:solidFill>
                <a:latin typeface="DejaVu Serif"/>
              </a:rPr>
              <a:t>MERIDIAN TOTE · RRP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0520" y="2011680"/>
            <a:ext cx="3108960" cy="8255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200" b="1">
                <a:solidFill>
                  <a:srgbClr val="C19A6B"/>
                </a:solidFill>
                <a:latin typeface="DejaVu Serif"/>
              </a:rPr>
              <a:t>€820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60520" y="2855468"/>
            <a:ext cx="310896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60">
                <a:solidFill>
                  <a:srgbClr val="2C2A28"/>
                </a:solidFill>
                <a:latin typeface="DejaVu Serif"/>
              </a:rPr>
              <a:t>FOUNDER PRICE · FIRST 200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38160" y="2011680"/>
            <a:ext cx="3291840" cy="8255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200" b="1">
                <a:solidFill>
                  <a:srgbClr val="A6784B"/>
                </a:solidFill>
                <a:latin typeface="DejaVu Serif"/>
              </a:rPr>
              <a:t>€960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38160" y="2855468"/>
            <a:ext cx="329184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60">
                <a:solidFill>
                  <a:srgbClr val="2C2A28"/>
                </a:solidFill>
                <a:latin typeface="DejaVu Serif"/>
              </a:rPr>
              <a:t>TOTE + CARDHOLDER BUNDLE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48640" y="3611880"/>
            <a:ext cx="11091672" cy="0"/>
          </a:xfrm>
          <a:prstGeom prst="line">
            <a:avLst/>
          </a:prstGeom>
          <a:ln w="15240">
            <a:solidFill>
              <a:srgbClr val="DED6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48640" y="3886200"/>
          <a:ext cx="11091671" cy="2148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1968"/>
                <a:gridCol w="1454645"/>
                <a:gridCol w="2909291"/>
                <a:gridCol w="4545767"/>
              </a:tblGrid>
              <a:tr h="53721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2EDE4"/>
                          </a:solidFill>
                          <a:latin typeface="DejaVu Sans"/>
                        </a:rPr>
                        <a:t>Tier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00" b="1">
                          <a:solidFill>
                            <a:srgbClr val="F2EDE4"/>
                          </a:solidFill>
                          <a:latin typeface="DejaVu Sans"/>
                        </a:rPr>
                        <a:t>Price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2EDE4"/>
                          </a:solidFill>
                          <a:latin typeface="DejaVu Sans"/>
                        </a:rPr>
                        <a:t>Who / when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2EDE4"/>
                          </a:solidFill>
                          <a:latin typeface="DejaVu Sans"/>
                        </a:rPr>
                        <a:t>The hook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</a:tr>
              <a:tr h="537210"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Founder cohort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€820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First 200 units · waitlist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Early access + numbered card (€70 off RRP)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537210"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Signature RRP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€890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Public launch onward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The anchor price — held all quarter, never marked down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537210"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Bundle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€960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Add matching cardholder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C2A28"/>
                          </a:solidFill>
                          <a:latin typeface="DejaVu Sans"/>
                        </a:rPr>
                        <a:t>Cardholder €120 → save €50 vs separate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06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CHANNEL STRATEGY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 spc="40">
                <a:solidFill>
                  <a:srgbClr val="111111"/>
                </a:solidFill>
                <a:latin typeface="DejaVu Sans"/>
              </a:rPr>
              <a:t>Five channels, one job 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7830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2C2A28"/>
                </a:solidFill>
                <a:latin typeface="DejaVu Serif"/>
              </a:rPr>
              <a:t>Each channel owns one job in the funnel — no channel tries to do everything.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514600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Paid social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2880360" y="2532888"/>
            <a:ext cx="1234440" cy="310896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880360" y="2560320"/>
            <a:ext cx="1234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950" b="1" spc="180">
                <a:solidFill>
                  <a:srgbClr val="F2EDE4"/>
                </a:solidFill>
                <a:latin typeface="DejaVu Sans"/>
              </a:rPr>
              <a:t>PROSPECT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3400" y="2496312"/>
            <a:ext cx="6858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Meta + TikTok craft films drive reach and waitlist sign-ups to cold, look-alike audiences.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48640" y="3118104"/>
            <a:ext cx="11091672" cy="0"/>
          </a:xfrm>
          <a:prstGeom prst="line">
            <a:avLst/>
          </a:prstGeom>
          <a:ln w="10160">
            <a:solidFill>
              <a:srgbClr val="DED6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640" y="3264408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Influencer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80360" y="3282696"/>
            <a:ext cx="1234440" cy="310896"/>
          </a:xfrm>
          <a:prstGeom prst="rect">
            <a:avLst/>
          </a:prstGeom>
          <a:solidFill>
            <a:srgbClr val="2C2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80360" y="3310127"/>
            <a:ext cx="1234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950" b="1" spc="180">
                <a:solidFill>
                  <a:srgbClr val="F2EDE4"/>
                </a:solidFill>
                <a:latin typeface="DejaVu Sans"/>
              </a:rPr>
              <a:t>PROVE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3246120"/>
            <a:ext cx="6858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Considered creators show the bag in real life — earned credibility the brand can't buy directly.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640" y="3867911"/>
            <a:ext cx="11091672" cy="0"/>
          </a:xfrm>
          <a:prstGeom prst="line">
            <a:avLst/>
          </a:prstGeom>
          <a:ln w="10160">
            <a:solidFill>
              <a:srgbClr val="DED6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640" y="4014215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PR &amp; events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80360" y="4032503"/>
            <a:ext cx="1234440" cy="310896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80360" y="4059935"/>
            <a:ext cx="1234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950" b="1" spc="180">
                <a:solidFill>
                  <a:srgbClr val="F2EDE4"/>
                </a:solidFill>
                <a:latin typeface="DejaVu Sans"/>
              </a:rPr>
              <a:t>ELEVATE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43400" y="3995928"/>
            <a:ext cx="6858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Press preview and a launch dinner place the icon in a luxury context and seed editorial.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640" y="4617720"/>
            <a:ext cx="11091672" cy="0"/>
          </a:xfrm>
          <a:prstGeom prst="line">
            <a:avLst/>
          </a:prstGeom>
          <a:ln w="10160">
            <a:solidFill>
              <a:srgbClr val="DED6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640" y="4764024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Search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80360" y="4782312"/>
            <a:ext cx="1234440" cy="310896"/>
          </a:xfrm>
          <a:prstGeom prst="rect">
            <a:avLst/>
          </a:prstGeom>
          <a:solidFill>
            <a:srgbClr val="2C2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880360" y="4809744"/>
            <a:ext cx="1234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950" b="1" spc="180">
                <a:solidFill>
                  <a:srgbClr val="F2EDE4"/>
                </a:solidFill>
                <a:latin typeface="DejaVu Sans"/>
              </a:rPr>
              <a:t>CAPTURE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43400" y="4745736"/>
            <a:ext cx="6858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Brand + category terms catch the demand every other channel creates — highest-intent last click.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640" y="5367528"/>
            <a:ext cx="11091672" cy="0"/>
          </a:xfrm>
          <a:prstGeom prst="line">
            <a:avLst/>
          </a:prstGeom>
          <a:ln w="10160">
            <a:solidFill>
              <a:srgbClr val="DED6C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640" y="5513832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>
                <a:solidFill>
                  <a:srgbClr val="111111"/>
                </a:solidFill>
                <a:latin typeface="DejaVu Sans"/>
              </a:rPr>
              <a:t>CRM &amp; email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880360" y="5532120"/>
            <a:ext cx="1234440" cy="310896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880360" y="5559552"/>
            <a:ext cx="1234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950" b="1" spc="180">
                <a:solidFill>
                  <a:srgbClr val="F2EDE4"/>
                </a:solidFill>
                <a:latin typeface="DejaVu Sans"/>
              </a:rPr>
              <a:t>CONVERT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43400" y="5495544"/>
            <a:ext cx="6858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2C2A28"/>
                </a:solidFill>
                <a:latin typeface="DejaVu Sans"/>
              </a:rPr>
              <a:t>A 24,000 list gets the founder drop first; flows nurture waitlist to purchase and replenishment.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59" y="242316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spc="500">
                <a:solidFill>
                  <a:srgbClr val="C19A6B"/>
                </a:solidFill>
                <a:latin typeface="DejaVu Sans"/>
              </a:rPr>
              <a:t>PART TWO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841247" y="2880360"/>
            <a:ext cx="2194561" cy="0"/>
          </a:xfrm>
          <a:prstGeom prst="line">
            <a:avLst/>
          </a:prstGeom>
          <a:ln w="31750">
            <a:solidFill>
              <a:srgbClr val="C19A6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22959" y="3063240"/>
            <a:ext cx="105156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7600" b="0">
                <a:solidFill>
                  <a:srgbClr val="C19A6B"/>
                </a:solidFill>
                <a:latin typeface="DejaVu Serif"/>
              </a:rPr>
              <a:t>Launch plan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7" y="4892040"/>
            <a:ext cx="96012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00" b="0">
                <a:solidFill>
                  <a:srgbClr val="DED6C7"/>
                </a:solidFill>
                <a:latin typeface="DejaVu Sans"/>
              </a:rPr>
              <a:t>The phased timeline, content matrix, budget, targets and risks that turn the product story into 1,200 units.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7" y="612648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00" b="1" spc="250">
                <a:solidFill>
                  <a:srgbClr val="7A6E58"/>
                </a:solidFill>
                <a:latin typeface="DejaVu Sans"/>
              </a:rPr>
              <a:t>AUMONT · THE MERIDIAN TOTE · Q3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07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PHASED TIMELINE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spc="40">
                <a:solidFill>
                  <a:srgbClr val="111111"/>
                </a:solidFill>
                <a:latin typeface="DejaVu Sans"/>
              </a:rPr>
              <a:t>Tease → Launch → Sustain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73736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0">
                <a:solidFill>
                  <a:srgbClr val="2C2A28"/>
                </a:solidFill>
                <a:latin typeface="DejaVu Serif"/>
              </a:rPr>
              <a:t>Twelve weeks, three phases, dated beats per channel across 6 Jul – 28 Sep 2026.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286000"/>
            <a:ext cx="3566160" cy="566928"/>
          </a:xfrm>
          <a:prstGeom prst="rect">
            <a:avLst/>
          </a:prstGeom>
          <a:solidFill>
            <a:srgbClr val="C19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359152"/>
            <a:ext cx="3200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spc="200">
                <a:solidFill>
                  <a:srgbClr val="F2EDE4"/>
                </a:solidFill>
                <a:latin typeface="DejaVu Sans"/>
              </a:rPr>
              <a:t>TEASE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615184"/>
            <a:ext cx="3200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>
                <a:solidFill>
                  <a:srgbClr val="DED6C7"/>
                </a:solidFill>
                <a:latin typeface="DejaVu Sans"/>
              </a:rPr>
              <a:t>6–24 Jul</a:t>
            </a:r>
          </a:p>
        </p:txBody>
      </p:sp>
      <p:sp>
        <p:nvSpPr>
          <p:cNvPr id="8" name="Rectangle 7"/>
          <p:cNvSpPr/>
          <p:nvPr/>
        </p:nvSpPr>
        <p:spPr>
          <a:xfrm>
            <a:off x="4297679" y="2286000"/>
            <a:ext cx="3566160" cy="566928"/>
          </a:xfrm>
          <a:prstGeom prst="rect">
            <a:avLst/>
          </a:prstGeom>
          <a:solidFill>
            <a:srgbClr val="2C2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26279" y="2359152"/>
            <a:ext cx="3200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spc="200">
                <a:solidFill>
                  <a:srgbClr val="F2EDE4"/>
                </a:solidFill>
                <a:latin typeface="DejaVu Sans"/>
              </a:rPr>
              <a:t>LAUNCH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79" y="2615184"/>
            <a:ext cx="3200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>
                <a:solidFill>
                  <a:srgbClr val="DED6C7"/>
                </a:solidFill>
                <a:latin typeface="DejaVu Sans"/>
              </a:rPr>
              <a:t>27 Jul – 15 Aug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46719" y="2286000"/>
            <a:ext cx="3566160" cy="566928"/>
          </a:xfrm>
          <a:prstGeom prst="rect">
            <a:avLst/>
          </a:prstGeom>
          <a:solidFill>
            <a:srgbClr val="A6784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75319" y="2359152"/>
            <a:ext cx="3200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spc="200">
                <a:solidFill>
                  <a:srgbClr val="F2EDE4"/>
                </a:solidFill>
                <a:latin typeface="DejaVu Sans"/>
              </a:rPr>
              <a:t>SUSTAIN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319" y="2615184"/>
            <a:ext cx="3200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>
                <a:solidFill>
                  <a:srgbClr val="DED6C7"/>
                </a:solidFill>
                <a:latin typeface="DejaVu Sans"/>
              </a:rPr>
              <a:t>18 Aug – 28 Sep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48640" y="3063240"/>
          <a:ext cx="11091669" cy="288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3523"/>
                <a:gridCol w="2975814"/>
                <a:gridCol w="3156166"/>
                <a:gridCol w="3156166"/>
              </a:tblGrid>
              <a:tr h="480060"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Channel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Tease · 6–24 Jul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Launch · 27 Jul–15 Aug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2EDE4"/>
                          </a:solidFill>
                          <a:latin typeface="DejaVu Sans"/>
                        </a:rPr>
                        <a:t>Sustain · 18 Aug–28 Sep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</a:tr>
              <a:tr h="4800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Paid social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Teaser films (6 Jul)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Launch campaign live (27 Jul)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UGC + retargeting (from 18 Aug)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4800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PR &amp; events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Press preview (15 Jul)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Launch dinner (28 Jul)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Pop-up, Le Marais (5 Sep)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4800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Influencer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Seeding to 30 creators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Unboxing wave (27–31 Jul)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In-life edits (Sep)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4800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Search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Brand terms live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Category push (27 Jul)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Always-on capture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48006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CRM &amp; email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Waitlist opens (6 Jul)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Founder drop (27 Jul)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C2A28"/>
                          </a:solidFill>
                          <a:latin typeface="DejaVu Sans"/>
                        </a:rPr>
                        <a:t>Replenish + bundle flow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D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6400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C19A6B"/>
                </a:solidFill>
                <a:latin typeface="DejaVu Sans"/>
              </a:rPr>
              <a:t>08   </a:t>
            </a:r>
            <a:r>
              <a:rPr sz="1100" b="1" spc="250">
                <a:solidFill>
                  <a:srgbClr val="A6784B"/>
                </a:solidFill>
                <a:latin typeface="DejaVu Sans"/>
              </a:rPr>
              <a:t>CONTENT MATRIX &amp; BUDGET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800" b="1" spc="40">
                <a:solidFill>
                  <a:srgbClr val="111111"/>
                </a:solidFill>
                <a:latin typeface="DejaVu Sans"/>
              </a:rPr>
              <a:t>What runs where — and what it costs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965960"/>
          <a:ext cx="6446520" cy="3794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1630"/>
                <a:gridCol w="1611630"/>
                <a:gridCol w="1611630"/>
                <a:gridCol w="1611630"/>
              </a:tblGrid>
              <a:tr h="63246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2EDE4"/>
                          </a:solidFill>
                          <a:latin typeface="DejaVu Sans"/>
                        </a:rPr>
                        <a:t>Channel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2EDE4"/>
                          </a:solidFill>
                          <a:latin typeface="DejaVu Sans"/>
                        </a:rPr>
                        <a:t>Tease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2EDE4"/>
                          </a:solidFill>
                          <a:latin typeface="DejaVu Sans"/>
                        </a:rPr>
                        <a:t>Launch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2EDE4"/>
                          </a:solidFill>
                          <a:latin typeface="DejaVu Sans"/>
                        </a:rPr>
                        <a:t>Sustain</a:t>
                      </a:r>
                    </a:p>
                  </a:txBody>
                  <a:tcPr anchor="ctr" marL="109728" marR="109728" marT="36576" marB="36576">
                    <a:solidFill>
                      <a:srgbClr val="111111"/>
                    </a:solidFill>
                  </a:tcPr>
                </a:tc>
              </a:tr>
              <a:tr h="632460"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Paid social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Craft teaser reel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Hero campaign film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UGC + offer cutdowns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632460"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Influencer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Seeding kits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Unboxing + styling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In-life edits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632460"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PR &amp; events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Press lookbook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Launch dinner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Pop-up content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  <a:tr h="632460"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Search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Brand keywords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Category + PLA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Always-on ads</a:t>
                      </a:r>
                    </a:p>
                  </a:txBody>
                  <a:tcPr anchor="ctr" marL="109728" marR="109728" marT="36576" marB="36576">
                    <a:solidFill>
                      <a:srgbClr val="DED6C7"/>
                    </a:solidFill>
                  </a:tcPr>
                </a:tc>
              </a:tr>
              <a:tr h="632460"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CRM &amp; email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Waitlist capture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Founder + launch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2C2A28"/>
                          </a:solidFill>
                          <a:latin typeface="DejaVu Sans"/>
                        </a:rPr>
                        <a:t>Replenish flow</a:t>
                      </a:r>
                    </a:p>
                  </a:txBody>
                  <a:tcPr anchor="ctr" marL="109728" marR="109728" marT="36576" marB="36576">
                    <a:solidFill>
                      <a:srgbClr val="FBF9F5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360920" y="1874519"/>
            <a:ext cx="4206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 spc="200">
                <a:solidFill>
                  <a:srgbClr val="A6784B"/>
                </a:solidFill>
                <a:latin typeface="DejaVu Sans"/>
              </a:rPr>
              <a:t>BUDGET  </a:t>
            </a:r>
            <a:r>
              <a:rPr sz="1000" b="1" spc="150">
                <a:solidFill>
                  <a:srgbClr val="111111"/>
                </a:solidFill>
                <a:latin typeface="DejaVu Sans"/>
              </a:rPr>
              <a:t>€120,000 TOTAL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315200" y="2148840"/>
          <a:ext cx="4297680" cy="32004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7315200" y="5504688"/>
            <a:ext cx="4297680" cy="457200"/>
          </a:xfrm>
          <a:prstGeom prst="rect">
            <a:avLst/>
          </a:prstGeom>
          <a:solidFill>
            <a:srgbClr val="FBF9F5"/>
          </a:solidFill>
          <a:ln w="12700">
            <a:solidFill>
              <a:srgbClr val="DED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52360" y="5596128"/>
            <a:ext cx="4114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>
                <a:solidFill>
                  <a:srgbClr val="2C2A28"/>
                </a:solidFill>
                <a:latin typeface="DejaVu Sans"/>
              </a:rPr>
              <a:t>Split sums to €120,000 · blended CAC target €100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41908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1" spc="250">
                <a:solidFill>
                  <a:srgbClr val="C19A6B"/>
                </a:solidFill>
                <a:latin typeface="DejaVu Sans"/>
              </a:rPr>
              <a:t>AUMONT</a:t>
            </a:r>
            <a:r>
              <a:rPr sz="850" b="0" spc="200">
                <a:solidFill>
                  <a:srgbClr val="B7AE9C"/>
                </a:solidFill>
                <a:latin typeface="DejaVu Sans"/>
              </a:rPr>
              <a:t>   ·   THE MERIDIAN TOTE   ·   GO-TO-MARKET Q3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