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base</c:v>
                </c:pt>
              </c:strCache>
            </c:strRef>
          </c:tx>
          <c:spPr>
            <a:noFill/>
            <a:ln>
              <a:noFill/>
            </a:ln>
          </c:spPr>
          <c:cat>
            <c:strRef>
              <c:f>Sheet1!$A$2:$A$6</c:f>
              <c:strCache>
                <c:ptCount val="5"/>
                <c:pt idx="0">
                  <c:v>Q1 revenue</c:v>
                </c:pt>
                <c:pt idx="1">
                  <c:v>DTC</c:v>
                </c:pt>
                <c:pt idx="2">
                  <c:v>Wholesale</c:v>
                </c:pt>
                <c:pt idx="3">
                  <c:v>Markdowns &amp; returns</c:v>
                </c:pt>
                <c:pt idx="4">
                  <c:v>Q2 revenue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0.0</c:v>
                </c:pt>
                <c:pt idx="1">
                  <c:v>18.4</c:v>
                </c:pt>
                <c:pt idx="2">
                  <c:v>21.299999999999997</c:v>
                </c:pt>
                <c:pt idx="3">
                  <c:v>22.099999999999998</c:v>
                </c:pt>
                <c:pt idx="4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delta</c:v>
                </c:pt>
              </c:strCache>
            </c:strRef>
          </c:tx>
          <c:dPt>
            <c:idx val="0"/>
            <c:spPr>
              <a:solidFill>
                <a:srgbClr val="111418"/>
              </a:solidFill>
            </c:spPr>
          </c:dPt>
          <c:dPt>
            <c:idx val="1"/>
            <c:spPr>
              <a:solidFill>
                <a:srgbClr val="1E6F5C"/>
              </a:solidFill>
            </c:spPr>
          </c:dPt>
          <c:dPt>
            <c:idx val="2"/>
            <c:spPr>
              <a:solidFill>
                <a:srgbClr val="1E6F5C"/>
              </a:solidFill>
            </c:spPr>
          </c:dPt>
          <c:dPt>
            <c:idx val="3"/>
            <c:spPr>
              <a:solidFill>
                <a:srgbClr val="B23A2E"/>
              </a:solidFill>
            </c:spPr>
          </c:dPt>
          <c:dPt>
            <c:idx val="4"/>
            <c:spPr>
              <a:solidFill>
                <a:srgbClr val="111418"/>
              </a:solidFill>
            </c:spPr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t>+18.4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t>+2.9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t>+1.6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t>−0.8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t>+22.1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900"/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Q1 revenue</c:v>
                </c:pt>
                <c:pt idx="1">
                  <c:v>DTC</c:v>
                </c:pt>
                <c:pt idx="2">
                  <c:v>Wholesale</c:v>
                </c:pt>
                <c:pt idx="3">
                  <c:v>Markdowns &amp; returns</c:v>
                </c:pt>
                <c:pt idx="4">
                  <c:v>Q2 revenue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18.4</c:v>
                </c:pt>
                <c:pt idx="1">
                  <c:v>2.9</c:v>
                </c:pt>
                <c:pt idx="2">
                  <c:v>1.6</c:v>
                </c:pt>
                <c:pt idx="3">
                  <c:v>0.8</c:v>
                </c:pt>
                <c:pt idx="4">
                  <c:v>22.1</c:v>
                </c:pt>
              </c:numCache>
            </c:numRef>
          </c:val>
        </c:ser>
        <c:gapWidth val="5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CCCCCC"/>
            </a:solidFill>
          </a:ln>
        </c:spPr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</c:v>
                </c:pt>
              </c:strCache>
            </c:strRef>
          </c:tx>
          <c:dPt>
            <c:idx val="0"/>
            <c:spPr>
              <a:solidFill>
                <a:srgbClr val="1E6F5C"/>
              </a:solidFill>
            </c:spPr>
          </c:dPt>
          <c:dPt>
            <c:idx val="1"/>
            <c:spPr>
              <a:solidFill>
                <a:srgbClr val="111418"/>
              </a:solidFill>
            </c:spPr>
          </c:dPt>
          <c:dPt>
            <c:idx val="2"/>
            <c:spPr>
              <a:solidFill>
                <a:srgbClr val="B8945F"/>
              </a:solidFill>
            </c:spPr>
          </c:dPt>
          <c:cat>
            <c:strRef>
              <c:f>Sheet1!$A$2:$A$4</c:f>
              <c:strCache>
                <c:ptCount val="3"/>
                <c:pt idx="0">
                  <c:v>DTC 62%</c:v>
                </c:pt>
                <c:pt idx="1">
                  <c:v>Wholesale 27%</c:v>
                </c:pt>
                <c:pt idx="2">
                  <c:v>Own retail 11%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62</c:v>
                </c:pt>
                <c:pt idx="1">
                  <c:v>27</c:v>
                </c:pt>
                <c:pt idx="2">
                  <c:v>11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sz="900"/>
              </a:pPr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B8945F"/>
            </a:solidFill>
          </c:spPr>
          <c:cat>
            <c:strRef>
              <c:f>Sheet1!$A$2:$A$6</c:f>
              <c:strCache>
                <c:ptCount val="5"/>
                <c:pt idx="0">
                  <c:v>Ready-to-wear</c:v>
                </c:pt>
                <c:pt idx="1">
                  <c:v>Outerwear</c:v>
                </c:pt>
                <c:pt idx="2">
                  <c:v>Accessories</c:v>
                </c:pt>
                <c:pt idx="3">
                  <c:v>Footwear</c:v>
                </c:pt>
                <c:pt idx="4">
                  <c:v>Knitwear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9.4</c:v>
                </c:pt>
                <c:pt idx="1">
                  <c:v>4.8</c:v>
                </c:pt>
                <c:pt idx="2">
                  <c:v>3.7</c:v>
                </c:pt>
                <c:pt idx="3">
                  <c:v>2.6</c:v>
                </c:pt>
                <c:pt idx="4">
                  <c:v>1.6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CCCCCC"/>
            </a:solidFill>
          </a:ln>
        </c:spPr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Repeat rate %</c:v>
                </c:pt>
              </c:strCache>
            </c:strRef>
          </c:tx>
          <c:spPr>
            <a:solidFill>
              <a:srgbClr val="1E6F5C"/>
            </a:solidFill>
          </c:spPr>
          <c:cat>
            <c:strRef>
              <c:f>Sheet1!$A$2:$A$6</c:f>
              <c:strCache>
                <c:ptCount val="5"/>
                <c:pt idx="0">
                  <c:v>Q2'25</c:v>
                </c:pt>
                <c:pt idx="1">
                  <c:v>Q3'25</c:v>
                </c:pt>
                <c:pt idx="2">
                  <c:v>Q4'25</c:v>
                </c:pt>
                <c:pt idx="3">
                  <c:v>Q1'26</c:v>
                </c:pt>
                <c:pt idx="4">
                  <c:v>Q2'26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</c:v>
                </c:pt>
                <c:pt idx="1">
                  <c:v>40</c:v>
                </c:pt>
                <c:pt idx="2">
                  <c:v>43</c:v>
                </c:pt>
                <c:pt idx="3">
                  <c:v>45</c:v>
                </c:pt>
                <c:pt idx="4">
                  <c:v>46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CCCCCC"/>
            </a:solidFill>
          </a:ln>
        </c:spPr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numFmt formatCode="0&quot;%&quot;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Is this the full board pack? A: This is the summary deck; the detailed financials, KPI appendix and board paper 04 (structural remediation) accompany it. All figures are management accounts, unaudited, for the quarter ended 30 June 2026. Currency is €m throughout. The narrative reconciles to one coherent quarter: Q1 revenue €18.4m grows to Q2 €22.1m.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Why a €4.0m facility rather than drawing on the €7.8m of cash you already hold? A: Because the AW26 build coincides with the seasonal working-capital trough, and self-funding it would pull cash below our €7.0m operating floor and remove the buffer against the aged-stock clearance. The facility is committed, revolving and self-liquidating — repaid in roughly five months from Q4 peak cash and fully amortised by end-Q1'27. It ring-fences growth funding from operating cash. The 31 July decision date is hard: it is when AW26 buy commitments must be placed. This is the single approval sought; all other items are for discussion, not decision.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Where do we go for the underlying detail behind these summary numbers? A: The appendix and board paper 04 hold the structural remediation plan for both flags (margin buy-depth and marketing cap), full KPI definitions, the cohort repeat-rate tables behind the slide-6 LTV build, and the complete unaudited management accounts. All figures are for the quarter ended 30 June 2026 in €m and reconcile to the summary slides in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You beat revenue but missed EBITDA — is this a quality-of-growth problem? A: No. The revenue beat is real and DTC-led (+2.9m in the bridge, slide 3). The EBITDA miss is two discrete, fixable items: 0.5pp of margin from markdown depth on SS26 carryover, and €0.5m of paid marketing pulled forward from Q3 while CAC held flat at €28. Both are addressed with structural fixes in slide 9 / board paper 04, not by cutting growth. Every figure on this slide ties to the detailed slides: revenue 22.1 → bridge &amp; P&amp;L; margin 58.5% → P&amp;L; EBITDA 2.4 → P&amp;L; AOV €96 → unit economics; cash 7.8 → inventory &amp; cash.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Is the €4.5m of gross growth durable, or did markdowns buy the top line? A: The growth is demand-led, not discount-led. DTC contributed +€2.9m on higher traffic and conversion after the replatform (slide 8), and wholesale +€1.6m from 34 net-new doors — the order book, not sell-through we later discount. Markdowns &amp; returns are a €0.8m DEDUCTION in the bridge, so they REDUCE reported revenue rather than inflate it. Bridge math: 18.4 + 2.9 + 1.6 − 0.8 = 22.1 exactly, reconciling to the slide-2 revenue tile and the slide-4 P&amp;L.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Marketing is €0.5m over plan — is that discipline slipping? A: It is a timing choice, not a loss of control. CAC held flat at €28 (slide 6), so the extra spend acquired customers at plan efficiency; we pulled Q3 paid forward to seed AW26 demand. Slide 9 caps paid at 45% of new-customer acquisition to prevent it recurring. Note the bridge from plan EBITDA: gross profit +0.2, marketing −0.5, other opex flat = −0.3 net, giving €2.4m — which equals the slide-2 EBITDA tile and 12.9 − 4.6 − 5.9 in the actual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DTC is 62% — are you over-concentrated in one channel? A: The concentration is deliberate and margin-accretive: DTC carries the highest contribution and owns the customer relationship (repeat behaviour, slide 6). We are diversifying the mix, not reversing it — wholesale grew to 27% (+34 doors) and own retail 11% with the new Amsterdam flagship. Cross-checks: channel split 62/27/11 of €22.1m ≈ 13.7 / 6.0 / 2.4; category revenue 9.4 + 4.8 + 3.7 + 2.6 + 1.6 = €22.1m — both reconcile to the quarter's total revenue.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Is the €182 LTV assumption credible, or is it flattering the payback? A: LTV is a 24-month realised-plus-modelled figure built on the cohort repeat rates shown left (90-day repeat now 46%, up from 38% a year ago) and a 61% contribution margin — not an open-ended extrapolation. At CAC €28 that is LTV:CAC of 6.5x (182 ÷ 28) with a 4.2-month cash payback, comfortably above our 3.0x investment floor. AOV of €96 on this slide is the same figure as the slide-2 KPI tile, so acquisition economics and the headline KPIs are consistent.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Cash fell €1.1m and stock cover is above target — how much runway do you really have? A: The €1.1m draw (8.9 → 7.8) is a deliberate working-capital investment into AW26 inventory, not operating burn — the business is EBITDA-positive at €2.4m. At the current net burn that is roughly 18 months of runway, and it stays above our €7.0m operating floor. The tension is concentration in €2.1m of aged SS26 stock, which we are clearing and which drove the €0.8m of markdowns in the bridge. The slide-10 facility funds the peak build so cash is not the constraint on AW26. Cash €7.8m ties to the slide-2 KPI tile.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Which of these actually moved the P&amp;L this quarter versus setting up future quarters? A: All three tie directly to the Q2 numbers, not just the pipeline. The replatform drove the +€2.9m DTC line in the bridge via measured conversion and speed gains; wholesale's 34 doors ARE the +€1.6m bridge step; the Amsterdam flagship is early but already lifting own retail to 11% of mix. So the operational story and the financial bridge are the same story told two ways.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Q: Are these one-offs or the start of a trend the board should worry about? A: Both are one-quarter, structurally-addressed items, and we are flagging them proactively rather than letting the board find them. Margin: a buy-depth error on SS26, fixed by cutting fashion-line depth ~15% and moving to test-and-repeat (board paper 04 §2). Marketing: a timing pull-forward with CAC held flat, fixed by capping paid at 45% of acquisition (§3). Neither touches the demand engine — DTC repeat rates and LTV:CAC (slide 6) are improving. Together these two items are the entire €0.3m EBITDA gap to plan; nothing else is off track.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chart" Target="../charts/chart3.xm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114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56032" y="0"/>
            <a:ext cx="54864" cy="6858000"/>
          </a:xfrm>
          <a:prstGeom prst="rect">
            <a:avLst/>
          </a:prstGeom>
          <a:solidFill>
            <a:srgbClr val="B894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737360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 spc="600">
                <a:solidFill>
                  <a:srgbClr val="B8945F"/>
                </a:solidFill>
                <a:latin typeface="Liberation Sans"/>
              </a:rPr>
              <a:t>VESTAL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" y="2286000"/>
            <a:ext cx="1042416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5800" b="1" i="0">
                <a:solidFill>
                  <a:srgbClr val="111418"/>
                </a:solidFill>
                <a:latin typeface="Liberation Sans"/>
              </a:rPr>
              <a:t>Q2 2026</a:t>
            </a:r>
          </a:p>
          <a:p>
            <a:pPr algn="l"/>
            <a:r>
              <a:rPr sz="4000" b="0" i="0">
                <a:solidFill>
                  <a:srgbClr val="6E6E6E"/>
                </a:solidFill>
                <a:latin typeface="Liberation Sans"/>
              </a:rPr>
              <a:t>Board Pack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841248" y="4343400"/>
            <a:ext cx="310896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41248" y="452628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6E6E6E"/>
                </a:solidFill>
                <a:latin typeface="Liberation Sans"/>
              </a:rPr>
              <a:t>Quarter ended 30 June 2026  ·  Figures in €m unless stated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598932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11418"/>
                </a:solidFill>
                <a:latin typeface="Liberation Mono"/>
              </a:rPr>
              <a:t>Board meeting: 22 July 2026</a:t>
            </a:r>
            <a:r>
              <a:rPr sz="1100" b="0" i="0">
                <a:solidFill>
                  <a:srgbClr val="6E6E6E"/>
                </a:solidFill>
                <a:latin typeface="Liberation Sans"/>
              </a:rPr>
              <a:t>     ·     Prepared by the Office of the CFO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6355080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200">
                <a:solidFill>
                  <a:srgbClr val="B8945F"/>
                </a:solidFill>
                <a:latin typeface="Liberation Sans"/>
              </a:rPr>
              <a:t>STRICTLY PRIVATE &amp; CONFIDENTIAL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B894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658368"/>
            <a:ext cx="10058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06  ·  DECISION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" y="1051560"/>
            <a:ext cx="105156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Liberation Sans"/>
              </a:rPr>
              <a:t>The ask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841248" y="1783080"/>
            <a:ext cx="274320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" y="201168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Approve a €4.0m committed working-capital facility</a:t>
            </a:r>
          </a:p>
          <a:p>
            <a:pPr algn="l"/>
            <a:r>
              <a:rPr sz="1300" b="0" i="0">
                <a:solidFill>
                  <a:srgbClr val="C9C9C4"/>
                </a:solidFill>
                <a:latin typeface="Liberation Sans"/>
              </a:rPr>
              <a:t>Revolving; to fund the AW26 inventory build ahead of peak trading, ring-fenced from operating cash.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429000"/>
            <a:ext cx="3520440" cy="1965960"/>
          </a:xfrm>
          <a:prstGeom prst="rect">
            <a:avLst/>
          </a:prstGeom>
          <a:solidFill>
            <a:srgbClr val="1B1F24"/>
          </a:solidFill>
          <a:ln w="9525">
            <a:solidFill>
              <a:srgbClr val="B894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822960" y="3429000"/>
            <a:ext cx="352044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24128" y="3630168"/>
            <a:ext cx="3154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160">
                <a:solidFill>
                  <a:srgbClr val="B8945F"/>
                </a:solidFill>
                <a:latin typeface="Liberation Sans"/>
              </a:rPr>
              <a:t>AMOUNT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4128" y="4087368"/>
            <a:ext cx="31546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Liberation Mono"/>
              </a:rPr>
              <a:t>€4.0m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4128" y="4800600"/>
            <a:ext cx="315468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1050" b="0" i="0">
                <a:solidFill>
                  <a:srgbClr val="C9C9C4"/>
                </a:solidFill>
                <a:latin typeface="Liberation Sans"/>
              </a:rPr>
              <a:t>committed revolving facility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99432" y="3429000"/>
            <a:ext cx="3520440" cy="1965960"/>
          </a:xfrm>
          <a:prstGeom prst="rect">
            <a:avLst/>
          </a:prstGeom>
          <a:solidFill>
            <a:srgbClr val="1B1F24"/>
          </a:solidFill>
          <a:ln w="9525">
            <a:solidFill>
              <a:srgbClr val="B894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4599432" y="3429000"/>
            <a:ext cx="352044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00600" y="3630168"/>
            <a:ext cx="3154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160">
                <a:solidFill>
                  <a:srgbClr val="B8945F"/>
                </a:solidFill>
                <a:latin typeface="Liberation Sans"/>
              </a:rPr>
              <a:t>PAYBACK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00600" y="4087368"/>
            <a:ext cx="31546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Liberation Mono"/>
              </a:rPr>
              <a:t>~5 mo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4800600"/>
            <a:ext cx="315468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1050" b="0" i="0">
                <a:solidFill>
                  <a:srgbClr val="C9C9C4"/>
                </a:solidFill>
                <a:latin typeface="Liberation Sans"/>
              </a:rPr>
              <a:t>repaid from Q4 peak cash; fully amortised by end-Q1'27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75904" y="3429000"/>
            <a:ext cx="3520440" cy="1965960"/>
          </a:xfrm>
          <a:prstGeom prst="rect">
            <a:avLst/>
          </a:prstGeom>
          <a:solidFill>
            <a:srgbClr val="1B1F24"/>
          </a:solidFill>
          <a:ln w="9525">
            <a:solidFill>
              <a:srgbClr val="B894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Connector 19"/>
          <p:cNvCxnSpPr/>
          <p:nvPr/>
        </p:nvCxnSpPr>
        <p:spPr>
          <a:xfrm>
            <a:off x="8375904" y="3429000"/>
            <a:ext cx="352044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577072" y="3630168"/>
            <a:ext cx="3154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 spc="160">
                <a:solidFill>
                  <a:srgbClr val="B8945F"/>
                </a:solidFill>
                <a:latin typeface="Liberation Sans"/>
              </a:rPr>
              <a:t>DECISION BY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77072" y="4087368"/>
            <a:ext cx="31546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Liberation Mono"/>
              </a:rPr>
              <a:t>31 Jul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77072" y="4800600"/>
            <a:ext cx="315468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1050" b="0" i="0">
                <a:solidFill>
                  <a:srgbClr val="C9C9C4"/>
                </a:solidFill>
                <a:latin typeface="Liberation Sans"/>
              </a:rPr>
              <a:t>to secure AW26 buy commitments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806440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 i="0">
                <a:solidFill>
                  <a:srgbClr val="B8945F"/>
                </a:solidFill>
                <a:latin typeface="Liberation Sans"/>
              </a:rPr>
              <a:t>Rationale.  </a:t>
            </a:r>
            <a:r>
              <a:rPr sz="1100" b="0" i="0">
                <a:solidFill>
                  <a:srgbClr val="C9C9C4"/>
                </a:solidFill>
                <a:latin typeface="Liberation Sans"/>
              </a:rPr>
              <a:t>Funds peak AW26 inventory without drawing cash below the €7.0m operating floor; self-liquidating from Q4 peak cash generation. Recommended for approval.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4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3246120"/>
            <a:ext cx="12191695" cy="54864"/>
          </a:xfrm>
          <a:prstGeom prst="rect">
            <a:avLst/>
          </a:prstGeom>
          <a:solidFill>
            <a:srgbClr val="B894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500">
                <a:solidFill>
                  <a:srgbClr val="B8945F"/>
                </a:solidFill>
                <a:latin typeface="Liberation Sans"/>
              </a:rPr>
              <a:t>VESTAL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384" y="2788920"/>
            <a:ext cx="10515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600" b="1" i="0">
                <a:solidFill>
                  <a:srgbClr val="FFFFFF"/>
                </a:solidFill>
                <a:latin typeface="Liberation Sans"/>
              </a:rPr>
              <a:t>Appendix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42900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 i="0">
                <a:solidFill>
                  <a:srgbClr val="C9C9C4"/>
                </a:solidFill>
                <a:latin typeface="Liberation Sans"/>
              </a:rPr>
              <a:t>Supporting detail — board paper 04 (structural remediation), KPI definitions, cohort tables, and the unaudited management accounts for the quarter ended 30 June 2026.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309360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1" i="0" spc="120">
                <a:solidFill>
                  <a:srgbClr val="6E6E6E"/>
                </a:solidFill>
                <a:latin typeface="Liberation Sans"/>
              </a:rPr>
              <a:t>STRICTLY PRIVATE &amp; CONFIDENTIAL  ·  €m unless stated  ·  Figures unaudited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01  ·  PERFORMANCE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The quarter in one view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Revenue ahead of plan; margin and EBITDA modestly behind on markdown depth and paid marketing.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148840"/>
            <a:ext cx="2121408" cy="214884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566928" y="2148840"/>
            <a:ext cx="2121408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13232" y="22951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40">
                <a:solidFill>
                  <a:srgbClr val="6E6E6E"/>
                </a:solidFill>
                <a:latin typeface="Liberation Sans"/>
              </a:rPr>
              <a:t>REVENUE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2606040"/>
            <a:ext cx="184708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500" b="1" i="0">
                <a:solidFill>
                  <a:srgbClr val="111418"/>
                </a:solidFill>
                <a:latin typeface="Liberation Mono"/>
              </a:rPr>
              <a:t>22.1</a:t>
            </a:r>
            <a:r>
              <a:rPr sz="1200" b="0" i="0">
                <a:solidFill>
                  <a:srgbClr val="6E6E6E"/>
                </a:solidFill>
                <a:latin typeface="Liberation Mono"/>
              </a:rPr>
              <a:t> €m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3639312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Q1  </a:t>
            </a:r>
            <a:r>
              <a:rPr sz="1000" b="1" i="0">
                <a:solidFill>
                  <a:srgbClr val="1E6F5C"/>
                </a:solidFill>
                <a:latin typeface="Liberation Mono"/>
              </a:rPr>
              <a:t>+20.1%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38953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plan  </a:t>
            </a:r>
            <a:r>
              <a:rPr sz="1000" b="1" i="0">
                <a:solidFill>
                  <a:srgbClr val="1E6F5C"/>
                </a:solidFill>
                <a:latin typeface="Liberation Mono"/>
              </a:rPr>
              <a:t>+2.8%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62072" y="2148840"/>
            <a:ext cx="2121408" cy="214884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Connector 13"/>
          <p:cNvCxnSpPr/>
          <p:nvPr/>
        </p:nvCxnSpPr>
        <p:spPr>
          <a:xfrm>
            <a:off x="2862072" y="2148840"/>
            <a:ext cx="2121407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008376" y="22951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40">
                <a:solidFill>
                  <a:srgbClr val="6E6E6E"/>
                </a:solidFill>
                <a:latin typeface="Liberation Sans"/>
              </a:rPr>
              <a:t>GROSS MARGIN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08376" y="2606040"/>
            <a:ext cx="184708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500" b="1" i="0">
                <a:solidFill>
                  <a:srgbClr val="111418"/>
                </a:solidFill>
                <a:latin typeface="Liberation Mono"/>
              </a:rPr>
              <a:t>58.5</a:t>
            </a:r>
            <a:r>
              <a:rPr sz="1200" b="0" i="0">
                <a:solidFill>
                  <a:srgbClr val="6E6E6E"/>
                </a:solidFill>
                <a:latin typeface="Liberation Mono"/>
              </a:rPr>
              <a:t>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08376" y="3639312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Q1  </a:t>
            </a:r>
            <a:r>
              <a:rPr sz="1000" b="1" i="0">
                <a:solidFill>
                  <a:srgbClr val="1E6F5C"/>
                </a:solidFill>
                <a:latin typeface="Liberation Mono"/>
              </a:rPr>
              <a:t>+1.3pp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08376" y="38953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plan  </a:t>
            </a:r>
            <a:r>
              <a:rPr sz="1000" b="1" i="0">
                <a:solidFill>
                  <a:srgbClr val="B23A2E"/>
                </a:solidFill>
                <a:latin typeface="Liberation Mono"/>
              </a:rPr>
              <a:t>−0.5pp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57216" y="2148840"/>
            <a:ext cx="2121408" cy="214884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Connector 19"/>
          <p:cNvCxnSpPr/>
          <p:nvPr/>
        </p:nvCxnSpPr>
        <p:spPr>
          <a:xfrm>
            <a:off x="5157216" y="2148840"/>
            <a:ext cx="2121407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03520" y="22951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40">
                <a:solidFill>
                  <a:srgbClr val="6E6E6E"/>
                </a:solidFill>
                <a:latin typeface="Liberation Sans"/>
              </a:rPr>
              <a:t>ADJ. EBITDA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3520" y="2606040"/>
            <a:ext cx="184708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500" b="1" i="0">
                <a:solidFill>
                  <a:srgbClr val="111418"/>
                </a:solidFill>
                <a:latin typeface="Liberation Mono"/>
              </a:rPr>
              <a:t>2.4</a:t>
            </a:r>
            <a:r>
              <a:rPr sz="1200" b="0" i="0">
                <a:solidFill>
                  <a:srgbClr val="6E6E6E"/>
                </a:solidFill>
                <a:latin typeface="Liberation Mono"/>
              </a:rPr>
              <a:t> €m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3520" y="3639312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Q1  </a:t>
            </a:r>
            <a:r>
              <a:rPr sz="1000" b="1" i="0">
                <a:solidFill>
                  <a:srgbClr val="1E6F5C"/>
                </a:solidFill>
                <a:latin typeface="Liberation Mono"/>
              </a:rPr>
              <a:t>+€0.8m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3520" y="38953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plan  </a:t>
            </a:r>
            <a:r>
              <a:rPr sz="1000" b="1" i="0">
                <a:solidFill>
                  <a:srgbClr val="B23A2E"/>
                </a:solidFill>
                <a:latin typeface="Liberation Mono"/>
              </a:rPr>
              <a:t>−€0.3m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52359" y="2148840"/>
            <a:ext cx="2121408" cy="214884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7452359" y="2148840"/>
            <a:ext cx="2121408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598663" y="22951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40">
                <a:solidFill>
                  <a:srgbClr val="6E6E6E"/>
                </a:solidFill>
                <a:latin typeface="Liberation Sans"/>
              </a:rPr>
              <a:t>DTC AOV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98663" y="2606040"/>
            <a:ext cx="184708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500" b="1" i="0">
                <a:solidFill>
                  <a:srgbClr val="111418"/>
                </a:solidFill>
                <a:latin typeface="Liberation Mono"/>
              </a:rPr>
              <a:t>96</a:t>
            </a:r>
            <a:r>
              <a:rPr sz="1200" b="0" i="0">
                <a:solidFill>
                  <a:srgbClr val="6E6E6E"/>
                </a:solidFill>
                <a:latin typeface="Liberation Mono"/>
              </a:rPr>
              <a:t> €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98663" y="3639312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Q1  </a:t>
            </a:r>
            <a:r>
              <a:rPr sz="1000" b="1" i="0">
                <a:solidFill>
                  <a:srgbClr val="1E6F5C"/>
                </a:solidFill>
                <a:latin typeface="Liberation Mono"/>
              </a:rPr>
              <a:t>+€4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98663" y="38953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plan  </a:t>
            </a:r>
            <a:r>
              <a:rPr sz="1000" b="1" i="0">
                <a:solidFill>
                  <a:srgbClr val="1E6F5C"/>
                </a:solidFill>
                <a:latin typeface="Liberation Mono"/>
              </a:rPr>
              <a:t>+€2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747503" y="2148840"/>
            <a:ext cx="2121408" cy="214884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2" name="Connector 31"/>
          <p:cNvCxnSpPr/>
          <p:nvPr/>
        </p:nvCxnSpPr>
        <p:spPr>
          <a:xfrm>
            <a:off x="9747503" y="2148840"/>
            <a:ext cx="2121408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893807" y="22951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40">
                <a:solidFill>
                  <a:srgbClr val="6E6E6E"/>
                </a:solidFill>
                <a:latin typeface="Liberation Sans"/>
              </a:rPr>
              <a:t>CASH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93807" y="2606040"/>
            <a:ext cx="184708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500" b="1" i="0">
                <a:solidFill>
                  <a:srgbClr val="111418"/>
                </a:solidFill>
                <a:latin typeface="Liberation Mono"/>
              </a:rPr>
              <a:t>7.8</a:t>
            </a:r>
            <a:r>
              <a:rPr sz="1200" b="0" i="0">
                <a:solidFill>
                  <a:srgbClr val="6E6E6E"/>
                </a:solidFill>
                <a:latin typeface="Liberation Mono"/>
              </a:rPr>
              <a:t> €m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893807" y="3639312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Q1  </a:t>
            </a:r>
            <a:r>
              <a:rPr sz="1000" b="1" i="0">
                <a:solidFill>
                  <a:srgbClr val="B23A2E"/>
                </a:solidFill>
                <a:latin typeface="Liberation Mono"/>
              </a:rPr>
              <a:t>−€1.1m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893807" y="3895344"/>
            <a:ext cx="184708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vs plan  </a:t>
            </a:r>
            <a:r>
              <a:rPr sz="1000" b="1" i="0">
                <a:solidFill>
                  <a:srgbClr val="1E6F5C"/>
                </a:solidFill>
                <a:latin typeface="Liberation Mono"/>
              </a:rPr>
              <a:t>+€0.6m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6928" y="4617720"/>
            <a:ext cx="1106424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</a:pPr>
            <a:r>
              <a:rPr sz="1200" b="1" i="0">
                <a:solidFill>
                  <a:srgbClr val="111418"/>
                </a:solidFill>
                <a:latin typeface="Liberation Sans"/>
              </a:rPr>
              <a:t>Read-across.  </a:t>
            </a:r>
            <a:r>
              <a:rPr sz="1200" b="0" i="0">
                <a:solidFill>
                  <a:srgbClr val="6E6E6E"/>
                </a:solidFill>
                <a:latin typeface="Liberation Sans"/>
              </a:rPr>
              <a:t>Revenue of €22.1m is +20.1% on Q1 and +2.8% ahead of the €21.5m plan, led by DTC. Gross margin of 58.5% is up 1.3pp year-on-quarter but 0.5pp short of the 59.0% plan, reflecting deeper SS26 markdowns. Adjusted EBITDA of €2.4m (10.9% margin) is €0.8m up on Q1 yet €0.3m below plan, absorbing €0.5m of pulled-forward paid marketing. Cash of €7.8m is €0.6m better than plan despite a €1.1m quarter-on-quarter draw into AW26 inventory.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01  ·  PERFORMANCE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Revenue bridge — Q1 to Q2 2026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€3.7m of net growth: +€4.5m from DTC and wholesale, less €0.8m of markdowns &amp; returns.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566928" y="1965960"/>
          <a:ext cx="7680960" cy="416052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8549640" y="1965960"/>
            <a:ext cx="3063240" cy="416052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" name="Connector 8"/>
          <p:cNvCxnSpPr/>
          <p:nvPr/>
        </p:nvCxnSpPr>
        <p:spPr>
          <a:xfrm>
            <a:off x="8549640" y="1965960"/>
            <a:ext cx="306324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732519" y="212140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20">
                <a:solidFill>
                  <a:srgbClr val="6E6E6E"/>
                </a:solidFill>
                <a:latin typeface="Liberation Sans"/>
              </a:rPr>
              <a:t>RECONCILIATION  (€m)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32519" y="2542032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11418"/>
                </a:solidFill>
                <a:latin typeface="Liberation Sans"/>
              </a:rPr>
              <a:t>Q1 revenue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0" y="2542032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111418"/>
                </a:solidFill>
                <a:latin typeface="Liberation Mono"/>
              </a:rPr>
              <a:t>18.4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32519" y="3108960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11418"/>
                </a:solidFill>
                <a:latin typeface="Liberation Sans"/>
              </a:rPr>
              <a:t>+  DTC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15600" y="3108960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0" i="0">
                <a:solidFill>
                  <a:srgbClr val="1E6F5C"/>
                </a:solidFill>
                <a:latin typeface="Liberation Mono"/>
              </a:rPr>
              <a:t>+2.9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32519" y="3675887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11418"/>
                </a:solidFill>
                <a:latin typeface="Liberation Sans"/>
              </a:rPr>
              <a:t>+  Wholesale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0" y="3675887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0" i="0">
                <a:solidFill>
                  <a:srgbClr val="1E6F5C"/>
                </a:solidFill>
                <a:latin typeface="Liberation Mono"/>
              </a:rPr>
              <a:t>+1.6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32519" y="4242816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11418"/>
                </a:solidFill>
                <a:latin typeface="Liberation Sans"/>
              </a:rPr>
              <a:t>−  Markdowns &amp; returns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0" y="4242816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0" i="0">
                <a:solidFill>
                  <a:srgbClr val="B23A2E"/>
                </a:solidFill>
                <a:latin typeface="Liberation Mono"/>
              </a:rPr>
              <a:t>−0.8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8732519" y="4754880"/>
            <a:ext cx="2697481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732519" y="4809744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11418"/>
                </a:solidFill>
                <a:latin typeface="Liberation Sans"/>
              </a:rPr>
              <a:t>=  Q2 revenue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515600" y="4809744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111418"/>
                </a:solidFill>
                <a:latin typeface="Liberation Mono"/>
              </a:rPr>
              <a:t>22.1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32519" y="5422392"/>
            <a:ext cx="27432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950" b="0" i="0">
                <a:solidFill>
                  <a:srgbClr val="6E6E6E"/>
                </a:solidFill>
                <a:latin typeface="Liberation Sans"/>
              </a:rPr>
              <a:t>Net movement +€3.7m (+20.1%). Increases sum to +€4.5m; markdowns &amp; returns of €0.8m bring the close to €22.1m — tying to the revenue KPI on slide 2.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01  ·  PERFORMANCE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P&amp;L versus plan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Variance shown favourable (+) / unfavourable (−) to Adjusted EBITDA.  €m unless stated.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66928" y="2057400"/>
          <a:ext cx="7772400" cy="39776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3280"/>
                <a:gridCol w="1463040"/>
                <a:gridCol w="1463040"/>
                <a:gridCol w="1463040"/>
              </a:tblGrid>
              <a:tr h="497204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  <a:latin typeface="Liberation Sans"/>
                        </a:rPr>
                        <a:t/>
                      </a:r>
                    </a:p>
                  </a:txBody>
                  <a:tcPr anchor="ctr" marL="91440" marR="91440" marT="27432" marB="27432">
                    <a:solidFill>
                      <a:srgbClr val="11141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50" b="1">
                          <a:solidFill>
                            <a:srgbClr val="FFFFFF"/>
                          </a:solidFill>
                          <a:latin typeface="Liberation Sans"/>
                        </a:rPr>
                        <a:t>Actual</a:t>
                      </a:r>
                    </a:p>
                  </a:txBody>
                  <a:tcPr anchor="ctr" marL="91440" marR="91440" marT="27432" marB="27432">
                    <a:solidFill>
                      <a:srgbClr val="11141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50" b="1">
                          <a:solidFill>
                            <a:srgbClr val="FFFFFF"/>
                          </a:solidFill>
                          <a:latin typeface="Liberation Sans"/>
                        </a:rPr>
                        <a:t>Plan</a:t>
                      </a:r>
                    </a:p>
                  </a:txBody>
                  <a:tcPr anchor="ctr" marL="91440" marR="91440" marT="27432" marB="27432">
                    <a:solidFill>
                      <a:srgbClr val="11141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50" b="1">
                          <a:solidFill>
                            <a:srgbClr val="FFFFFF"/>
                          </a:solidFill>
                          <a:latin typeface="Liberation Sans"/>
                        </a:rPr>
                        <a:t>Variance</a:t>
                      </a:r>
                    </a:p>
                  </a:txBody>
                  <a:tcPr anchor="ctr" marL="91440" marR="91440" marT="27432" marB="27432">
                    <a:solidFill>
                      <a:srgbClr val="111418"/>
                    </a:solidFill>
                  </a:tcPr>
                </a:tc>
              </a:tr>
              <a:tr h="497204"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11418"/>
                          </a:solidFill>
                          <a:latin typeface="Liberation Sans"/>
                        </a:rPr>
                        <a:t>Revenue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111418"/>
                          </a:solidFill>
                          <a:latin typeface="Liberation Mono"/>
                        </a:rPr>
                        <a:t>22.1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6E6E6E"/>
                          </a:solidFill>
                          <a:latin typeface="Liberation Mono"/>
                        </a:rPr>
                        <a:t>21.5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1E6F5C"/>
                          </a:solidFill>
                          <a:latin typeface="Liberation Mono"/>
                        </a:rPr>
                        <a:t>+0.6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</a:tr>
              <a:tr h="497204"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11418"/>
                          </a:solidFill>
                          <a:latin typeface="Liberation Sans"/>
                        </a:rPr>
                        <a:t>Gross profit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111418"/>
                          </a:solidFill>
                          <a:latin typeface="Liberation Mono"/>
                        </a:rPr>
                        <a:t>12.9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6E6E6E"/>
                          </a:solidFill>
                          <a:latin typeface="Liberation Mono"/>
                        </a:rPr>
                        <a:t>12.7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1E6F5C"/>
                          </a:solidFill>
                          <a:latin typeface="Liberation Mono"/>
                        </a:rPr>
                        <a:t>+0.2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</a:tr>
              <a:tr h="497204"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6E6E6E"/>
                          </a:solidFill>
                          <a:latin typeface="Liberation Sans"/>
                        </a:rPr>
                        <a:t>Gross margin %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111418"/>
                          </a:solidFill>
                          <a:latin typeface="Liberation Mono"/>
                        </a:rPr>
                        <a:t>58.5%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6E6E6E"/>
                          </a:solidFill>
                          <a:latin typeface="Liberation Mono"/>
                        </a:rPr>
                        <a:t>59.0%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B23A2E"/>
                          </a:solidFill>
                          <a:latin typeface="Liberation Mono"/>
                        </a:rPr>
                        <a:t>−0.5pp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</a:tr>
              <a:tr h="497204"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11418"/>
                          </a:solidFill>
                          <a:latin typeface="Liberation Sans"/>
                        </a:rPr>
                        <a:t>Marketing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111418"/>
                          </a:solidFill>
                          <a:latin typeface="Liberation Mono"/>
                        </a:rPr>
                        <a:t>(4.6)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6E6E6E"/>
                          </a:solidFill>
                          <a:latin typeface="Liberation Mono"/>
                        </a:rPr>
                        <a:t>(4.1)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B23A2E"/>
                          </a:solidFill>
                          <a:latin typeface="Liberation Mono"/>
                        </a:rPr>
                        <a:t>−0.5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</a:tr>
              <a:tr h="497204"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111418"/>
                          </a:solidFill>
                          <a:latin typeface="Liberation Sans"/>
                        </a:rPr>
                        <a:t>Other operating costs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111418"/>
                          </a:solidFill>
                          <a:latin typeface="Liberation Mono"/>
                        </a:rPr>
                        <a:t>(5.9)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6E6E6E"/>
                          </a:solidFill>
                          <a:latin typeface="Liberation Mono"/>
                        </a:rPr>
                        <a:t>(5.9)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6E6E6E"/>
                          </a:solidFill>
                          <a:latin typeface="Liberation Mono"/>
                        </a:rPr>
                        <a:t>0.0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</a:tr>
              <a:tr h="497204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11418"/>
                          </a:solidFill>
                          <a:latin typeface="Liberation Sans"/>
                        </a:rPr>
                        <a:t>Adjusted EBITDA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111418"/>
                          </a:solidFill>
                          <a:latin typeface="Liberation Mono"/>
                        </a:rPr>
                        <a:t>2.4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6E6E6E"/>
                          </a:solidFill>
                          <a:latin typeface="Liberation Mono"/>
                        </a:rPr>
                        <a:t>2.7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B23A2E"/>
                          </a:solidFill>
                          <a:latin typeface="Liberation Mono"/>
                        </a:rPr>
                        <a:t>−0.3</a:t>
                      </a:r>
                    </a:p>
                  </a:txBody>
                  <a:tcPr anchor="ctr" marL="91440" marR="91440" marT="27432" marB="27432">
                    <a:solidFill>
                      <a:srgbClr val="F1F1EE"/>
                    </a:solidFill>
                  </a:tcPr>
                </a:tc>
              </a:tr>
              <a:tr h="497211"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6E6E6E"/>
                          </a:solidFill>
                          <a:latin typeface="Liberation Sans"/>
                        </a:rPr>
                        <a:t>EBITDA margin %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111418"/>
                          </a:solidFill>
                          <a:latin typeface="Liberation Mono"/>
                        </a:rPr>
                        <a:t>10.9%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0">
                          <a:solidFill>
                            <a:srgbClr val="6E6E6E"/>
                          </a:solidFill>
                          <a:latin typeface="Liberation Mono"/>
                        </a:rPr>
                        <a:t>12.6%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B23A2E"/>
                          </a:solidFill>
                          <a:latin typeface="Liberation Mono"/>
                        </a:rPr>
                        <a:t>−1.7pp</a:t>
                      </a:r>
                    </a:p>
                  </a:txBody>
                  <a:tcPr anchor="ctr" marL="91440" marR="91440" marT="27432" marB="27432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8686800" y="2057400"/>
            <a:ext cx="2926080" cy="3977639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" name="Connector 8"/>
          <p:cNvCxnSpPr/>
          <p:nvPr/>
        </p:nvCxnSpPr>
        <p:spPr>
          <a:xfrm>
            <a:off x="8686800" y="2057400"/>
            <a:ext cx="292608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869680" y="2212848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40">
                <a:solidFill>
                  <a:srgbClr val="6E6E6E"/>
                </a:solidFill>
                <a:latin typeface="Liberation Sans"/>
              </a:rPr>
              <a:t>WHY THE MISS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9680" y="2606040"/>
            <a:ext cx="26060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800"/>
              </a:spcAft>
            </a:pPr>
            <a:r>
              <a:rPr sz="1050" b="1" i="0">
                <a:solidFill>
                  <a:srgbClr val="1E6F5C"/>
                </a:solidFill>
                <a:latin typeface="Liberation Sans"/>
              </a:rPr>
              <a:t>Revenue &amp; gross profit favourable.  </a:t>
            </a:r>
            <a:r>
              <a:rPr sz="1050" b="0" i="0">
                <a:solidFill>
                  <a:srgbClr val="6E6E6E"/>
                </a:solidFill>
                <a:latin typeface="Liberation Sans"/>
              </a:rPr>
              <a:t>+€0.6m revenue and +€0.2m gross profit — volume outran the margin-rate drag.</a:t>
            </a:r>
          </a:p>
          <a:p>
            <a:pPr algn="l">
              <a:lnSpc>
                <a:spcPct val="118000"/>
              </a:lnSpc>
              <a:spcAft>
                <a:spcPts val="800"/>
              </a:spcAft>
            </a:pPr>
            <a:r>
              <a:rPr sz="1050" b="1" i="0">
                <a:solidFill>
                  <a:srgbClr val="B23A2E"/>
                </a:solidFill>
                <a:latin typeface="Liberation Sans"/>
              </a:rPr>
              <a:t>Margin −0.5pp.  </a:t>
            </a:r>
            <a:r>
              <a:rPr sz="1050" b="0" i="0">
                <a:solidFill>
                  <a:srgbClr val="6E6E6E"/>
                </a:solidFill>
                <a:latin typeface="Liberation Sans"/>
              </a:rPr>
              <a:t>Deeper SS26 markdowns; fix in slide 9.</a:t>
            </a:r>
          </a:p>
          <a:p>
            <a:pPr algn="l">
              <a:lnSpc>
                <a:spcPct val="118000"/>
              </a:lnSpc>
              <a:spcAft>
                <a:spcPts val="800"/>
              </a:spcAft>
            </a:pPr>
            <a:r>
              <a:rPr sz="1050" b="1" i="0">
                <a:solidFill>
                  <a:srgbClr val="B23A2E"/>
                </a:solidFill>
                <a:latin typeface="Liberation Sans"/>
              </a:rPr>
              <a:t>Marketing −€0.5m.  </a:t>
            </a:r>
            <a:r>
              <a:rPr sz="1050" b="0" i="0">
                <a:solidFill>
                  <a:srgbClr val="6E6E6E"/>
                </a:solidFill>
                <a:latin typeface="Liberation Sans"/>
              </a:rPr>
              <a:t>Q3 paid pulled forward; CAC held at €28.</a:t>
            </a:r>
          </a:p>
          <a:p>
            <a:pPr algn="l">
              <a:lnSpc>
                <a:spcPct val="118000"/>
              </a:lnSpc>
            </a:pPr>
            <a:r>
              <a:rPr sz="1050" b="1" i="0">
                <a:solidFill>
                  <a:srgbClr val="111418"/>
                </a:solidFill>
                <a:latin typeface="Liberation Sans"/>
              </a:rPr>
              <a:t>Net EBITDA −€0.3m.  </a:t>
            </a:r>
            <a:r>
              <a:rPr sz="1050" b="0" i="0">
                <a:solidFill>
                  <a:srgbClr val="6E6E6E"/>
                </a:solidFill>
                <a:latin typeface="Liberation Sans"/>
              </a:rPr>
              <a:t>€2.4m vs €2.7m plan — reconciles to the slide-2 tile.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02  ·  MIX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Channel &amp; product mix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DTC now 62% of revenue; ready-to-wear remains the core category.  €22.1m total.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965960"/>
            <a:ext cx="5303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 spc="100">
                <a:solidFill>
                  <a:srgbClr val="6E6E6E"/>
                </a:solidFill>
                <a:latin typeface="Liberation Sans"/>
              </a:rPr>
              <a:t>REVENUE BY CHANNEL  (% of €22.1m)</a:t>
            </a: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566928" y="2286000"/>
          <a:ext cx="512064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72200" y="196596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 spc="100">
                <a:solidFill>
                  <a:srgbClr val="6E6E6E"/>
                </a:solidFill>
                <a:latin typeface="Liberation Sans"/>
              </a:rPr>
              <a:t>REVENUE BY CATEGORY  (€m)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6080760" y="2286000"/>
          <a:ext cx="5532120" cy="3749039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cxnSp>
        <p:nvCxnSpPr>
          <p:cNvPr id="11" name="Connector 10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02  ·  MIX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DTC quality &amp; unit economics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Repeat behaviour improving across cohorts; LTV:CAC of 6.5x well above the 3.0x floor.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965960"/>
            <a:ext cx="5943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 spc="80">
                <a:solidFill>
                  <a:srgbClr val="6E6E6E"/>
                </a:solidFill>
                <a:latin typeface="Liberation Sans"/>
              </a:rPr>
              <a:t>90-DAY REPEAT PURCHASE RATE, BY ACQUISITION COHORT</a:t>
            </a: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566928" y="2286000"/>
          <a:ext cx="640080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7360920" y="2286000"/>
            <a:ext cx="4251960" cy="3749039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7360920" y="2286000"/>
            <a:ext cx="425196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580376" y="2450592"/>
            <a:ext cx="3840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 spc="120">
                <a:solidFill>
                  <a:srgbClr val="6E6E6E"/>
                </a:solidFill>
                <a:latin typeface="Liberation Sans"/>
              </a:rPr>
              <a:t>DTC UNIT ECONOMICS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0376" y="2907792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111418"/>
                </a:solidFill>
                <a:latin typeface="Liberation Sans"/>
              </a:rPr>
              <a:t>AOV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29800" y="2907792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300" b="1" i="0">
                <a:solidFill>
                  <a:srgbClr val="111418"/>
                </a:solidFill>
                <a:latin typeface="Liberation Mono"/>
              </a:rPr>
              <a:t>€96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580376" y="3346704"/>
            <a:ext cx="3794760" cy="0"/>
          </a:xfrm>
          <a:prstGeom prst="bentConnector3">
            <a:avLst/>
          </a:prstGeom>
          <a:ln w="6350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80376" y="3419856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111418"/>
                </a:solidFill>
                <a:latin typeface="Liberation Sans"/>
              </a:rPr>
              <a:t>CAC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29800" y="3419856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300" b="1" i="0">
                <a:solidFill>
                  <a:srgbClr val="111418"/>
                </a:solidFill>
                <a:latin typeface="Liberation Mono"/>
              </a:rPr>
              <a:t>€28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580376" y="3858768"/>
            <a:ext cx="3794760" cy="0"/>
          </a:xfrm>
          <a:prstGeom prst="bentConnector3">
            <a:avLst/>
          </a:prstGeom>
          <a:ln w="6350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80376" y="3931920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111418"/>
                </a:solidFill>
                <a:latin typeface="Liberation Sans"/>
              </a:rPr>
              <a:t>LTV (24-month)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829800" y="3931920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300" b="1" i="0">
                <a:solidFill>
                  <a:srgbClr val="111418"/>
                </a:solidFill>
                <a:latin typeface="Liberation Mono"/>
              </a:rPr>
              <a:t>€182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7580376" y="4370832"/>
            <a:ext cx="3794760" cy="0"/>
          </a:xfrm>
          <a:prstGeom prst="bentConnector3">
            <a:avLst/>
          </a:prstGeom>
          <a:ln w="6350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80376" y="4443984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111418"/>
                </a:solidFill>
                <a:latin typeface="Liberation Sans"/>
              </a:rPr>
              <a:t>LTV : CAC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29800" y="4443984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300" b="1" i="0">
                <a:solidFill>
                  <a:srgbClr val="1E6F5C"/>
                </a:solidFill>
                <a:latin typeface="Liberation Mono"/>
              </a:rPr>
              <a:t>6.5x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580376" y="4882896"/>
            <a:ext cx="3794760" cy="0"/>
          </a:xfrm>
          <a:prstGeom prst="bentConnector3">
            <a:avLst/>
          </a:prstGeom>
          <a:ln w="6350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580376" y="4956048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111418"/>
                </a:solidFill>
                <a:latin typeface="Liberation Sans"/>
              </a:rPr>
              <a:t>CAC payback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29800" y="4956048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300" b="1" i="0">
                <a:solidFill>
                  <a:srgbClr val="111418"/>
                </a:solidFill>
                <a:latin typeface="Liberation Mono"/>
              </a:rPr>
              <a:t>4.2 mo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7580376" y="5394960"/>
            <a:ext cx="3794760" cy="0"/>
          </a:xfrm>
          <a:prstGeom prst="bentConnector3">
            <a:avLst/>
          </a:prstGeom>
          <a:ln w="6350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580376" y="5468112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111418"/>
                </a:solidFill>
                <a:latin typeface="Liberation Sans"/>
              </a:rPr>
              <a:t>Contribution margin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29800" y="5468112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300" b="1" i="0">
                <a:solidFill>
                  <a:srgbClr val="111418"/>
                </a:solidFill>
                <a:latin typeface="Liberation Mono"/>
              </a:rPr>
              <a:t>61%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03  ·  BALANCE SHEET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Inventory &amp; cash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Stock cover elevated ahead of AW26; €7.8m cash provides ~18 months of runway.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194560"/>
            <a:ext cx="269748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566928" y="2194560"/>
            <a:ext cx="269748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1520" y="2377440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20">
                <a:solidFill>
                  <a:srgbClr val="6E6E6E"/>
                </a:solidFill>
                <a:latin typeface="Liberation Sans"/>
              </a:rPr>
              <a:t>STOCK COVER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852928"/>
            <a:ext cx="23865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11418"/>
                </a:solidFill>
                <a:latin typeface="Liberation Mono"/>
              </a:rPr>
              <a:t>3.8</a:t>
            </a:r>
            <a:r>
              <a:rPr sz="1300" b="0" i="0">
                <a:solidFill>
                  <a:srgbClr val="6E6E6E"/>
                </a:solidFill>
                <a:latin typeface="Liberation Mono"/>
              </a:rPr>
              <a:t> mo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749039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23A2E"/>
                </a:solidFill>
                <a:latin typeface="Liberation Mono"/>
              </a:rPr>
              <a:t>target 3.2 mo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65576" y="2194560"/>
            <a:ext cx="269748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3465576" y="2194560"/>
            <a:ext cx="269748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30168" y="2377440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20">
                <a:solidFill>
                  <a:srgbClr val="6E6E6E"/>
                </a:solidFill>
                <a:latin typeface="Liberation Sans"/>
              </a:rPr>
              <a:t>AGED STOCK &gt;180d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0168" y="2852928"/>
            <a:ext cx="23865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11418"/>
                </a:solidFill>
                <a:latin typeface="Liberation Mono"/>
              </a:rPr>
              <a:t>2.1</a:t>
            </a:r>
            <a:r>
              <a:rPr sz="1300" b="0" i="0">
                <a:solidFill>
                  <a:srgbClr val="6E6E6E"/>
                </a:solidFill>
                <a:latin typeface="Liberation Mono"/>
              </a:rPr>
              <a:t> €m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30168" y="3749039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B23A2E"/>
                </a:solidFill>
                <a:latin typeface="Liberation Mono"/>
              </a:rPr>
              <a:t>11% of inventory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64224" y="2194560"/>
            <a:ext cx="269748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" name="Connector 17"/>
          <p:cNvCxnSpPr/>
          <p:nvPr/>
        </p:nvCxnSpPr>
        <p:spPr>
          <a:xfrm>
            <a:off x="6364224" y="2194560"/>
            <a:ext cx="269748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28816" y="2377440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20">
                <a:solidFill>
                  <a:srgbClr val="6E6E6E"/>
                </a:solidFill>
                <a:latin typeface="Liberation Sans"/>
              </a:rPr>
              <a:t>CASH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28816" y="2852928"/>
            <a:ext cx="23865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11418"/>
                </a:solidFill>
                <a:latin typeface="Liberation Mono"/>
              </a:rPr>
              <a:t>7.8</a:t>
            </a:r>
            <a:r>
              <a:rPr sz="1300" b="0" i="0">
                <a:solidFill>
                  <a:srgbClr val="6E6E6E"/>
                </a:solidFill>
                <a:latin typeface="Liberation Mono"/>
              </a:rPr>
              <a:t> €m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28816" y="3749039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Liberation Mono"/>
              </a:rPr>
              <a:t>−€1.1m vs Q1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262872" y="2194560"/>
            <a:ext cx="2697480" cy="201168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3" name="Connector 22"/>
          <p:cNvCxnSpPr/>
          <p:nvPr/>
        </p:nvCxnSpPr>
        <p:spPr>
          <a:xfrm>
            <a:off x="9262872" y="2194560"/>
            <a:ext cx="2697480" cy="0"/>
          </a:xfrm>
          <a:prstGeom prst="bentConnector3">
            <a:avLst/>
          </a:prstGeom>
          <a:ln w="2032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427464" y="2377440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 spc="120">
                <a:solidFill>
                  <a:srgbClr val="6E6E6E"/>
                </a:solidFill>
                <a:latin typeface="Liberation Sans"/>
              </a:rPr>
              <a:t>RUNWAY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27464" y="2852928"/>
            <a:ext cx="2386584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11418"/>
                </a:solidFill>
                <a:latin typeface="Liberation Mono"/>
              </a:rPr>
              <a:t>18</a:t>
            </a:r>
            <a:r>
              <a:rPr sz="1300" b="0" i="0">
                <a:solidFill>
                  <a:srgbClr val="6E6E6E"/>
                </a:solidFill>
                <a:latin typeface="Liberation Mono"/>
              </a:rPr>
              <a:t> mo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27464" y="3749039"/>
            <a:ext cx="238658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1E6F5C"/>
                </a:solidFill>
                <a:latin typeface="Liberation Mono"/>
              </a:rPr>
              <a:t>at current burn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4617720"/>
            <a:ext cx="11064240" cy="1371600"/>
          </a:xfrm>
          <a:prstGeom prst="rect">
            <a:avLst/>
          </a:prstGeom>
          <a:solidFill>
            <a:srgbClr val="F7EEEB"/>
          </a:solidFill>
          <a:ln w="12700">
            <a:solidFill>
              <a:srgbClr val="B23A2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66928" y="4617720"/>
            <a:ext cx="91440" cy="1371600"/>
          </a:xfrm>
          <a:prstGeom prst="rect">
            <a:avLst/>
          </a:prstGeom>
          <a:solidFill>
            <a:srgbClr val="B23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8680" y="4782312"/>
            <a:ext cx="106070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120">
                <a:solidFill>
                  <a:srgbClr val="B23A2E"/>
                </a:solidFill>
                <a:latin typeface="Liberation Sans"/>
              </a:rPr>
              <a:t>FLAG — AGED INVENTORY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8680" y="5120640"/>
            <a:ext cx="1060704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</a:pPr>
            <a:r>
              <a:rPr sz="1100" b="0" i="0">
                <a:solidFill>
                  <a:srgbClr val="111418"/>
                </a:solidFill>
                <a:latin typeface="Liberation Sans"/>
              </a:rPr>
              <a:t>Stock cover of 3.8 months sits 0.6 months above the 3.2-month target, and €2.1m (11%) of the €18.9m inventory is now aged beyond 180 days — concentrated in SS26 carryover. This is the source of the €0.8m markdowns &amp; returns in the revenue bridge. A ring-fenced clearance plan and tighter AW26 open-to-buy are set out in board paper 04; the requested facility (slide 10) funds the AW26 build WITHOUT drawing down cash below the €7.0m operating floor.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04  ·  OPERATIONS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Operational highlights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Three moves this quarter that underpin the numbers.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148840"/>
            <a:ext cx="1106424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6928" y="2148840"/>
            <a:ext cx="91440" cy="1170432"/>
          </a:xfrm>
          <a:prstGeom prst="rect">
            <a:avLst/>
          </a:prstGeom>
          <a:solidFill>
            <a:srgbClr val="B894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295144"/>
            <a:ext cx="10972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B8945F"/>
                </a:solidFill>
                <a:latin typeface="Liberation Mono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519" y="2331720"/>
            <a:ext cx="9509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11418"/>
                </a:solidFill>
                <a:latin typeface="Liberation Sans"/>
              </a:rPr>
              <a:t>DTC replatform live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74519" y="2715768"/>
            <a:ext cx="95097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0" i="0">
                <a:solidFill>
                  <a:srgbClr val="6E6E6E"/>
                </a:solidFill>
                <a:latin typeface="Liberation Sans"/>
              </a:rPr>
              <a:t>New storefront and checkout shipped in May. Checkout conversion +40bps and median page-load −0.8s — the operational engine behind the +€2.9m DTC contribution in the revenue bridge.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6928" y="3465576"/>
            <a:ext cx="1106424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3465576"/>
            <a:ext cx="91440" cy="1170432"/>
          </a:xfrm>
          <a:prstGeom prst="rect">
            <a:avLst/>
          </a:prstGeom>
          <a:solidFill>
            <a:srgbClr val="B894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611880"/>
            <a:ext cx="10972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B8945F"/>
                </a:solidFill>
                <a:latin typeface="Liberation Mono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74519" y="3648456"/>
            <a:ext cx="9509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11418"/>
                </a:solidFill>
                <a:latin typeface="Liberation Sans"/>
              </a:rPr>
              <a:t>Amsterdam flagship opened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74519" y="4032504"/>
            <a:ext cx="95097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0" i="0">
                <a:solidFill>
                  <a:srgbClr val="6E6E6E"/>
                </a:solidFill>
                <a:latin typeface="Liberation Sans"/>
              </a:rPr>
              <a:t>First own-retail door on the continent opened in June. First-eight-week revenue is running 12% ahead of pro-forma, lifting own retail to 11% of the channel mix.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4782312"/>
            <a:ext cx="1106424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4782312"/>
            <a:ext cx="91440" cy="1170432"/>
          </a:xfrm>
          <a:prstGeom prst="rect">
            <a:avLst/>
          </a:prstGeom>
          <a:solidFill>
            <a:srgbClr val="B894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4928616"/>
            <a:ext cx="10972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B8945F"/>
                </a:solidFill>
                <a:latin typeface="Liberation Mono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74519" y="4965192"/>
            <a:ext cx="9509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11418"/>
                </a:solidFill>
                <a:latin typeface="Liberation Sans"/>
              </a:rPr>
              <a:t>Wholesale expansion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74519" y="5349240"/>
            <a:ext cx="95097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0" i="0">
                <a:solidFill>
                  <a:srgbClr val="6E6E6E"/>
                </a:solidFill>
                <a:latin typeface="Liberation Sans"/>
              </a:rPr>
              <a:t>34 net-new doors added across Germany and the Nordics, growing the order book by €1.6m — the wholesale step in the revenue bridge — with a healthy full-price sell-in.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45720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 spc="220">
                <a:solidFill>
                  <a:srgbClr val="B8945F"/>
                </a:solidFill>
                <a:latin typeface="Liberation Sans"/>
              </a:rPr>
              <a:t>SECTION 05  ·  GOVERNANCE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13232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111418"/>
                </a:solidFill>
                <a:latin typeface="Liberation Sans"/>
              </a:rPr>
              <a:t>Flags for discussion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298448"/>
            <a:ext cx="2834640" cy="0"/>
          </a:xfrm>
          <a:prstGeom prst="bentConnector3">
            <a:avLst/>
          </a:prstGeom>
          <a:ln w="17780">
            <a:solidFill>
              <a:srgbClr val="B894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6928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E6E6E"/>
                </a:solidFill>
                <a:latin typeface="Liberation Sans"/>
              </a:rPr>
              <a:t>Two items off plan this quarter, each with a structural fix.  Detail in board paper 04.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148840"/>
            <a:ext cx="11064240" cy="178308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6928" y="2148840"/>
            <a:ext cx="91440" cy="1783080"/>
          </a:xfrm>
          <a:prstGeom prst="rect">
            <a:avLst/>
          </a:prstGeom>
          <a:solidFill>
            <a:srgbClr val="B23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331720"/>
            <a:ext cx="914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B23A2E"/>
                </a:solidFill>
                <a:latin typeface="Liberation Mono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83080" y="2331720"/>
            <a:ext cx="9601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11418"/>
                </a:solidFill>
                <a:latin typeface="Liberation Sans"/>
              </a:rPr>
              <a:t>Gross margin 0.5pp below plan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83080" y="2752344"/>
            <a:ext cx="9601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050" b="1" i="0">
                <a:solidFill>
                  <a:srgbClr val="6E6E6E"/>
                </a:solidFill>
                <a:latin typeface="Liberation Sans"/>
              </a:rPr>
              <a:t>What happened.  </a:t>
            </a:r>
            <a:r>
              <a:rPr sz="1050" b="0" i="0">
                <a:solidFill>
                  <a:srgbClr val="6E6E6E"/>
                </a:solidFill>
                <a:latin typeface="Liberation Sans"/>
              </a:rPr>
              <a:t>SS26 carryover cleared at deeper markdowns than planned (the €0.8m in the revenue bridge; €2.1m aged stock on slide 7). This is a buying-depth problem, not a pricing-power problem.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83080" y="3374136"/>
            <a:ext cx="96012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050" b="1" i="0">
                <a:solidFill>
                  <a:srgbClr val="1E6F5C"/>
                </a:solidFill>
                <a:latin typeface="Liberation Sans"/>
              </a:rPr>
              <a:t>→  </a:t>
            </a:r>
            <a:r>
              <a:rPr sz="1050" b="0" i="0">
                <a:solidFill>
                  <a:srgbClr val="111418"/>
                </a:solidFill>
                <a:latin typeface="Liberation Sans"/>
              </a:rPr>
              <a:t>Structural fix — cut fashion-line buy depth ~15% and shift to a test-and-repeat open-to-buy, capping markdown exposure. Board paper 04, §2.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4087368"/>
            <a:ext cx="11064240" cy="1783080"/>
          </a:xfrm>
          <a:prstGeom prst="rect">
            <a:avLst/>
          </a:prstGeom>
          <a:solidFill>
            <a:srgbClr val="FFFFFF"/>
          </a:solidFill>
          <a:ln w="9525">
            <a:solidFill>
              <a:srgbClr val="DEDE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4087368"/>
            <a:ext cx="91440" cy="1783080"/>
          </a:xfrm>
          <a:prstGeom prst="rect">
            <a:avLst/>
          </a:prstGeom>
          <a:solidFill>
            <a:srgbClr val="B23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270248"/>
            <a:ext cx="914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B23A2E"/>
                </a:solidFill>
                <a:latin typeface="Liberation Mono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83080" y="4270248"/>
            <a:ext cx="9601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111418"/>
                </a:solidFill>
                <a:latin typeface="Liberation Sans"/>
              </a:rPr>
              <a:t>Marketing €0.5m over plan / EBITDA €0.3m short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83080" y="4690872"/>
            <a:ext cx="9601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050" b="1" i="0">
                <a:solidFill>
                  <a:srgbClr val="6E6E6E"/>
                </a:solidFill>
                <a:latin typeface="Liberation Sans"/>
              </a:rPr>
              <a:t>What happened.  </a:t>
            </a:r>
            <a:r>
              <a:rPr sz="1050" b="0" i="0">
                <a:solidFill>
                  <a:srgbClr val="6E6E6E"/>
                </a:solidFill>
                <a:latin typeface="Liberation Sans"/>
              </a:rPr>
              <a:t>Q3 paid acquisition was pulled forward to seed AW26 demand. CAC held flat at €28, so efficiency was maintained — but the spend landed a quarter early and carried EBITDA below plan.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83080" y="5312664"/>
            <a:ext cx="96012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</a:pPr>
            <a:r>
              <a:rPr sz="1050" b="1" i="0">
                <a:solidFill>
                  <a:srgbClr val="1E6F5C"/>
                </a:solidFill>
                <a:latin typeface="Liberation Sans"/>
              </a:rPr>
              <a:t>→  </a:t>
            </a:r>
            <a:r>
              <a:rPr sz="1050" b="0" i="0">
                <a:solidFill>
                  <a:srgbClr val="111418"/>
                </a:solidFill>
                <a:latin typeface="Liberation Sans"/>
              </a:rPr>
              <a:t>Structural fix — cap paid at 45% of new-customer acquisition and rebalance to retention/CRM, protecting the €2.7m run-rate. Board paper 04, §3.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66928" y="6419088"/>
            <a:ext cx="11064239" cy="0"/>
          </a:xfrm>
          <a:prstGeom prst="bentConnector3">
            <a:avLst/>
          </a:prstGeom>
          <a:ln w="9525">
            <a:solidFill>
              <a:srgbClr val="DEDE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6928" y="647395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6E6E6E"/>
                </a:solidFill>
                <a:latin typeface="Liberation Sans"/>
              </a:rPr>
              <a:t>VESTAL — Q2 2026 Board Pack  ·  Confidential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07040" y="6473952"/>
            <a:ext cx="1005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6E6E6E"/>
                </a:solidFill>
                <a:latin typeface="Liberation Mono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