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Seoul</c:v>
                </c:pt>
              </c:strCache>
            </c:strRef>
          </c:tx>
          <c:spPr>
            <a:solidFill>
              <a:srgbClr val="1BA1A6"/>
            </a:solidFill>
          </c:spPr>
          <c:invertIfNegative val="0"/>
          <c:xVal>
            <c:numRef>
              <c:f>Sheet1!$A$2:$A$2</c:f>
              <c:numCache>
                <c:formatCode>General</c:formatCode>
                <c:ptCount val="1"/>
                <c:pt idx="0">
                  <c:v>8.2</c:v>
                </c:pt>
              </c:numCache>
            </c:numRef>
          </c:xVal>
          <c:yVal>
            <c:numRef>
              <c:f>Sheet1!$B$2:$B$2</c:f>
              <c:numCache>
                <c:formatCode>General</c:formatCode>
                <c:ptCount val="1"/>
                <c:pt idx="0">
                  <c:v>8.6</c:v>
                </c:pt>
              </c:numCache>
            </c:numRef>
          </c:yVal>
          <c:bubbleSize>
            <c:numRef>
              <c:f>Sheet1!$C$2:$C$2</c:f>
              <c:numCache>
                <c:formatCode>General</c:formatCode>
                <c:ptCount val="1"/>
                <c:pt idx="0">
                  <c:v>4200</c:v>
                </c:pt>
              </c:numCache>
            </c:numRef>
          </c:bubbleSize>
          <c:bubble3D val="0"/>
        </c:ser>
        <c:ser>
          <c:idx val="1"/>
          <c:order val="1"/>
          <c:tx>
            <c:strRef>
              <c:f>Sheet1!$B$4</c:f>
              <c:strCache>
                <c:ptCount val="1"/>
                <c:pt idx="0">
                  <c:v>Tokyo</c:v>
                </c:pt>
              </c:strCache>
            </c:strRef>
          </c:tx>
          <c:spPr>
            <a:solidFill>
              <a:srgbClr val="E8A33D"/>
            </a:solidFill>
          </c:spPr>
          <c:invertIfNegative val="0"/>
          <c:xVal>
            <c:numRef>
              <c:f>Sheet1!$A$5:$A$5</c:f>
              <c:numCache>
                <c:formatCode>General</c:formatCode>
                <c:ptCount val="1"/>
                <c:pt idx="0">
                  <c:v>6.4</c:v>
                </c:pt>
              </c:numCache>
            </c:numRef>
          </c:xVal>
          <c:yVal>
            <c:numRef>
              <c:f>Sheet1!$B$5:$B$5</c:f>
              <c:numCache>
                <c:formatCode>General</c:formatCode>
                <c:ptCount val="1"/>
                <c:pt idx="0">
                  <c:v>8.1</c:v>
                </c:pt>
              </c:numCache>
            </c:numRef>
          </c:yVal>
          <c:bubbleSize>
            <c:numRef>
              <c:f>Sheet1!$C$5:$C$5</c:f>
              <c:numCache>
                <c:formatCode>General</c:formatCode>
                <c:ptCount val="1"/>
                <c:pt idx="0">
                  <c:v>3600</c:v>
                </c:pt>
              </c:numCache>
            </c:numRef>
          </c:bubbleSize>
          <c:bubble3D val="0"/>
        </c:ser>
        <c:ser>
          <c:idx val="2"/>
          <c:order val="2"/>
          <c:tx>
            <c:strRef>
              <c:f>Sheet1!$B$7</c:f>
              <c:strCache>
                <c:ptCount val="1"/>
                <c:pt idx="0">
                  <c:v>Dubai</c:v>
                </c:pt>
              </c:strCache>
            </c:strRef>
          </c:tx>
          <c:spPr>
            <a:solidFill>
              <a:srgbClr val="5B6B7B"/>
            </a:solidFill>
          </c:spPr>
          <c:invertIfNegative val="0"/>
          <c:xVal>
            <c:numRef>
              <c:f>Sheet1!$A$8:$A$8</c:f>
              <c:numCache>
                <c:formatCode>General</c:formatCode>
                <c:ptCount val="1"/>
                <c:pt idx="0">
                  <c:v>7.5</c:v>
                </c:pt>
              </c:numCache>
            </c:numRef>
          </c:xVal>
          <c:yVal>
            <c:numRef>
              <c:f>Sheet1!$B$8:$B$8</c:f>
              <c:numCache>
                <c:formatCode>General</c:formatCode>
                <c:ptCount val="1"/>
                <c:pt idx="0">
                  <c:v>6.8</c:v>
                </c:pt>
              </c:numCache>
            </c:numRef>
          </c:yVal>
          <c:bubbleSize>
            <c:numRef>
              <c:f>Sheet1!$C$8:$C$8</c:f>
              <c:numCache>
                <c:formatCode>General</c:formatCode>
                <c:ptCount val="1"/>
                <c:pt idx="0">
                  <c:v>2400</c:v>
                </c:pt>
              </c:numCache>
            </c:numRef>
          </c:bubbleSize>
          <c:bubble3D val="0"/>
        </c:ser>
        <c:ser>
          <c:idx val="3"/>
          <c:order val="3"/>
          <c:tx>
            <c:strRef>
              <c:f>Sheet1!$B$10</c:f>
              <c:strCache>
                <c:ptCount val="1"/>
                <c:pt idx="0">
                  <c:v>NYC</c:v>
                </c:pt>
              </c:strCache>
            </c:strRef>
          </c:tx>
          <c:spPr>
            <a:solidFill>
              <a:srgbClr val="5B6B7B"/>
            </a:solidFill>
          </c:spPr>
          <c:invertIfNegative val="0"/>
          <c:xVal>
            <c:numRef>
              <c:f>Sheet1!$A$11:$A$11</c:f>
              <c:numCache>
                <c:formatCode>General</c:formatCode>
                <c:ptCount val="1"/>
                <c:pt idx="0">
                  <c:v>4.2</c:v>
                </c:pt>
              </c:numCache>
            </c:numRef>
          </c:xVal>
          <c:yVal>
            <c:numRef>
              <c:f>Sheet1!$B$11:$B$11</c:f>
              <c:numCache>
                <c:formatCode>General</c:formatCode>
                <c:ptCount val="1"/>
                <c:pt idx="0">
                  <c:v>8.3</c:v>
                </c:pt>
              </c:numCache>
            </c:numRef>
          </c:yVal>
          <c:bubbleSize>
            <c:numRef>
              <c:f>Sheet1!$C$11:$C$11</c:f>
              <c:numCache>
                <c:formatCode>General</c:formatCode>
                <c:ptCount val="1"/>
                <c:pt idx="0">
                  <c:v>3100</c:v>
                </c:pt>
              </c:numCache>
            </c:numRef>
          </c:bubbleSize>
          <c:bubble3D val="0"/>
        </c:ser>
        <c:ser>
          <c:idx val="4"/>
          <c:order val="4"/>
          <c:tx>
            <c:strRef>
              <c:f>Sheet1!$B$13</c:f>
              <c:strCache>
                <c:ptCount val="1"/>
                <c:pt idx="0">
                  <c:v>London</c:v>
                </c:pt>
              </c:strCache>
            </c:strRef>
          </c:tx>
          <c:spPr>
            <a:solidFill>
              <a:srgbClr val="5B6B7B"/>
            </a:solidFill>
          </c:spPr>
          <c:invertIfNegative val="0"/>
          <c:xVal>
            <c:numRef>
              <c:f>Sheet1!$A$14:$A$14</c:f>
              <c:numCache>
                <c:formatCode>General</c:formatCode>
                <c:ptCount val="1"/>
                <c:pt idx="0">
                  <c:v>5.8</c:v>
                </c:pt>
              </c:numCache>
            </c:numRef>
          </c:xVal>
          <c:yVal>
            <c:numRef>
              <c:f>Sheet1!$B$14:$B$14</c:f>
              <c:numCache>
                <c:formatCode>General</c:formatCode>
                <c:ptCount val="1"/>
                <c:pt idx="0">
                  <c:v>6.5</c:v>
                </c:pt>
              </c:numCache>
            </c:numRef>
          </c:yVal>
          <c:bubbleSize>
            <c:numRef>
              <c:f>Sheet1!$C$14:$C$14</c:f>
              <c:numCache>
                <c:formatCode>General</c:formatCode>
                <c:ptCount val="1"/>
                <c:pt idx="0">
                  <c:v>2000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-2115720072"/>
        <c:axId val="-2115723560"/>
      </c:bubbleChart>
      <c:valAx>
        <c:axId val="-2115720072"/>
        <c:scaling>
          <c:orientation val="minMax"/>
          <c:max val="9.0"/>
          <c:min val="3.0"/>
        </c:scaling>
        <c:delete val="0"/>
        <c:axPos val="b"/>
        <c:title>
          <c:tx>
            <c:rich>
              <a:bodyPr/>
              <a:lstStyle/>
              <a:p>
                <a:pPr>
                  <a:defRPr sz="900" b="1"/>
                </a:pPr>
                <a:r>
                  <a:t>Ease of entry  →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CCCCCC"/>
            </a:solidFill>
          </a:ln>
        </c:spPr>
        <c:txPr>
          <a:bodyPr/>
          <a:lstStyle/>
          <a:p>
            <a:pPr>
              <a:defRPr sz="900"/>
            </a:pPr>
          </a:p>
        </c:txPr>
        <c:crossAx val="-2115723560"/>
        <c:crosses val="autoZero"/>
        <c:crossBetween val="midCat"/>
      </c:valAx>
      <c:valAx>
        <c:axId val="-2115723560"/>
        <c:scaling>
          <c:orientation val="minMax"/>
          <c:max val="9.5"/>
          <c:min val="5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900" b="1"/>
                </a:pPr>
                <a:r>
                  <a:t>Market attractiveness  →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572007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free cash flow (€K)</c:v>
                </c:pt>
              </c:strCache>
            </c:strRef>
          </c:tx>
          <c:spPr>
            <a:ln w="28575">
              <a:solidFill>
                <a:srgbClr val="1BA1A6"/>
              </a:solidFill>
            </a:ln>
          </c:spPr>
          <c:marker>
            <c:spPr>
              <a:solidFill>
                <a:srgbClr val="1BA1A6"/>
              </a:solidFill>
            </c:spPr>
          </c:marker>
          <c:cat>
            <c:strRef>
              <c:f>Sheet1!$A$2:$A$11</c:f>
              <c:strCache>
                <c:ptCount val="10"/>
                <c:pt idx="0">
                  <c:v>Y1Q1</c:v>
                </c:pt>
                <c:pt idx="1">
                  <c:v>Y1Q2</c:v>
                </c:pt>
                <c:pt idx="2">
                  <c:v>Y1Q3</c:v>
                </c:pt>
                <c:pt idx="3">
                  <c:v>Y1Q4</c:v>
                </c:pt>
                <c:pt idx="4">
                  <c:v>Y2Q1</c:v>
                </c:pt>
                <c:pt idx="5">
                  <c:v>Y2Q2</c:v>
                </c:pt>
                <c:pt idx="6">
                  <c:v>Y2Q3</c:v>
                </c:pt>
                <c:pt idx="7">
                  <c:v>Y2Q4</c:v>
                </c:pt>
                <c:pt idx="8">
                  <c:v>Y3Q1</c:v>
                </c:pt>
                <c:pt idx="9">
                  <c:v>Y3Q2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-420</c:v>
                </c:pt>
                <c:pt idx="1">
                  <c:v>-780</c:v>
                </c:pt>
                <c:pt idx="2">
                  <c:v>-900</c:v>
                </c:pt>
                <c:pt idx="3">
                  <c:v>-820</c:v>
                </c:pt>
                <c:pt idx="4">
                  <c:v>-650</c:v>
                </c:pt>
                <c:pt idx="5">
                  <c:v>-380</c:v>
                </c:pt>
                <c:pt idx="6">
                  <c:v>-120</c:v>
                </c:pt>
                <c:pt idx="7">
                  <c:v>180</c:v>
                </c:pt>
                <c:pt idx="8">
                  <c:v>520</c:v>
                </c:pt>
                <c:pt idx="9">
                  <c:v>920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CCCCCC"/>
            </a:solidFill>
          </a:ln>
        </c:spPr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max val="1100.0"/>
          <c:min val="-1100.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HERE. Lead with the decision, not the analysis. Three sentences: Seoul is a full owned launch now; Tokyo is a cheap pop-up TEST we only scale on data; Dubai is a capital-light franchise next year. Anchor the three numbers — €1.54M total capex, break-even in Y2 Q4, €4.2M Seoul upside. If the board only remembers one slide, this is it. Invite the 'why not NYC/London' question and promise slide 3 answers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the board you've thought about failure. Lead with row 2, the regulatory/import risk — duty and KC labelling non-compliance can stop shipments cold, so pre-clearance starts BEFORE capital. The through-line: the gated structure (slide 8) is itself the biggest mitigation — a Seoul miss or a compliance snag can't cascade because the next tranche is withheld. Residual exposure is bounded by the €900K peak drawdown, not the €1.54M total. Every row has a named owner — accountability, not a wish 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ON THE ASK — do not end on a thank-you slide. Three specific decisions with amounts and dates: (1) Approve €780K for Seoul TODAY, decision by 15 Feb. (2) Ring-fence €240K for Tokyo, released ONLY if Gate 1 clears, commit by 30 Jun. (3) Mandate to negotiate the Dubai franchise LOI, €520K, target Q1 2027. Emphasize the structure protects them: only Ask 1 spends now; the rest is pre-authorized but capital-gated, so peak exposure stays at €900K. Ask for the vote on Ask 1 explicitly before you leave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Credibility slide. The point is DISCIPLINE: identical rubric, weights locked BEFORE scoring, two analysts reconciled. Walk the weights — attractiveness and ease carry 45% together because a great market you can't enter is worthless. Name the sources out loud; the board trusts Euromonitor and OECD. Tie-break rule (capital efficiency) previews slide 9. Keep this short — it earns the right to the ranking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whole strategy in one chart. Top-right + biggest bubble wins — that's Seoul, unambiguously. Trace the logic: NYC is high on attractiveness (y) but far LEFT on ease (x) — great market, brutal entry, so it's rank 4. Tokyo is high-attractiveness but mid-ease, hence a TEST not a build. Dubai's smaller bubble is fine because franchise capex is tiny. Let the ranked list on the right carry the numbers; the scores match slide 2's rubric exactly.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Seoul deep-dive — justify the FULL owned entry. Every stat tile carries a 'sourced · as-of 2026' chip; say the numbers are current, not memory. The white-space line is the thesis: elevated-basics €180–320 is empty. Channel mix is control-first — 78% owned (flagship + e-com) because this is where we build the brand. The price map shows us deliberately in the gap between local premium and luxury. This is the market we invest behind.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Same skeleton as Seoul, deliberately — but the story is caution. Tokyo is BIGGER (€6.1B vs €3.9B) yet slower-growing and harder to crack: department-store gatekeeping, intense loyalty. That's exactly why it's a pop-up TEST, not a flagship. Channels are all low-commitment: 12-week Ginza lease, ZOZOTOWN, and a concession only in Y2 IF the gate clears. Contrast with Seoul explicitly — same rigor, opposite commitment level, because the evidence says 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Explains WHY the entry mode differs by market — control vs. capex vs. speed vs. risk. The pop-up scores highest (88) on the generic index because it's cheap, fast and low-risk — but we DON'T use it for Seoul, because Seoul warrants control (owned = 72 but strategically right). Make that nuance explicit: the index guides, judgment decides. The three cards restate the assignment cleanly and match slide 1. Franchise for Dubai keeps Year-2 capital light.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 point. The analysis is done and the board has bought the WHAT (Seoul/Tokyo/Dubai). Now shift to the HOW. Say it plainly: 'We've agreed on the where — here's the plan to execute it, the gates that protect the capital, and when it pays back.' Keep it to one breath and move on; dividers are for rhythm, not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risk-management heart of the plan. Capital is SEQUENCED behind two hard gates — we never fund Phase N+1 until Phase N proves out. Gate 1: Seoul must hit €1.2M run-rate AND 55% contribution margin before Tokyo money moves. Gate 2: the Tokyo pop-up must clear 70% sell-through AND ≤6-month CAC payback before Dubai + a permanent Tokyo store. Stress that these thresholds are pre-agreed and objective — no post-hoc rationalizing. The Y2 Q4 break-even on the next slide assumes both gates clear on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money slide. Two things to land: peak funding need and payback timing. Max drawdown is −€900K in Y1 Q3 — that's the most cash we're ever underwater, the real 'ask' size with a buffer. The curve crosses zero in Y2 Q4 (+€180K) — that break-even is CONSISTENT with the phasing on slide 8, not a separate assumption. Point at the inflection: it turns up once Seoul self-funds and Tokyo/Dubai start contributing. Total capex €1.54M is staged, so we're never writing one big cheque. If asked 'what if Gate 1 fails' — we pause Phase 2 capital and drawdown never reaches −€900K.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60520" cy="685800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847088"/>
            <a:ext cx="1005840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13232" y="14630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BOARD STRATEGY MEMO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993392"/>
            <a:ext cx="310896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FFFFFF"/>
                </a:solidFill>
                <a:latin typeface="Liberation Sans"/>
              </a:rPr>
              <a:t>International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FFFFFF"/>
                </a:solidFill>
                <a:latin typeface="Liberation Sans"/>
              </a:rPr>
              <a:t>Market Entry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 i="0">
                <a:solidFill>
                  <a:srgbClr val="1BA1A6"/>
                </a:solidFill>
                <a:latin typeface="Liberation Sans"/>
              </a:rPr>
              <a:t>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3977639"/>
            <a:ext cx="301752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 spc="300">
                <a:solidFill>
                  <a:srgbClr val="FFFFFF"/>
                </a:solidFill>
                <a:latin typeface="Liberation Sans"/>
              </a:rPr>
              <a:t>MERIDIAN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B6C4D2"/>
                </a:solidFill>
                <a:latin typeface="Liberation Sans"/>
              </a:rPr>
              <a:t>EU contemporary label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1">
                <a:solidFill>
                  <a:srgbClr val="8C9EB0"/>
                </a:solidFill>
                <a:latin typeface="Liberation Sans"/>
              </a:rPr>
              <a:t>Prepared for the Board · Confidential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3440" y="5669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EXECUTIVE SUMMARY — THE RECOMMENDATION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3440" y="841248"/>
            <a:ext cx="67665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14233B"/>
                </a:solidFill>
                <a:latin typeface="Liberation Sans"/>
              </a:rPr>
              <a:t>Enter Asia first with a staged, evidence-gated rollout.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440" y="1874519"/>
            <a:ext cx="566928" cy="566928"/>
          </a:xfrm>
          <a:prstGeom prst="round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1874519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A1A6"/>
                </a:solidFill>
                <a:latin typeface="Liberation Mono"/>
              </a:rP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4960" y="1856231"/>
            <a:ext cx="6035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4233B"/>
                </a:solidFill>
                <a:latin typeface="Liberation Sans"/>
              </a:rPr>
              <a:t>Seoul first — full owned entry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94960" y="2203703"/>
            <a:ext cx="6035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80" b="0" i="0">
                <a:solidFill>
                  <a:srgbClr val="5B6B7B"/>
                </a:solidFill>
                <a:latin typeface="Liberation Sans"/>
              </a:rPr>
              <a:t>Flagship + localized e-commerce in H1. Highest weighted score (92/100): brand-fit, white-space and ease of entry all rank #1.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94960" y="2898648"/>
            <a:ext cx="5806440" cy="10972"/>
          </a:xfrm>
          <a:prstGeom prst="rect">
            <a:avLst/>
          </a:prstGeom>
          <a:solidFill>
            <a:srgbClr val="D8DE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663440" y="3172968"/>
            <a:ext cx="566928" cy="566928"/>
          </a:xfrm>
          <a:prstGeom prst="round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663440" y="317296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8A33D"/>
                </a:solidFill>
                <a:latin typeface="Liberation Mono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4960" y="3154679"/>
            <a:ext cx="6035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4233B"/>
                </a:solidFill>
                <a:latin typeface="Liberation Sans"/>
              </a:rPr>
              <a:t>Tokyo — pop-up test, not a store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4960" y="3502151"/>
            <a:ext cx="6035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80" b="0" i="0">
                <a:solidFill>
                  <a:srgbClr val="5B6B7B"/>
                </a:solidFill>
                <a:latin typeface="Liberation Sans"/>
              </a:rPr>
              <a:t>A 12-week Ginza pop-up de-risks a premium but crowded market. Convert to a permanent store only if the gate metrics clear.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394960" y="4197096"/>
            <a:ext cx="5806440" cy="10972"/>
          </a:xfrm>
          <a:prstGeom prst="rect">
            <a:avLst/>
          </a:prstGeom>
          <a:solidFill>
            <a:srgbClr val="D8DE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663440" y="4471416"/>
            <a:ext cx="566928" cy="566928"/>
          </a:xfrm>
          <a:prstGeom prst="round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63440" y="4471416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5B6B7B"/>
                </a:solidFill>
                <a:latin typeface="Liberation Mono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94960" y="4453128"/>
            <a:ext cx="6035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14233B"/>
                </a:solidFill>
                <a:latin typeface="Liberation Sans"/>
              </a:rPr>
              <a:t>Dubai — franchise in Year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94960" y="4800600"/>
            <a:ext cx="6035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80" b="0" i="0">
                <a:solidFill>
                  <a:srgbClr val="5B6B7B"/>
                </a:solidFill>
                <a:latin typeface="Liberation Sans"/>
              </a:rPr>
              <a:t>Capital-light entry via a vetted local franchise partner once Seoul is self-funding. NYC and London are deferred.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94960" y="5495544"/>
            <a:ext cx="5806440" cy="10972"/>
          </a:xfrm>
          <a:prstGeom prst="rect">
            <a:avLst/>
          </a:prstGeom>
          <a:solidFill>
            <a:srgbClr val="D8DE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663440" y="5943600"/>
            <a:ext cx="2212848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663440" y="5943600"/>
            <a:ext cx="45720" cy="658368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828031" y="6016752"/>
            <a:ext cx="2011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€1.54M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28031" y="6345936"/>
            <a:ext cx="20116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80" b="0" i="0">
                <a:solidFill>
                  <a:srgbClr val="5B6B7B"/>
                </a:solidFill>
                <a:latin typeface="Liberation Sans"/>
              </a:rPr>
              <a:t>total capex, staged over 3 phases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949440" y="5943600"/>
            <a:ext cx="2212848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949440" y="5943600"/>
            <a:ext cx="45720" cy="658368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14031" y="6016752"/>
            <a:ext cx="2011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Y2 Q4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14031" y="6345936"/>
            <a:ext cx="20116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80" b="0" i="0">
                <a:solidFill>
                  <a:srgbClr val="5B6B7B"/>
                </a:solidFill>
                <a:latin typeface="Liberation Sans"/>
              </a:rPr>
              <a:t>cash-flow break-even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235440" y="5943600"/>
            <a:ext cx="2212848" cy="658368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235440" y="5943600"/>
            <a:ext cx="45720" cy="658368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400032" y="6016752"/>
            <a:ext cx="2011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€4.2M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400032" y="6345936"/>
            <a:ext cx="20116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80" b="0" i="0">
                <a:solidFill>
                  <a:srgbClr val="5B6B7B"/>
                </a:solidFill>
                <a:latin typeface="Liberation Sans"/>
              </a:rPr>
              <a:t>Seoul Y3 revenue potential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WHAT COULD GO WRONG &amp; OUR RESPONSE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Key risks &amp; mitigations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896112"/>
            <a:ext cx="99971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B6C4D2"/>
                </a:solidFill>
                <a:latin typeface="Liberation Sans"/>
              </a:rPr>
              <a:t>Ranked by residual exposure after mitigation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10 / 11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554480"/>
            <a:ext cx="457200" cy="402336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1792" y="1554480"/>
            <a:ext cx="31089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60" b="1" i="0" spc="60">
                <a:solidFill>
                  <a:srgbClr val="FFFFFF"/>
                </a:solidFill>
                <a:latin typeface="Liberation Sans"/>
              </a:rPr>
              <a:t>#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05840" y="1554480"/>
            <a:ext cx="3063240" cy="402336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8992" y="1554480"/>
            <a:ext cx="29169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60" b="1" i="0" spc="60">
                <a:solidFill>
                  <a:srgbClr val="FFFFFF"/>
                </a:solidFill>
                <a:latin typeface="Liberation Sans"/>
              </a:rPr>
              <a:t>Risk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69080" y="1554480"/>
            <a:ext cx="868680" cy="402336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42232" y="1554480"/>
            <a:ext cx="722375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60" b="1" i="0" spc="60">
                <a:solidFill>
                  <a:srgbClr val="FFFFFF"/>
                </a:solidFill>
                <a:latin typeface="Liberation Sans"/>
              </a:rPr>
              <a:t>Impact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37760" y="1554480"/>
            <a:ext cx="1051560" cy="402336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10912" y="1554480"/>
            <a:ext cx="905255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60" b="1" i="0" spc="60">
                <a:solidFill>
                  <a:srgbClr val="FFFFFF"/>
                </a:solidFill>
                <a:latin typeface="Liberation Sans"/>
              </a:rPr>
              <a:t>Likelihood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89320" y="1554480"/>
            <a:ext cx="3913632" cy="402336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62472" y="1554480"/>
            <a:ext cx="3767328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60" b="1" i="0" spc="60">
                <a:solidFill>
                  <a:srgbClr val="FFFFFF"/>
                </a:solidFill>
                <a:latin typeface="Liberation Sans"/>
              </a:rPr>
              <a:t>Mitigation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902952" y="1554480"/>
            <a:ext cx="1280160" cy="402336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976104" y="1554480"/>
            <a:ext cx="113385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60" b="1" i="0" spc="60">
                <a:solidFill>
                  <a:srgbClr val="FFFFFF"/>
                </a:solidFill>
                <a:latin typeface="Liberation Sans"/>
              </a:rPr>
              <a:t>Owner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1956816"/>
            <a:ext cx="4572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1792" y="1956816"/>
            <a:ext cx="31089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14233B"/>
                </a:solidFill>
                <a:latin typeface="Liberation Mono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05840" y="1956816"/>
            <a:ext cx="306324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78992" y="1956816"/>
            <a:ext cx="291693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Seoul demand below plan (Gate 1 miss)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069080" y="1956816"/>
            <a:ext cx="8686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42232" y="1956816"/>
            <a:ext cx="72237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High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937760" y="1956816"/>
            <a:ext cx="10515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10912" y="1956816"/>
            <a:ext cx="90525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Med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989320" y="1956816"/>
            <a:ext cx="3913632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062472" y="1956816"/>
            <a:ext cx="3767328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Gate pauses Tokyo capex; pivot to e-com-led model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902952" y="1956816"/>
            <a:ext cx="12801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976104" y="1956816"/>
            <a:ext cx="113385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GM Korea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8640" y="2615184"/>
            <a:ext cx="45720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1792" y="2615184"/>
            <a:ext cx="31089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14233B"/>
                </a:solidFill>
                <a:latin typeface="Liberation Mono"/>
              </a:rPr>
              <a:t>2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05840" y="2615184"/>
            <a:ext cx="306324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78992" y="2615184"/>
            <a:ext cx="291693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Import duty / labelling non-compliance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069080" y="2615184"/>
            <a:ext cx="86868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142232" y="2615184"/>
            <a:ext cx="72237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High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937760" y="2615184"/>
            <a:ext cx="105156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010912" y="2615184"/>
            <a:ext cx="90525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Med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989320" y="2615184"/>
            <a:ext cx="3913632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062472" y="2615184"/>
            <a:ext cx="3767328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Pre-clear HS codes &amp; KC labelling; customs broker on retainer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902952" y="2615184"/>
            <a:ext cx="128016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976104" y="2615184"/>
            <a:ext cx="113385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Legal / Ops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48640" y="3273552"/>
            <a:ext cx="4572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21792" y="3273552"/>
            <a:ext cx="31089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14233B"/>
                </a:solidFill>
                <a:latin typeface="Liberation Mono"/>
              </a:rPr>
              <a:t>3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05840" y="3273552"/>
            <a:ext cx="306324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078992" y="3273552"/>
            <a:ext cx="291693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FX swing (EUR/KRW/JPY)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069080" y="3273552"/>
            <a:ext cx="8686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142232" y="3273552"/>
            <a:ext cx="72237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Med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937760" y="3273552"/>
            <a:ext cx="10515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5010912" y="3273552"/>
            <a:ext cx="90525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High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989320" y="3273552"/>
            <a:ext cx="3913632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062472" y="3273552"/>
            <a:ext cx="3767328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Hedge 60% of Y1 landed cost; price buffers in AUR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902952" y="3273552"/>
            <a:ext cx="12801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9976104" y="3273552"/>
            <a:ext cx="113385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Finance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48640" y="3931920"/>
            <a:ext cx="45720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21792" y="3931920"/>
            <a:ext cx="31089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14233B"/>
                </a:solidFill>
                <a:latin typeface="Liberation Mono"/>
              </a:rPr>
              <a:t>4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05840" y="3931920"/>
            <a:ext cx="306324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078992" y="3931920"/>
            <a:ext cx="291693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Tokyo pop-up under-performs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069080" y="3931920"/>
            <a:ext cx="86868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4142232" y="3931920"/>
            <a:ext cx="72237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Med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937760" y="3931920"/>
            <a:ext cx="105156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5010912" y="3931920"/>
            <a:ext cx="90525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Med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989320" y="3931920"/>
            <a:ext cx="3913632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062472" y="3931920"/>
            <a:ext cx="3767328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12-week lease caps loss; Gate 2 blocks permanent store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902952" y="3931920"/>
            <a:ext cx="1280160" cy="658368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9976104" y="3931920"/>
            <a:ext cx="113385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GM Japan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48640" y="4590288"/>
            <a:ext cx="4572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21792" y="4590288"/>
            <a:ext cx="31089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14233B"/>
                </a:solidFill>
                <a:latin typeface="Liberation Mono"/>
              </a:rPr>
              <a:t>5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005840" y="4590288"/>
            <a:ext cx="306324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1078992" y="4590288"/>
            <a:ext cx="291693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Franchise partner brand dilution (Dubai)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069080" y="4590288"/>
            <a:ext cx="8686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4142232" y="4590288"/>
            <a:ext cx="72237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Med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937760" y="4590288"/>
            <a:ext cx="10515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5010912" y="4590288"/>
            <a:ext cx="905255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Low</a:t>
            </a:r>
          </a:p>
        </p:txBody>
      </p:sp>
      <p:sp>
        <p:nvSpPr>
          <p:cNvPr id="76" name="Rectangle 75"/>
          <p:cNvSpPr/>
          <p:nvPr/>
        </p:nvSpPr>
        <p:spPr>
          <a:xfrm>
            <a:off x="5989320" y="4590288"/>
            <a:ext cx="3913632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6062472" y="4590288"/>
            <a:ext cx="3767328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Tight brand book, approval rights, mystery-shop audits</a:t>
            </a:r>
          </a:p>
        </p:txBody>
      </p:sp>
      <p:sp>
        <p:nvSpPr>
          <p:cNvPr id="78" name="Rectangle 77"/>
          <p:cNvSpPr/>
          <p:nvPr/>
        </p:nvSpPr>
        <p:spPr>
          <a:xfrm>
            <a:off x="9902952" y="4590288"/>
            <a:ext cx="128016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9976104" y="4590288"/>
            <a:ext cx="1133856" cy="658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5B6B7B"/>
                </a:solidFill>
                <a:latin typeface="Liberation Sans"/>
              </a:rPr>
              <a:t>Brand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48640" y="5321808"/>
            <a:ext cx="1109441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14233B"/>
                </a:solidFill>
                <a:latin typeface="Liberation Sans"/>
              </a:rPr>
              <a:t>Row 2 is the regulatory / import risk — pre-clearance work starts before any capital is committed.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8640" y="5532120"/>
            <a:ext cx="11094415" cy="77724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749808" y="5632704"/>
            <a:ext cx="914400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749808" y="572414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NET POSITION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749808" y="5961888"/>
            <a:ext cx="10728655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C7D3DE"/>
                </a:solidFill>
                <a:latin typeface="Liberation Sans"/>
              </a:rPr>
              <a:t>The gated structure means the two highest-impact risks (Gate-1 miss, compliance) cannot cascade — capital is withheld until each is cleared. Residual programme exposure is bounded by the €900K peak drawdown.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Every risk has a named owner and a mitigation already funded within the phase budgets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70432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1024128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WHAT WE NEED FROM THE BOARD TODAY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93776"/>
            <a:ext cx="91440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Decisions &amp; asks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11 / 11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508760"/>
            <a:ext cx="11094415" cy="13716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508760"/>
            <a:ext cx="100584" cy="137160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822960" y="1709928"/>
            <a:ext cx="960120" cy="960120"/>
          </a:xfrm>
          <a:prstGeom prst="round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1709928"/>
            <a:ext cx="960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1BA1A6"/>
                </a:solidFill>
                <a:latin typeface="Liberation Mono"/>
              </a:rPr>
              <a:t>1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 spc="150">
                <a:solidFill>
                  <a:srgbClr val="9FB0C0"/>
                </a:solidFill>
                <a:latin typeface="Liberation Sans"/>
              </a:rPr>
              <a:t>ASK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1691639"/>
            <a:ext cx="6492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14233B"/>
                </a:solidFill>
                <a:latin typeface="Liberation Sans"/>
              </a:rPr>
              <a:t>Approve €780K for Seoul (Phase 1)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11680" y="2112264"/>
            <a:ext cx="6492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B6B7B"/>
                </a:solidFill>
                <a:latin typeface="Liberation Sans"/>
              </a:rPr>
              <a:t>Fund the full owned flagship + e-commerce launch — our #1 market on every criterion.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69680" y="1709928"/>
            <a:ext cx="2743200" cy="969264"/>
          </a:xfrm>
          <a:prstGeom prst="rect">
            <a:avLst/>
          </a:prstGeom>
          <a:solidFill>
            <a:srgbClr val="F5F7F8"/>
          </a:solidFill>
          <a:ln w="12700">
            <a:solidFill>
              <a:srgbClr val="1BA1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06840" y="1801368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14233B"/>
                </a:solidFill>
                <a:latin typeface="Liberation Mono"/>
              </a:rPr>
              <a:t>€780K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26880" y="2221991"/>
            <a:ext cx="1828800" cy="10972"/>
          </a:xfrm>
          <a:prstGeom prst="rect">
            <a:avLst/>
          </a:prstGeom>
          <a:solidFill>
            <a:srgbClr val="D8DE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006840" y="2276856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1BA1A6"/>
                </a:solidFill>
                <a:latin typeface="Liberation Sans"/>
              </a:rPr>
              <a:t>Decision by 15 Feb 2026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017520"/>
            <a:ext cx="11094415" cy="13716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017520"/>
            <a:ext cx="100584" cy="1371600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22960" y="3218688"/>
            <a:ext cx="960120" cy="960120"/>
          </a:xfrm>
          <a:prstGeom prst="round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3218688"/>
            <a:ext cx="960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E8A33D"/>
                </a:solidFill>
                <a:latin typeface="Liberation Mono"/>
              </a:rPr>
              <a:t>2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 spc="150">
                <a:solidFill>
                  <a:srgbClr val="9FB0C0"/>
                </a:solidFill>
                <a:latin typeface="Liberation Sans"/>
              </a:rPr>
              <a:t>ASK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11680" y="3200400"/>
            <a:ext cx="6492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14233B"/>
                </a:solidFill>
                <a:latin typeface="Liberation Sans"/>
              </a:rPr>
              <a:t>Ring-fence €240K contingent Tokyo test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11680" y="3621024"/>
            <a:ext cx="6492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B6B7B"/>
                </a:solidFill>
                <a:latin typeface="Liberation Sans"/>
              </a:rPr>
              <a:t>Release ONLY on Gate 1 clearing (Seoul ≥ €1.2M &amp; CM ≥ 55%). A capped, evidence-gated bet.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869680" y="3218688"/>
            <a:ext cx="2743200" cy="969264"/>
          </a:xfrm>
          <a:prstGeom prst="rect">
            <a:avLst/>
          </a:prstGeom>
          <a:solidFill>
            <a:srgbClr val="F5F7F8"/>
          </a:solidFill>
          <a:ln w="127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006840" y="3310127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14233B"/>
                </a:solidFill>
                <a:latin typeface="Liberation Mono"/>
              </a:rPr>
              <a:t>€240K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326880" y="3730752"/>
            <a:ext cx="1828800" cy="10972"/>
          </a:xfrm>
          <a:prstGeom prst="rect">
            <a:avLst/>
          </a:prstGeom>
          <a:solidFill>
            <a:srgbClr val="D8DE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006840" y="3785615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E8A33D"/>
                </a:solidFill>
                <a:latin typeface="Liberation Sans"/>
              </a:rPr>
              <a:t>Commit by 30 Jun 2026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4526279"/>
            <a:ext cx="11094415" cy="13716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48640" y="4526279"/>
            <a:ext cx="100584" cy="1371600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822960" y="4727447"/>
            <a:ext cx="960120" cy="960120"/>
          </a:xfrm>
          <a:prstGeom prst="round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4727447"/>
            <a:ext cx="9601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5B6B7B"/>
                </a:solidFill>
                <a:latin typeface="Liberation Mono"/>
              </a:rPr>
              <a:t>3</a:t>
            </a:r>
          </a:p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 spc="150">
                <a:solidFill>
                  <a:srgbClr val="9FB0C0"/>
                </a:solidFill>
                <a:latin typeface="Liberation Sans"/>
              </a:rPr>
              <a:t>ASK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011680" y="4709159"/>
            <a:ext cx="6492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50" b="1" i="0">
                <a:solidFill>
                  <a:srgbClr val="14233B"/>
                </a:solidFill>
                <a:latin typeface="Liberation Sans"/>
              </a:rPr>
              <a:t>Mandate to sign Dubai franchise LOI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11680" y="5129783"/>
            <a:ext cx="64922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5B6B7B"/>
                </a:solidFill>
                <a:latin typeface="Liberation Sans"/>
              </a:rPr>
              <a:t>Authorize negotiation of a Year-2 franchise LOI (€520K Phase 3 capex) with a vetted partner.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869680" y="4727447"/>
            <a:ext cx="2743200" cy="969264"/>
          </a:xfrm>
          <a:prstGeom prst="rect">
            <a:avLst/>
          </a:prstGeom>
          <a:solidFill>
            <a:srgbClr val="F5F7F8"/>
          </a:solidFill>
          <a:ln w="12700">
            <a:solidFill>
              <a:srgbClr val="5B6B7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006840" y="4818888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14233B"/>
                </a:solidFill>
                <a:latin typeface="Liberation Mono"/>
              </a:rPr>
              <a:t>€520K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26880" y="5239512"/>
            <a:ext cx="1828800" cy="10972"/>
          </a:xfrm>
          <a:prstGeom prst="rect">
            <a:avLst/>
          </a:prstGeom>
          <a:solidFill>
            <a:srgbClr val="D8DE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006840" y="5294375"/>
            <a:ext cx="24688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5B6B7B"/>
                </a:solidFill>
                <a:latin typeface="Liberation Sans"/>
              </a:rPr>
              <a:t>LOI target Q1 2027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8640" y="6144768"/>
            <a:ext cx="110944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1">
                <a:solidFill>
                  <a:srgbClr val="14233B"/>
                </a:solidFill>
                <a:latin typeface="Liberation Sans"/>
              </a:rPr>
              <a:t>Approve Ask 1 today; Asks 2–3 are pre-authorized but capital-gated — total committed exposure capped at €900K peak.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HOW WE SCORED THE FIELD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Methodology &amp; scoring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896112"/>
            <a:ext cx="99971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B6C4D2"/>
                </a:solidFill>
                <a:latin typeface="Liberation Sans"/>
              </a:rPr>
              <a:t>Six weighted criteria applied identically to five candidate markets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02 / 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6304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WEIGHTED CRITERIA (Σ = 100%)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783080"/>
            <a:ext cx="2331720" cy="3657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1792" y="1783080"/>
            <a:ext cx="218541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 spc="60">
                <a:solidFill>
                  <a:srgbClr val="FFFFFF"/>
                </a:solidFill>
                <a:latin typeface="Liberation Sans"/>
              </a:rPr>
              <a:t>Criterion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80360" y="1783080"/>
            <a:ext cx="868680" cy="3657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953512" y="1783080"/>
            <a:ext cx="72237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 spc="60">
                <a:solidFill>
                  <a:srgbClr val="FFFFFF"/>
                </a:solidFill>
                <a:latin typeface="Liberation Sans"/>
              </a:rPr>
              <a:t>Weight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49039" y="1783080"/>
            <a:ext cx="2788920" cy="3657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822191" y="1783080"/>
            <a:ext cx="2642615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 i="0" spc="60">
                <a:solidFill>
                  <a:srgbClr val="FFFFFF"/>
                </a:solidFill>
                <a:latin typeface="Liberation Sans"/>
              </a:rPr>
              <a:t>Why it matters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2148840"/>
            <a:ext cx="23317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2148840"/>
            <a:ext cx="21854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Market attractiveness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80360" y="2148840"/>
            <a:ext cx="8686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953512" y="2148840"/>
            <a:ext cx="72237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25%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49039" y="2148840"/>
            <a:ext cx="2788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22191" y="2148840"/>
            <a:ext cx="26426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TAM, growth, premium-segment depth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2569464"/>
            <a:ext cx="233172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1792" y="2569464"/>
            <a:ext cx="21854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Ease of entry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880360" y="2569464"/>
            <a:ext cx="86868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953512" y="2569464"/>
            <a:ext cx="72237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20%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749039" y="2569464"/>
            <a:ext cx="278892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822191" y="2569464"/>
            <a:ext cx="26426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Logistics, tariffs, retail access, capex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2990088"/>
            <a:ext cx="23317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1792" y="2990088"/>
            <a:ext cx="21854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Brand &amp; consumer fit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880360" y="2990088"/>
            <a:ext cx="8686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953512" y="2990088"/>
            <a:ext cx="72237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18%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49039" y="2990088"/>
            <a:ext cx="2788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822191" y="2990088"/>
            <a:ext cx="26426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Aesthetic resonance, price acceptance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48640" y="3410712"/>
            <a:ext cx="233172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21792" y="3410712"/>
            <a:ext cx="21854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Competitive white-space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880360" y="3410712"/>
            <a:ext cx="86868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953512" y="3410712"/>
            <a:ext cx="72237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15%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749039" y="3410712"/>
            <a:ext cx="278892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822191" y="3410712"/>
            <a:ext cx="26426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Gaps left by incumbents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48640" y="3831336"/>
            <a:ext cx="23317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21792" y="3831336"/>
            <a:ext cx="21854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Unit margin potential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880360" y="3831336"/>
            <a:ext cx="8686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2953512" y="3831336"/>
            <a:ext cx="72237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12%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749039" y="3831336"/>
            <a:ext cx="2788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822191" y="3831336"/>
            <a:ext cx="26426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Landed cost, duty, achievable AUR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8640" y="4251960"/>
            <a:ext cx="233172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21792" y="4251960"/>
            <a:ext cx="21854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Regulatory ease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880360" y="4251960"/>
            <a:ext cx="86868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2953512" y="4251960"/>
            <a:ext cx="72237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10%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749039" y="4251960"/>
            <a:ext cx="2788920" cy="420624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822191" y="4251960"/>
            <a:ext cx="2642615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Import, labelling, entity setup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903720" y="1783080"/>
            <a:ext cx="4736592" cy="23957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6903720" y="1783080"/>
            <a:ext cx="4736592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114032" y="196596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SCORING APPROACH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114032" y="2286000"/>
            <a:ext cx="43434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 i="0">
                <a:solidFill>
                  <a:srgbClr val="5B6B7B"/>
                </a:solidFill>
                <a:latin typeface="Liberation Sans"/>
              </a:rPr>
              <a:t>Each market scored 1–5 on every criterion by two independent analysts; scores reconciled, then multiplied by weight to a 0–100 index.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14233B"/>
                </a:solidFill>
                <a:latin typeface="Liberation Sans"/>
              </a:rPr>
              <a:t>• 5 = clear structural advantage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14233B"/>
                </a:solidFill>
                <a:latin typeface="Liberation Sans"/>
              </a:rPr>
              <a:t>• 3 = viable, no edge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 i="0">
                <a:solidFill>
                  <a:srgbClr val="14233B"/>
                </a:solidFill>
                <a:latin typeface="Liberation Sans"/>
              </a:rPr>
              <a:t>• 1 = material barrier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 i="1">
                <a:solidFill>
                  <a:srgbClr val="5B6B7B"/>
                </a:solidFill>
                <a:latin typeface="Liberation Sans"/>
              </a:rPr>
              <a:t>Ties broken by capital efficiency (capex per €1 of Y3 revenue).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03720" y="4434840"/>
            <a:ext cx="4736592" cy="15087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7114032" y="4590288"/>
            <a:ext cx="914400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7114032" y="46817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EVIDENCE BASE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114032" y="4956048"/>
            <a:ext cx="4343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C7D3DE"/>
                </a:solidFill>
                <a:latin typeface="Liberation Sans"/>
              </a:rPr>
              <a:t>Euromonitor Apparel &amp; Footwear 2026 · Statista Luxury Outlook 2026 · OECD trade &amp; tariff tables · McKinsey State of Fashion 2026 · in-market expert interviews (n=14) · MERIDIAN internal unit economics.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48640" y="5742432"/>
            <a:ext cx="1911095" cy="237744"/>
          </a:xfrm>
          <a:prstGeom prst="roundRect">
            <a:avLst>
              <a:gd name="adj" fmla="val 50000"/>
            </a:avLst>
          </a:prstGeom>
          <a:solidFill>
            <a:srgbClr val="E6E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14233B"/>
                </a:solidFill>
                <a:latin typeface="Liberation Mono"/>
              </a:rPr>
              <a:t>Two-analyst reconciliation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2606040" y="5742432"/>
            <a:ext cx="813816" cy="237744"/>
          </a:xfrm>
          <a:prstGeom prst="roundRect">
            <a:avLst>
              <a:gd name="adj" fmla="val 50000"/>
            </a:avLst>
          </a:prstGeom>
          <a:solidFill>
            <a:srgbClr val="E6E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14233B"/>
                </a:solidFill>
                <a:latin typeface="Liberation Mono"/>
              </a:rPr>
              <a:t>As-of 2026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3566160" y="5742432"/>
            <a:ext cx="1636776" cy="237744"/>
          </a:xfrm>
          <a:prstGeom prst="roundRect">
            <a:avLst>
              <a:gd name="adj" fmla="val 50000"/>
            </a:avLst>
          </a:prstGeom>
          <a:solidFill>
            <a:srgbClr val="E6EF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14233B"/>
                </a:solidFill>
                <a:latin typeface="Liberation Mono"/>
              </a:rPr>
              <a:t>6 criteria · 5 markets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Methodology fixed before scoring to prevent confirmation bias · weights signed off by the exec committee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WHERE EACH MARKET LANDS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Prioritization matrix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896112"/>
            <a:ext cx="99971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B6C4D2"/>
                </a:solidFill>
                <a:latin typeface="Liberation Sans"/>
              </a:rPr>
              <a:t>Attractiveness × ease of entry · bubble area = Year-3 revenue potential (€K)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03 / 11</a:t>
            </a: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548640" y="1463040"/>
          <a:ext cx="7360920" cy="489204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29264" y="2294686"/>
            <a:ext cx="15544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FFFFF"/>
                </a:solidFill>
                <a:latin typeface="Liberation Sans"/>
              </a:rPr>
              <a:t>Seoul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FFFFFF"/>
                </a:solidFill>
                <a:latin typeface="Liberation Mono"/>
              </a:rPr>
              <a:t>€4,200K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3814" y="2731312"/>
            <a:ext cx="15544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FFFFF"/>
                </a:solidFill>
                <a:latin typeface="Liberation Sans"/>
              </a:rPr>
              <a:t>Tokyo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FFFFFF"/>
                </a:solidFill>
                <a:latin typeface="Liberation Mono"/>
              </a:rPr>
              <a:t>€3,600K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3256" y="3866540"/>
            <a:ext cx="15544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FFFFF"/>
                </a:solidFill>
                <a:latin typeface="Liberation Sans"/>
              </a:rPr>
              <a:t>Dubai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FFFFFF"/>
                </a:solidFill>
                <a:latin typeface="Liberation Mono"/>
              </a:rPr>
              <a:t>€2,400K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4931" y="2556662"/>
            <a:ext cx="15544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FFFFF"/>
                </a:solidFill>
                <a:latin typeface="Liberation Sans"/>
              </a:rPr>
              <a:t>NYC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FFFFFF"/>
                </a:solidFill>
                <a:latin typeface="Liberation Mono"/>
              </a:rPr>
              <a:t>€3,100K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08664" y="4128515"/>
            <a:ext cx="15544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 i="0">
                <a:solidFill>
                  <a:srgbClr val="FFFFFF"/>
                </a:solidFill>
                <a:latin typeface="Liberation Sans"/>
              </a:rPr>
              <a:t>London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FFFFFF"/>
                </a:solidFill>
                <a:latin typeface="Liberation Mono"/>
              </a:rPr>
              <a:t>€2,000K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83879" y="15544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WEIGHTED RANK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83879" y="1874519"/>
            <a:ext cx="3429000" cy="566928"/>
          </a:xfrm>
          <a:prstGeom prst="rect">
            <a:avLst/>
          </a:prstGeom>
          <a:solidFill>
            <a:srgbClr val="E4F3F3"/>
          </a:solidFill>
          <a:ln w="19050">
            <a:solidFill>
              <a:srgbClr val="1BA1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183879" y="1874519"/>
            <a:ext cx="82296" cy="566928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0" y="1874519"/>
            <a:ext cx="457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A1A6"/>
                </a:solidFill>
                <a:latin typeface="Liberation Mono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87968" y="1947672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4233B"/>
                </a:solidFill>
                <a:latin typeface="Liberation Sans"/>
              </a:rPr>
              <a:t>Seoul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87968" y="2203703"/>
            <a:ext cx="192024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5B6B7B"/>
                </a:solidFill>
                <a:latin typeface="Liberation Sans"/>
              </a:rPr>
              <a:t>Enter now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881360" y="1874519"/>
            <a:ext cx="6858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92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83879" y="2532887"/>
            <a:ext cx="342900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183879" y="2532887"/>
            <a:ext cx="82296" cy="56692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0" y="2532887"/>
            <a:ext cx="457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8A33D"/>
                </a:solidFill>
                <a:latin typeface="Liberation Mono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887968" y="2606039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4233B"/>
                </a:solidFill>
                <a:latin typeface="Liberation Sans"/>
              </a:rPr>
              <a:t>Tokyo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87968" y="2862071"/>
            <a:ext cx="192024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5B6B7B"/>
                </a:solidFill>
                <a:latin typeface="Liberation Sans"/>
              </a:rPr>
              <a:t>Pop-up test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81360" y="2532887"/>
            <a:ext cx="6858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82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83879" y="3191255"/>
            <a:ext cx="342900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183879" y="3191255"/>
            <a:ext cx="82296" cy="56692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412480" y="3191255"/>
            <a:ext cx="457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5B6B7B"/>
                </a:solidFill>
                <a:latin typeface="Liberation Mono"/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87968" y="3264407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4233B"/>
                </a:solidFill>
                <a:latin typeface="Liberation Sans"/>
              </a:rPr>
              <a:t>Dubai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887968" y="3520439"/>
            <a:ext cx="192024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5B6B7B"/>
                </a:solidFill>
                <a:latin typeface="Liberation Sans"/>
              </a:rPr>
              <a:t>Franchise Y2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881360" y="3191255"/>
            <a:ext cx="6858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78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183879" y="3849623"/>
            <a:ext cx="342900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8183879" y="3849623"/>
            <a:ext cx="82296" cy="56692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412480" y="3849623"/>
            <a:ext cx="457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5B6B7B"/>
                </a:solidFill>
                <a:latin typeface="Liberation Mono"/>
              </a:rPr>
              <a:t>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87968" y="3922775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4233B"/>
                </a:solidFill>
                <a:latin typeface="Liberation Sans"/>
              </a:rPr>
              <a:t>NYC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87968" y="4178807"/>
            <a:ext cx="192024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5B6B7B"/>
                </a:solidFill>
                <a:latin typeface="Liberation Sans"/>
              </a:rPr>
              <a:t>Defer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81360" y="3849623"/>
            <a:ext cx="6858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70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183879" y="4507991"/>
            <a:ext cx="342900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183879" y="4507991"/>
            <a:ext cx="82296" cy="56692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412480" y="4507991"/>
            <a:ext cx="4572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887968" y="4581143"/>
            <a:ext cx="1920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14233B"/>
                </a:solidFill>
                <a:latin typeface="Liberation Sans"/>
              </a:rPr>
              <a:t>London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887968" y="4837175"/>
            <a:ext cx="192024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5B6B7B"/>
                </a:solidFill>
                <a:latin typeface="Liberation Sans"/>
              </a:rPr>
              <a:t>Defer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881360" y="4507991"/>
            <a:ext cx="68580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4233B"/>
                </a:solidFill>
                <a:latin typeface="Liberation Mono"/>
              </a:rPr>
              <a:t>65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183879" y="5184647"/>
            <a:ext cx="3429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1">
                <a:solidFill>
                  <a:srgbClr val="5B6B7B"/>
                </a:solidFill>
                <a:latin typeface="Liberation Sans"/>
              </a:rPr>
              <a:t>Score = weighted 0–100 index (slide 2). Bubble = Y3 revenue €K.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Seoul dominates on both axes and on upside · NYC is attractive but hard to enter · London trails on both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SEOUL — MARKET ONE-PAGER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Seoul: the priority launch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04 / 11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€3.9B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premium apparel market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6656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90823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390823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18839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+8.4%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18839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CAGR to 2029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518839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33007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33007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61023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62%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1023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online / social commerce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61023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75191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075191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03207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#1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03207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weighted rank (92/100)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203207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2670048"/>
            <a:ext cx="1109441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1">
                <a:solidFill>
                  <a:srgbClr val="5B6B7B"/>
                </a:solidFill>
                <a:latin typeface="Liberation Sans"/>
              </a:rPr>
              <a:t>Sources — Euromonitor Korea Apparel 2026 · Statista Korea 2026 · Kdata retail panel · expert interviews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3108960"/>
            <a:ext cx="5349240" cy="32004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49808" y="3218688"/>
            <a:ext cx="914400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8" y="33101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COMPETITIVE WHITE-SPACE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9808" y="3529584"/>
            <a:ext cx="49834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4233B"/>
                </a:solidFill>
                <a:latin typeface="Liberation Sans"/>
              </a:rPr>
              <a:t>No EU contemporary label owns the €180–320 elevated-basics tier — incumbents sit either fast-fashion or full luxury.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9808" y="431596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5B6B7B"/>
                </a:solidFill>
                <a:latin typeface="Liberation Sans"/>
              </a:rPr>
              <a:t>CHANNEL STRUCTURE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9808" y="4572000"/>
            <a:ext cx="54864" cy="45720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32688" y="4553712"/>
            <a:ext cx="2926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14233B"/>
                </a:solidFill>
                <a:latin typeface="Liberation Sans"/>
              </a:rPr>
              <a:t>Owned flagship — Seongsu-dong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2688" y="4809744"/>
            <a:ext cx="4480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5B6B7B"/>
                </a:solidFill>
                <a:latin typeface="Liberation Sans"/>
              </a:rPr>
              <a:t>Brand HQ store + experiential space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0" y="4572000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BA1A6"/>
                </a:solidFill>
                <a:latin typeface="Liberation Mono"/>
              </a:rPr>
              <a:t>40%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49808" y="5138928"/>
            <a:ext cx="54864" cy="45720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32688" y="5120640"/>
            <a:ext cx="2926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14233B"/>
                </a:solidFill>
                <a:latin typeface="Liberation Sans"/>
              </a:rPr>
              <a:t>Localized e-commerce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32688" y="5376672"/>
            <a:ext cx="4480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5B6B7B"/>
                </a:solidFill>
                <a:latin typeface="Liberation Sans"/>
              </a:rPr>
              <a:t>Naver / Kakao pay, same-day Seoul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0" y="513892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BA1A6"/>
                </a:solidFill>
                <a:latin typeface="Liberation Mono"/>
              </a:rPr>
              <a:t>38%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49808" y="5705856"/>
            <a:ext cx="54864" cy="45720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32688" y="5687568"/>
            <a:ext cx="2926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14233B"/>
                </a:solidFill>
                <a:latin typeface="Liberation Sans"/>
              </a:rPr>
              <a:t>Curated wholesale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2688" y="5943600"/>
            <a:ext cx="4480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5B6B7B"/>
                </a:solidFill>
                <a:latin typeface="Liberation Sans"/>
              </a:rPr>
              <a:t>2–3 concept stores (Boon the Shop)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0" y="5705856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BA1A6"/>
                </a:solidFill>
                <a:latin typeface="Liberation Mono"/>
              </a:rPr>
              <a:t>22%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126480" y="3108960"/>
            <a:ext cx="5513832" cy="320040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327648" y="3218688"/>
            <a:ext cx="914400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27648" y="33101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PRICE-POSITIONING MAP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27648" y="3511296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B6C4D2"/>
                </a:solidFill>
                <a:latin typeface="Liberation Sans"/>
              </a:rPr>
              <a:t>Entry AUR vs. brand elevation — MERIDIAN targets the gap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537960" y="5943600"/>
            <a:ext cx="4800600" cy="18288"/>
          </a:xfrm>
          <a:prstGeom prst="rect">
            <a:avLst/>
          </a:prstGeom>
          <a:solidFill>
            <a:srgbClr val="3A4C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6537960" y="3977639"/>
            <a:ext cx="18288" cy="1965960"/>
          </a:xfrm>
          <a:prstGeom prst="rect">
            <a:avLst/>
          </a:prstGeom>
          <a:solidFill>
            <a:srgbClr val="3A4C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5998464"/>
            <a:ext cx="18288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8C9EB0"/>
                </a:solidFill>
                <a:latin typeface="Liberation Sans"/>
              </a:rPr>
              <a:t>Accessible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058400" y="5998464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8C9EB0"/>
                </a:solidFill>
                <a:latin typeface="Liberation Sans"/>
              </a:rPr>
              <a:t>Luxury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53328" y="3931920"/>
            <a:ext cx="457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8C9EB0"/>
                </a:solidFill>
                <a:latin typeface="Liberation Sans"/>
              </a:rPr>
              <a:t>High</a:t>
            </a:r>
          </a:p>
        </p:txBody>
      </p:sp>
      <p:sp>
        <p:nvSpPr>
          <p:cNvPr id="54" name="Oval 53"/>
          <p:cNvSpPr/>
          <p:nvPr/>
        </p:nvSpPr>
        <p:spPr>
          <a:xfrm>
            <a:off x="7310628" y="5228082"/>
            <a:ext cx="182880" cy="182880"/>
          </a:xfrm>
          <a:prstGeom prst="ellipse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761988" y="5420105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B6C4D2"/>
                </a:solidFill>
                <a:latin typeface="Liberation Sans"/>
              </a:rPr>
              <a:t>Fast fashion</a:t>
            </a:r>
          </a:p>
        </p:txBody>
      </p:sp>
      <p:sp>
        <p:nvSpPr>
          <p:cNvPr id="56" name="Oval 55"/>
          <p:cNvSpPr/>
          <p:nvPr/>
        </p:nvSpPr>
        <p:spPr>
          <a:xfrm>
            <a:off x="8606790" y="4871466"/>
            <a:ext cx="182880" cy="182880"/>
          </a:xfrm>
          <a:prstGeom prst="ellipse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058150" y="5063490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B6C4D2"/>
                </a:solidFill>
                <a:latin typeface="Liberation Sans"/>
              </a:rPr>
              <a:t>Local premium</a:t>
            </a:r>
          </a:p>
        </p:txBody>
      </p:sp>
      <p:sp>
        <p:nvSpPr>
          <p:cNvPr id="58" name="Oval 57"/>
          <p:cNvSpPr/>
          <p:nvPr/>
        </p:nvSpPr>
        <p:spPr>
          <a:xfrm>
            <a:off x="9386316" y="4531766"/>
            <a:ext cx="256032" cy="256032"/>
          </a:xfrm>
          <a:prstGeom prst="ellipse">
            <a:avLst/>
          </a:prstGeom>
          <a:solidFill>
            <a:srgbClr val="1BA1A6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874252" y="4796942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FFFFFF"/>
                </a:solidFill>
                <a:latin typeface="Liberation Sans"/>
              </a:rPr>
              <a:t>MERIDIAN</a:t>
            </a:r>
          </a:p>
        </p:txBody>
      </p:sp>
      <p:sp>
        <p:nvSpPr>
          <p:cNvPr id="60" name="Oval 59"/>
          <p:cNvSpPr/>
          <p:nvPr/>
        </p:nvSpPr>
        <p:spPr>
          <a:xfrm>
            <a:off x="10575036" y="4247388"/>
            <a:ext cx="182880" cy="182880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10026396" y="4439412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B6C4D2"/>
                </a:solidFill>
                <a:latin typeface="Liberation Sans"/>
              </a:rPr>
              <a:t>Luxury houses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Seoul as-of-2026 stats sourced; flagship + localized e-com is the highest-control entry for our #1 market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TOKYO — MARKET ONE-PAGER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Tokyo: the test market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05 / 11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€6.1B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premium apparel market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6656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90823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390823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18839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+3.1%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18839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CAGR to 2029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518839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33007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33007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61023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48%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1023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department-store share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361023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75191" y="1481328"/>
            <a:ext cx="2567863" cy="1078992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075191" y="1481328"/>
            <a:ext cx="2567863" cy="4572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03207" y="1627632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14233B"/>
                </a:solidFill>
                <a:latin typeface="Liberation Mono"/>
              </a:rPr>
              <a:t>#2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03207" y="2066543"/>
            <a:ext cx="231183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weighted rank (82/100)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203207" y="2340864"/>
            <a:ext cx="1499616" cy="237744"/>
          </a:xfrm>
          <a:prstGeom prst="roundRect">
            <a:avLst>
              <a:gd name="adj" fmla="val 50000"/>
            </a:avLst>
          </a:prstGeom>
          <a:solidFill>
            <a:srgbClr val="EEE3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4864" rIns="54864" tIns="0" bIns="0"/>
          <a:lstStyle/>
          <a:p>
            <a:pPr algn="ctr"/>
            <a:r>
              <a:rPr sz="750" b="1" i="0" spc="40">
                <a:solidFill>
                  <a:srgbClr val="8A631E"/>
                </a:solidFill>
                <a:latin typeface="Liberation Mono"/>
              </a:rPr>
              <a:t>sourced · as-of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2670048"/>
            <a:ext cx="11094415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1">
                <a:solidFill>
                  <a:srgbClr val="5B6B7B"/>
                </a:solidFill>
                <a:latin typeface="Liberation Sans"/>
              </a:rPr>
              <a:t>Sources — Euromonitor Japan Apparel 2026 · Statista Japan 2026 · METI retail data · expert interviews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3108960"/>
            <a:ext cx="5349240" cy="32004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49808" y="3218688"/>
            <a:ext cx="914400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8" y="33101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COMPETITIVE WHITE-SPACE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9808" y="3529584"/>
            <a:ext cx="49834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4233B"/>
                </a:solidFill>
                <a:latin typeface="Liberation Sans"/>
              </a:rPr>
              <a:t>Large and affluent but crowded and loyalty-driven — reward is high, but proof of demand must precede a permanent lease.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9808" y="431596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5B6B7B"/>
                </a:solidFill>
                <a:latin typeface="Liberation Sans"/>
              </a:rPr>
              <a:t>CHANNEL STRUCTURE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49808" y="4572000"/>
            <a:ext cx="54864" cy="45720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32688" y="4553712"/>
            <a:ext cx="2926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14233B"/>
                </a:solidFill>
                <a:latin typeface="Liberation Sans"/>
              </a:rPr>
              <a:t>Ginza pop-up (12 weeks)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2688" y="4809744"/>
            <a:ext cx="4480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5B6B7B"/>
                </a:solidFill>
                <a:latin typeface="Liberation Sans"/>
              </a:rPr>
              <a:t>Short-lease flagship to read demand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0" y="4572000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BA1A6"/>
                </a:solidFill>
                <a:latin typeface="Liberation Mono"/>
              </a:rPr>
              <a:t>test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49808" y="5138928"/>
            <a:ext cx="54864" cy="45720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32688" y="5120640"/>
            <a:ext cx="2926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14233B"/>
                </a:solidFill>
                <a:latin typeface="Liberation Sans"/>
              </a:rPr>
              <a:t>Marketplace — ZOZOTOWN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32688" y="5376672"/>
            <a:ext cx="4480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5B6B7B"/>
                </a:solidFill>
                <a:latin typeface="Liberation Sans"/>
              </a:rPr>
              <a:t>Low-capex reach during test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0" y="5138928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BA1A6"/>
                </a:solidFill>
                <a:latin typeface="Liberation Mono"/>
              </a:rPr>
              <a:t>—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49808" y="5705856"/>
            <a:ext cx="54864" cy="457200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32688" y="5687568"/>
            <a:ext cx="2926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14233B"/>
                </a:solidFill>
                <a:latin typeface="Liberation Sans"/>
              </a:rPr>
              <a:t>Department-store concession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2688" y="5943600"/>
            <a:ext cx="4480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5B6B7B"/>
                </a:solidFill>
                <a:latin typeface="Liberation Sans"/>
              </a:rPr>
              <a:t>Only if pop-up gate clears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29200" y="5705856"/>
            <a:ext cx="777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1BA1A6"/>
                </a:solidFill>
                <a:latin typeface="Liberation Mono"/>
              </a:rPr>
              <a:t>Y2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126480" y="3108960"/>
            <a:ext cx="5513832" cy="320040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327648" y="3218688"/>
            <a:ext cx="914400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327648" y="33101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PRICE-POSITIONING MAP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27648" y="3511296"/>
            <a:ext cx="5120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B6C4D2"/>
                </a:solidFill>
                <a:latin typeface="Liberation Sans"/>
              </a:rPr>
              <a:t>Entry AUR vs. brand elevation — MERIDIAN targets the gap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537960" y="5943600"/>
            <a:ext cx="4800600" cy="18288"/>
          </a:xfrm>
          <a:prstGeom prst="rect">
            <a:avLst/>
          </a:prstGeom>
          <a:solidFill>
            <a:srgbClr val="3A4C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6537960" y="3977639"/>
            <a:ext cx="18288" cy="1965960"/>
          </a:xfrm>
          <a:prstGeom prst="rect">
            <a:avLst/>
          </a:prstGeom>
          <a:solidFill>
            <a:srgbClr val="3A4C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5998464"/>
            <a:ext cx="18288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8C9EB0"/>
                </a:solidFill>
                <a:latin typeface="Liberation Sans"/>
              </a:rPr>
              <a:t>Accessible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058400" y="5998464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8C9EB0"/>
                </a:solidFill>
                <a:latin typeface="Liberation Sans"/>
              </a:rPr>
              <a:t>Luxury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53328" y="3931920"/>
            <a:ext cx="457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8C9EB0"/>
                </a:solidFill>
                <a:latin typeface="Liberation Sans"/>
              </a:rPr>
              <a:t>High</a:t>
            </a:r>
          </a:p>
        </p:txBody>
      </p:sp>
      <p:sp>
        <p:nvSpPr>
          <p:cNvPr id="54" name="Oval 53"/>
          <p:cNvSpPr/>
          <p:nvPr/>
        </p:nvSpPr>
        <p:spPr>
          <a:xfrm>
            <a:off x="7406640" y="5317236"/>
            <a:ext cx="182880" cy="182880"/>
          </a:xfrm>
          <a:prstGeom prst="ellipse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858000" y="5509259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B6C4D2"/>
                </a:solidFill>
                <a:latin typeface="Liberation Sans"/>
              </a:rPr>
              <a:t>Fast fashion</a:t>
            </a:r>
          </a:p>
        </p:txBody>
      </p:sp>
      <p:sp>
        <p:nvSpPr>
          <p:cNvPr id="56" name="Oval 55"/>
          <p:cNvSpPr/>
          <p:nvPr/>
        </p:nvSpPr>
        <p:spPr>
          <a:xfrm>
            <a:off x="8846820" y="4782312"/>
            <a:ext cx="182880" cy="182880"/>
          </a:xfrm>
          <a:prstGeom prst="ellipse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298180" y="4974336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B6C4D2"/>
                </a:solidFill>
                <a:latin typeface="Liberation Sans"/>
              </a:rPr>
              <a:t>Select / Beams</a:t>
            </a:r>
          </a:p>
        </p:txBody>
      </p:sp>
      <p:sp>
        <p:nvSpPr>
          <p:cNvPr id="58" name="Oval 57"/>
          <p:cNvSpPr/>
          <p:nvPr/>
        </p:nvSpPr>
        <p:spPr>
          <a:xfrm>
            <a:off x="9290304" y="4567428"/>
            <a:ext cx="256032" cy="256032"/>
          </a:xfrm>
          <a:prstGeom prst="ellipse">
            <a:avLst/>
          </a:prstGeom>
          <a:solidFill>
            <a:srgbClr val="1BA1A6"/>
          </a:solidFill>
          <a:ln w="158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778240" y="4832603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FFFFFF"/>
                </a:solidFill>
                <a:latin typeface="Liberation Sans"/>
              </a:rPr>
              <a:t>MERIDIAN</a:t>
            </a:r>
          </a:p>
        </p:txBody>
      </p:sp>
      <p:sp>
        <p:nvSpPr>
          <p:cNvPr id="60" name="Oval 59"/>
          <p:cNvSpPr/>
          <p:nvPr/>
        </p:nvSpPr>
        <p:spPr>
          <a:xfrm>
            <a:off x="10671048" y="4211726"/>
            <a:ext cx="182880" cy="182880"/>
          </a:xfrm>
          <a:prstGeom prst="ellipse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10122408" y="4403750"/>
            <a:ext cx="128016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0">
                <a:solidFill>
                  <a:srgbClr val="B6C4D2"/>
                </a:solidFill>
                <a:latin typeface="Liberation Sans"/>
              </a:rPr>
              <a:t>Luxury / designer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Tokyo stats sourced as-of 2026 · bigger market than Seoul but lower ease + loyalty risk → TEST before we build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HOW WE ENTER EACH MARKET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Mode of entry — scored &amp; assigned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896112"/>
            <a:ext cx="99971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B6C4D2"/>
                </a:solidFill>
                <a:latin typeface="Liberation Sans"/>
              </a:rPr>
              <a:t>Each mode scored 1–5 on control, capex efficiency, speed and (inverse) risk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06 / 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ENTRY MODES SCORED (HIGHER = BETTER)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10512"/>
            <a:ext cx="2514600" cy="512064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2368296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1" i="0" spc="60">
                <a:solidFill>
                  <a:srgbClr val="FFFFFF"/>
                </a:solidFill>
                <a:latin typeface="Liberation Sans"/>
              </a:rPr>
              <a:t>Entry mode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63240" y="1810512"/>
            <a:ext cx="960120" cy="512064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36392" y="1810512"/>
            <a:ext cx="813816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1" i="0" spc="60">
                <a:solidFill>
                  <a:srgbClr val="FFFFFF"/>
                </a:solidFill>
                <a:latin typeface="Liberation Sans"/>
              </a:rPr>
              <a:t>Control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23360" y="1810512"/>
            <a:ext cx="1051560" cy="512064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096512" y="1810512"/>
            <a:ext cx="905255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1" i="0" spc="60">
                <a:solidFill>
                  <a:srgbClr val="FFFFFF"/>
                </a:solidFill>
                <a:latin typeface="Liberation Sans"/>
              </a:rPr>
              <a:t>Capex eff.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74920" y="1810512"/>
            <a:ext cx="868680" cy="512064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148072" y="1810512"/>
            <a:ext cx="722375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1" i="0" spc="60">
                <a:solidFill>
                  <a:srgbClr val="FFFFFF"/>
                </a:solidFill>
                <a:latin typeface="Liberation Sans"/>
              </a:rPr>
              <a:t>Speed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43600" y="1810512"/>
            <a:ext cx="1051560" cy="512064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016752" y="1810512"/>
            <a:ext cx="905255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1" i="0" spc="60">
                <a:solidFill>
                  <a:srgbClr val="FFFFFF"/>
                </a:solidFill>
                <a:latin typeface="Liberation Sans"/>
              </a:rPr>
              <a:t>Risk (inv.)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95160" y="1810512"/>
            <a:ext cx="868680" cy="512064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68312" y="1810512"/>
            <a:ext cx="722375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1" i="0" spc="60">
                <a:solidFill>
                  <a:srgbClr val="FFFFFF"/>
                </a:solidFill>
                <a:latin typeface="Liberation Sans"/>
              </a:rPr>
              <a:t>Index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863840" y="1810512"/>
            <a:ext cx="2788920" cy="512064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936992" y="1810512"/>
            <a:ext cx="2642615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1" i="0" spc="60">
                <a:solidFill>
                  <a:srgbClr val="FFFFFF"/>
                </a:solidFill>
                <a:latin typeface="Liberation Sans"/>
              </a:rPr>
              <a:t>Best for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2322576"/>
            <a:ext cx="25146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1792" y="2322576"/>
            <a:ext cx="236829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Owned flagship + e-com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063240" y="2322576"/>
            <a:ext cx="9601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136392" y="2322576"/>
            <a:ext cx="8138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023360" y="2322576"/>
            <a:ext cx="10515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096512" y="23225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74920" y="2322576"/>
            <a:ext cx="868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148072" y="23225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943600" y="2322576"/>
            <a:ext cx="10515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016752" y="23225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995160" y="2322576"/>
            <a:ext cx="868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068312" y="23225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72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863840" y="2322576"/>
            <a:ext cx="27889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936992" y="2322576"/>
            <a:ext cx="264261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Seoul — priority build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8640" y="2779776"/>
            <a:ext cx="251460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21792" y="2779776"/>
            <a:ext cx="236829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Pop-up test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063240" y="2779776"/>
            <a:ext cx="96012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136392" y="2779776"/>
            <a:ext cx="8138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023360" y="2779776"/>
            <a:ext cx="105156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096512" y="27797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74920" y="2779776"/>
            <a:ext cx="86868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148072" y="27797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943600" y="2779776"/>
            <a:ext cx="105156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016752" y="27797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995160" y="2779776"/>
            <a:ext cx="86868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068312" y="27797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88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863840" y="2779776"/>
            <a:ext cx="278892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936992" y="2779776"/>
            <a:ext cx="264261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Tokyo — de-risk demand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48640" y="3236976"/>
            <a:ext cx="25146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21792" y="3236976"/>
            <a:ext cx="236829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Franchise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063240" y="3236976"/>
            <a:ext cx="9601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3136392" y="3236976"/>
            <a:ext cx="8138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023360" y="3236976"/>
            <a:ext cx="10515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4096512" y="32369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074920" y="3236976"/>
            <a:ext cx="868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148072" y="32369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943600" y="3236976"/>
            <a:ext cx="10515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016752" y="32369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4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995160" y="3236976"/>
            <a:ext cx="868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7068312" y="32369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76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863840" y="3236976"/>
            <a:ext cx="27889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7936992" y="3236976"/>
            <a:ext cx="264261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Dubai — capital-light Y2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48640" y="3694176"/>
            <a:ext cx="251460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21792" y="3694176"/>
            <a:ext cx="236829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Wholesale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063240" y="3694176"/>
            <a:ext cx="96012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3136392" y="3694176"/>
            <a:ext cx="8138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2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023360" y="3694176"/>
            <a:ext cx="105156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4096512" y="36941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4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074920" y="3694176"/>
            <a:ext cx="86868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5148072" y="36941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4</a:t>
            </a:r>
          </a:p>
        </p:txBody>
      </p:sp>
      <p:sp>
        <p:nvSpPr>
          <p:cNvPr id="73" name="Rectangle 72"/>
          <p:cNvSpPr/>
          <p:nvPr/>
        </p:nvSpPr>
        <p:spPr>
          <a:xfrm>
            <a:off x="5943600" y="3694176"/>
            <a:ext cx="105156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016752" y="36941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3</a:t>
            </a:r>
          </a:p>
        </p:txBody>
      </p:sp>
      <p:sp>
        <p:nvSpPr>
          <p:cNvPr id="75" name="Rectangle 74"/>
          <p:cNvSpPr/>
          <p:nvPr/>
        </p:nvSpPr>
        <p:spPr>
          <a:xfrm>
            <a:off x="6995160" y="3694176"/>
            <a:ext cx="86868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7068312" y="36941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64</a:t>
            </a:r>
          </a:p>
        </p:txBody>
      </p:sp>
      <p:sp>
        <p:nvSpPr>
          <p:cNvPr id="77" name="Rectangle 76"/>
          <p:cNvSpPr/>
          <p:nvPr/>
        </p:nvSpPr>
        <p:spPr>
          <a:xfrm>
            <a:off x="7863840" y="3694176"/>
            <a:ext cx="2788920" cy="457200"/>
          </a:xfrm>
          <a:prstGeom prst="rect">
            <a:avLst/>
          </a:prstGeom>
          <a:solidFill>
            <a:srgbClr val="F5F7F8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7936992" y="3694176"/>
            <a:ext cx="264261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NYC — deferred entry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8640" y="4151376"/>
            <a:ext cx="25146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621792" y="4151376"/>
            <a:ext cx="236829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1" i="0">
                <a:solidFill>
                  <a:srgbClr val="14233B"/>
                </a:solidFill>
                <a:latin typeface="Liberation Sans"/>
              </a:rPr>
              <a:t>Marketplace only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063240" y="4151376"/>
            <a:ext cx="9601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3136392" y="4151376"/>
            <a:ext cx="813816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1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023360" y="4151376"/>
            <a:ext cx="10515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4096512" y="41513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074920" y="4151376"/>
            <a:ext cx="868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5148072" y="41513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943600" y="4151376"/>
            <a:ext cx="10515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6016752" y="4151376"/>
            <a:ext cx="9052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995160" y="4151376"/>
            <a:ext cx="86868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7068312" y="4151376"/>
            <a:ext cx="72237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Mono"/>
              </a:rPr>
              <a:t>58</a:t>
            </a:r>
          </a:p>
        </p:txBody>
      </p:sp>
      <p:sp>
        <p:nvSpPr>
          <p:cNvPr id="91" name="Rectangle 90"/>
          <p:cNvSpPr/>
          <p:nvPr/>
        </p:nvSpPr>
        <p:spPr>
          <a:xfrm>
            <a:off x="7863840" y="4151376"/>
            <a:ext cx="27889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7936992" y="4151376"/>
            <a:ext cx="264261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30" b="0" i="0">
                <a:solidFill>
                  <a:srgbClr val="5B6B7B"/>
                </a:solidFill>
                <a:latin typeface="Liberation Sans"/>
              </a:rPr>
              <a:t>London — deferred / online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48640" y="470916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RECOMMENDED MODE PER MARKET</a:t>
            </a:r>
          </a:p>
        </p:txBody>
      </p:sp>
      <p:sp>
        <p:nvSpPr>
          <p:cNvPr id="94" name="Rectangle 93"/>
          <p:cNvSpPr/>
          <p:nvPr/>
        </p:nvSpPr>
        <p:spPr>
          <a:xfrm>
            <a:off x="548640" y="5029200"/>
            <a:ext cx="3515258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Rectangle 94"/>
          <p:cNvSpPr/>
          <p:nvPr/>
        </p:nvSpPr>
        <p:spPr>
          <a:xfrm>
            <a:off x="548640" y="5029200"/>
            <a:ext cx="3515258" cy="82296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731520" y="5175504"/>
            <a:ext cx="31494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4233B"/>
                </a:solidFill>
                <a:latin typeface="Liberation Sans"/>
              </a:rPr>
              <a:t>Seoul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731520" y="5486400"/>
            <a:ext cx="31494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BA1A6"/>
                </a:solidFill>
                <a:latin typeface="Liberation Sans"/>
              </a:rPr>
              <a:t>Owned flagship + e-com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31520" y="5797296"/>
            <a:ext cx="314949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880" b="0" i="0">
                <a:solidFill>
                  <a:srgbClr val="5B6B7B"/>
                </a:solidFill>
                <a:latin typeface="Liberation Sans"/>
              </a:rPr>
              <a:t>Control the brand where it matters most</a:t>
            </a:r>
          </a:p>
        </p:txBody>
      </p:sp>
      <p:sp>
        <p:nvSpPr>
          <p:cNvPr id="99" name="Rectangle 98"/>
          <p:cNvSpPr/>
          <p:nvPr/>
        </p:nvSpPr>
        <p:spPr>
          <a:xfrm>
            <a:off x="4338218" y="5029200"/>
            <a:ext cx="3515258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Rectangle 99"/>
          <p:cNvSpPr/>
          <p:nvPr/>
        </p:nvSpPr>
        <p:spPr>
          <a:xfrm>
            <a:off x="4338218" y="5029200"/>
            <a:ext cx="3515258" cy="82296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4521098" y="5175504"/>
            <a:ext cx="31494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4233B"/>
                </a:solidFill>
                <a:latin typeface="Liberation Sans"/>
              </a:rPr>
              <a:t>Tokyo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521098" y="5486400"/>
            <a:ext cx="31494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E8A33D"/>
                </a:solidFill>
                <a:latin typeface="Liberation Sans"/>
              </a:rPr>
              <a:t>Pop-up test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4521098" y="5797296"/>
            <a:ext cx="314949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880" b="0" i="0">
                <a:solidFill>
                  <a:srgbClr val="5B6B7B"/>
                </a:solidFill>
                <a:latin typeface="Liberation Sans"/>
              </a:rPr>
              <a:t>Cheapest way to buy proof of demand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8127796" y="5029200"/>
            <a:ext cx="3515258" cy="1188720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ectangle 104"/>
          <p:cNvSpPr/>
          <p:nvPr/>
        </p:nvSpPr>
        <p:spPr>
          <a:xfrm>
            <a:off x="8127796" y="5029200"/>
            <a:ext cx="3515258" cy="82296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8310676" y="5175504"/>
            <a:ext cx="31494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4233B"/>
                </a:solidFill>
                <a:latin typeface="Liberation Sans"/>
              </a:rPr>
              <a:t>Dubai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8310676" y="5486400"/>
            <a:ext cx="314949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5B6B7B"/>
                </a:solidFill>
                <a:latin typeface="Liberation Sans"/>
              </a:rPr>
              <a:t>Franchise (Y2)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8310676" y="5797296"/>
            <a:ext cx="314949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880" b="0" i="0">
                <a:solidFill>
                  <a:srgbClr val="5B6B7B"/>
                </a:solidFill>
                <a:latin typeface="Liberation Sans"/>
              </a:rPr>
              <a:t>Local partner, minimal capital at risk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Mode follows the market: build where the prize is highest &amp; winnable (Seoul), test where risk is (Tokyo), franchise where capital should stay light (Dubai)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33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063240"/>
            <a:ext cx="1371600" cy="54864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8" y="265176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 spc="220">
                <a:solidFill>
                  <a:srgbClr val="1BA1A6"/>
                </a:solidFill>
                <a:latin typeface="Liberation Sans"/>
              </a:rPr>
              <a:t>SECTION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246120"/>
            <a:ext cx="1005840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200" b="1" i="0">
                <a:solidFill>
                  <a:srgbClr val="FFFFFF"/>
                </a:solidFill>
                <a:latin typeface="Liberation Sans"/>
              </a:rPr>
              <a:t>The plan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1248" y="4343400"/>
            <a:ext cx="8686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B6C4D2"/>
                </a:solidFill>
                <a:latin typeface="Liberation Sans"/>
              </a:rPr>
              <a:t>Phasing, gates, investment and payback — how the recommendation executes.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48495" y="6126480"/>
            <a:ext cx="2286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60">
                <a:solidFill>
                  <a:srgbClr val="1BA1A6"/>
                </a:solidFill>
                <a:latin typeface="Liberation Sans"/>
              </a:rPr>
              <a:t>MERIDIAN · MARKET ENTRY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50749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E8298"/>
                </a:solidFill>
                <a:latin typeface="Liberation Mono"/>
              </a:rPr>
              <a:t>08 · Phased roll-out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53675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E8298"/>
                </a:solidFill>
                <a:latin typeface="Liberation Mono"/>
              </a:rPr>
              <a:t>09 · Investment &amp; payback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" y="5660136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E8298"/>
                </a:solidFill>
                <a:latin typeface="Liberation Mono"/>
              </a:rPr>
              <a:t>10 · Risks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" y="595274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E8298"/>
                </a:solidFill>
                <a:latin typeface="Liberation Mono"/>
              </a:rPr>
              <a:t>11 · Decisions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SEQUENCED &amp; GATED EXECUTION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Phased roll-out with go/no-go gates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896112"/>
            <a:ext cx="99971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B6C4D2"/>
                </a:solidFill>
                <a:latin typeface="Liberation Sans"/>
              </a:rPr>
              <a:t>Capital advances only when the prior phase clears its evidence gate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08 / 11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2148840"/>
            <a:ext cx="10698480" cy="45720"/>
          </a:xfrm>
          <a:prstGeom prst="rect">
            <a:avLst/>
          </a:prstGeom>
          <a:solidFill>
            <a:srgbClr val="D8DE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17473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5760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Y1 Q1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45827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894114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Y1 Q2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74182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22468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Y1 Q3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02536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50822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Y1 Q4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30890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79177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Y2 Q1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459245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07531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Y2 Q2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987599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535885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Y2 Q3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515953" y="2093976"/>
            <a:ext cx="18288" cy="155448"/>
          </a:xfrm>
          <a:prstGeom prst="rect">
            <a:avLst/>
          </a:prstGeom>
          <a:solidFill>
            <a:srgbClr val="5B6B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1064240" y="1837944"/>
            <a:ext cx="91440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5B6B7B"/>
                </a:solidFill>
                <a:latin typeface="Liberation Mono"/>
              </a:rPr>
              <a:t>Y2 Q4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2960" y="2468880"/>
            <a:ext cx="4530198" cy="640080"/>
          </a:xfrm>
          <a:prstGeom prst="round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87552" y="2542032"/>
            <a:ext cx="425587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Liberation Sans"/>
              </a:rPr>
              <a:t>Phase 1 · Seoul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7552" y="2834640"/>
            <a:ext cx="425587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30" b="0" i="0">
                <a:solidFill>
                  <a:srgbClr val="D8E2EC"/>
                </a:solidFill>
                <a:latin typeface="Liberation Sans"/>
              </a:rPr>
              <a:t>Flagship build + e-com launch + first collection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08022" y="3310128"/>
            <a:ext cx="3001844" cy="640080"/>
          </a:xfrm>
          <a:prstGeom prst="round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572614" y="3383280"/>
            <a:ext cx="27275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Liberation Sans"/>
              </a:rPr>
              <a:t>Phase 2 · Tokyo pop-up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72614" y="3675888"/>
            <a:ext cx="272752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30" b="0" i="0">
                <a:solidFill>
                  <a:srgbClr val="D8E2EC"/>
                </a:solidFill>
                <a:latin typeface="Liberation Sans"/>
              </a:rPr>
              <a:t>12-week Ginza test + marketplace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464731" y="4151376"/>
            <a:ext cx="3001844" cy="640080"/>
          </a:xfrm>
          <a:prstGeom prst="round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629323" y="4224528"/>
            <a:ext cx="27275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Liberation Sans"/>
              </a:rPr>
              <a:t>Phase 3 · Dubai + Tokyo permanent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29323" y="4517136"/>
            <a:ext cx="272752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30" b="0" i="0">
                <a:solidFill>
                  <a:srgbClr val="D8E2EC"/>
                </a:solidFill>
                <a:latin typeface="Liberation Sans"/>
              </a:rPr>
              <a:t>Franchise signing + Tokyo concession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389734" y="2148840"/>
            <a:ext cx="36576" cy="2926079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Diamond 34"/>
          <p:cNvSpPr/>
          <p:nvPr/>
        </p:nvSpPr>
        <p:spPr>
          <a:xfrm>
            <a:off x="5188566" y="4892040"/>
            <a:ext cx="438912" cy="438912"/>
          </a:xfrm>
          <a:prstGeom prst="diamond">
            <a:avLst/>
          </a:prstGeom>
          <a:solidFill>
            <a:srgbClr val="FFFFFF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188566" y="4892040"/>
            <a:ext cx="438912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E8A33D"/>
                </a:solidFill>
                <a:latin typeface="Liberation Mono"/>
              </a:rPr>
              <a:t>G1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899262" y="5404104"/>
            <a:ext cx="301752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899262" y="5404104"/>
            <a:ext cx="3017520" cy="36576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045566" y="5504688"/>
            <a:ext cx="2743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 spc="80">
                <a:solidFill>
                  <a:srgbClr val="14233B"/>
                </a:solidFill>
                <a:latin typeface="Liberation Sans"/>
              </a:rPr>
              <a:t>GATE 1 — go / no-go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45566" y="5769864"/>
            <a:ext cx="2743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Seoul Y1 run-rate revenue &amp; unit economics after 2 quarters live.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045566" y="6181344"/>
            <a:ext cx="2743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14233B"/>
                </a:solidFill>
                <a:latin typeface="Liberation Sans"/>
              </a:rPr>
              <a:t>PROCEED IF: </a:t>
            </a:r>
            <a:r>
              <a:rPr sz="850" b="1" i="0">
                <a:solidFill>
                  <a:srgbClr val="1BA1A6"/>
                </a:solidFill>
                <a:latin typeface="Liberation Mono"/>
              </a:rPr>
              <a:t>≥ €1.2M &amp; CM ≥ 55%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446443" y="2148840"/>
            <a:ext cx="36576" cy="2926079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Diamond 42"/>
          <p:cNvSpPr/>
          <p:nvPr/>
        </p:nvSpPr>
        <p:spPr>
          <a:xfrm>
            <a:off x="8245275" y="4892040"/>
            <a:ext cx="438912" cy="438912"/>
          </a:xfrm>
          <a:prstGeom prst="diamond">
            <a:avLst/>
          </a:prstGeom>
          <a:solidFill>
            <a:srgbClr val="FFFFFF"/>
          </a:solidFill>
          <a:ln w="254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245275" y="4892040"/>
            <a:ext cx="438912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E8A33D"/>
                </a:solidFill>
                <a:latin typeface="Liberation Mono"/>
              </a:rPr>
              <a:t>G2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955971" y="5404104"/>
            <a:ext cx="3017520" cy="1060704"/>
          </a:xfrm>
          <a:prstGeom prst="rect">
            <a:avLst/>
          </a:prstGeom>
          <a:solidFill>
            <a:srgbClr val="FFFFFF"/>
          </a:solidFill>
          <a:ln w="127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955971" y="5404104"/>
            <a:ext cx="3017520" cy="36576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102275" y="5504688"/>
            <a:ext cx="2743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 spc="80">
                <a:solidFill>
                  <a:srgbClr val="14233B"/>
                </a:solidFill>
                <a:latin typeface="Liberation Sans"/>
              </a:rPr>
              <a:t>GATE 2 — go / no-go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02275" y="5769864"/>
            <a:ext cx="274320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Tokyo pop-up sell-through &amp; payback (12-week test).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102275" y="6181344"/>
            <a:ext cx="2743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>
                <a:solidFill>
                  <a:srgbClr val="14233B"/>
                </a:solidFill>
                <a:latin typeface="Liberation Sans"/>
              </a:rPr>
              <a:t>PROCEED IF: </a:t>
            </a:r>
            <a:r>
              <a:rPr sz="850" b="1" i="0">
                <a:solidFill>
                  <a:srgbClr val="1BA1A6"/>
                </a:solidFill>
                <a:latin typeface="Liberation Mono"/>
              </a:rPr>
              <a:t>sell-through ≥ 70% &amp; payback ≤ 6 mo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Break-even (Y2 Q4) assumes both gates clear on schedule · a failed gate pauses capital, not the whole programme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48640" y="1170432"/>
            <a:ext cx="11094415" cy="27432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27432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WHAT IT COSTS &amp; WHEN IT PAYS BACK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93776"/>
            <a:ext cx="9997135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FFFF"/>
                </a:solidFill>
                <a:latin typeface="Liberation Sans"/>
              </a:rPr>
              <a:t>Investment &amp; payback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896112"/>
            <a:ext cx="999713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B6C4D2"/>
                </a:solidFill>
                <a:latin typeface="Liberation Sans"/>
              </a:rPr>
              <a:t>Capex by phase (€K) and cumulative free cash flow to break-even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384048"/>
            <a:ext cx="1188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 i="0" spc="180">
                <a:solidFill>
                  <a:srgbClr val="1BA1A6"/>
                </a:solidFill>
                <a:latin typeface="Liberation Sans"/>
              </a:rPr>
              <a:t>MERIDIAN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9FB0C0"/>
                </a:solidFill>
                <a:latin typeface="Liberation Mono"/>
              </a:rPr>
              <a:t>09 / 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481328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 spc="220">
                <a:solidFill>
                  <a:srgbClr val="1BA1A6"/>
                </a:solidFill>
                <a:latin typeface="Liberation Sans"/>
              </a:rPr>
              <a:t>CAPEX BY PHASE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828800"/>
            <a:ext cx="3520440" cy="10241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828800"/>
            <a:ext cx="82296" cy="1024128"/>
          </a:xfrm>
          <a:prstGeom prst="rect">
            <a:avLst/>
          </a:prstGeom>
          <a:solidFill>
            <a:srgbClr val="1BA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193852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4233B"/>
                </a:solidFill>
                <a:latin typeface="Liberation Sans"/>
              </a:rPr>
              <a:t>Phase 1 · Seoul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80360" y="1920240"/>
            <a:ext cx="10972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BA1A6"/>
                </a:solidFill>
                <a:latin typeface="Liberation Mono"/>
              </a:rPr>
              <a:t>€780K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8" y="2267712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Flagship fit-out, inventory, e-com, team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2962656"/>
            <a:ext cx="3520440" cy="10241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2962656"/>
            <a:ext cx="82296" cy="1024128"/>
          </a:xfrm>
          <a:prstGeom prst="rect">
            <a:avLst/>
          </a:prstGeom>
          <a:solidFill>
            <a:srgbClr val="E8A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3072384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4233B"/>
                </a:solidFill>
                <a:latin typeface="Liberation Sans"/>
              </a:rPr>
              <a:t>Phase 2 · Tokyo test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80360" y="3054096"/>
            <a:ext cx="10972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8A33D"/>
                </a:solidFill>
                <a:latin typeface="Liberation Mono"/>
              </a:rPr>
              <a:t>€240K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9808" y="3401568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Pop-up lease, fit-out, launch marketing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4096512"/>
            <a:ext cx="3520440" cy="1024128"/>
          </a:xfrm>
          <a:prstGeom prst="rect">
            <a:avLst/>
          </a:prstGeom>
          <a:solidFill>
            <a:srgbClr val="FFFFFF"/>
          </a:solidFill>
          <a:ln w="9525">
            <a:solidFill>
              <a:srgbClr val="D8DE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4096512"/>
            <a:ext cx="82296" cy="1024128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808" y="420624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14233B"/>
                </a:solidFill>
                <a:latin typeface="Liberation Sans"/>
              </a:rPr>
              <a:t>Phase 3 · Dubai + Tokyo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80360" y="4187952"/>
            <a:ext cx="10972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4233B"/>
                </a:solidFill>
                <a:latin typeface="Liberation Mono"/>
              </a:rPr>
              <a:t>€520K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9808" y="4535424"/>
            <a:ext cx="31089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5B6B7B"/>
                </a:solidFill>
                <a:latin typeface="Liberation Sans"/>
              </a:rPr>
              <a:t>Franchise setup, concession, stock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8640" y="5230368"/>
            <a:ext cx="3520440" cy="548640"/>
          </a:xfrm>
          <a:prstGeom prst="rect">
            <a:avLst/>
          </a:prstGeom>
          <a:solidFill>
            <a:srgbClr val="14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9808" y="5230368"/>
            <a:ext cx="18288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Liberation Sans"/>
              </a:rPr>
              <a:t>Total capex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77440" y="5230368"/>
            <a:ext cx="16002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1BA1A6"/>
                </a:solidFill>
                <a:latin typeface="Liberation Mono"/>
              </a:rPr>
              <a:t>€1.54M</a:t>
            </a:r>
          </a:p>
        </p:txBody>
      </p:sp>
      <p:graphicFrame>
        <p:nvGraphicFramePr>
          <p:cNvPr id="27" name="Chart 26"/>
          <p:cNvGraphicFramePr>
            <a:graphicFrameLocks noGrp="1"/>
          </p:cNvGraphicFramePr>
          <p:nvPr/>
        </p:nvGraphicFramePr>
        <p:xfrm>
          <a:off x="4343400" y="1554480"/>
          <a:ext cx="7315200" cy="39776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28" name="Rectangle 27"/>
          <p:cNvSpPr/>
          <p:nvPr/>
        </p:nvSpPr>
        <p:spPr>
          <a:xfrm>
            <a:off x="9646920" y="4041648"/>
            <a:ext cx="1874519" cy="658368"/>
          </a:xfrm>
          <a:prstGeom prst="rect">
            <a:avLst/>
          </a:prstGeom>
          <a:solidFill>
            <a:srgbClr val="E4F3F3"/>
          </a:solidFill>
          <a:ln w="12700">
            <a:solidFill>
              <a:srgbClr val="1BA1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47504" y="4114800"/>
            <a:ext cx="1737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 spc="80">
                <a:solidFill>
                  <a:srgbClr val="14233B"/>
                </a:solidFill>
                <a:latin typeface="Liberation Sans"/>
              </a:rPr>
              <a:t>BREAK-EVEN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1BA1A6"/>
                </a:solidFill>
                <a:latin typeface="Liberation Mono"/>
              </a:rPr>
              <a:t>Y2 Q4 · +€180K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92040" y="4709160"/>
            <a:ext cx="1965960" cy="658368"/>
          </a:xfrm>
          <a:prstGeom prst="rect">
            <a:avLst/>
          </a:prstGeom>
          <a:solidFill>
            <a:srgbClr val="FBF0DD"/>
          </a:solidFill>
          <a:ln w="12700">
            <a:solidFill>
              <a:srgbClr val="E8A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992624" y="4782312"/>
            <a:ext cx="1828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 spc="80">
                <a:solidFill>
                  <a:srgbClr val="14233B"/>
                </a:solidFill>
                <a:latin typeface="Liberation Sans"/>
              </a:rPr>
              <a:t>MAX DRAWDOWN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8A631E"/>
                </a:solidFill>
                <a:latin typeface="Liberation Mono"/>
              </a:rPr>
              <a:t>−€900K · Y1 Q3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43400" y="562356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1">
                <a:solidFill>
                  <a:srgbClr val="5B6B7B"/>
                </a:solidFill>
                <a:latin typeface="Liberation Sans"/>
              </a:rPr>
              <a:t>Curve turns positive once Seoul is self-funding and Tokyo/Dubai add contribution — break-even matches the phasing on slide 8.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47104"/>
            <a:ext cx="11094415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 i="1">
                <a:solidFill>
                  <a:srgbClr val="9AA6B0"/>
                </a:solidFill>
                <a:latin typeface="Liberation Sans"/>
              </a:rPr>
              <a:t>Peak funding need €900K (Y1 Q3) · payback ~11 quarters from first spend · Seoul alone reaches €4.2M revenue by Y3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