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Weekly revenue (€)</c:v>
                </c:pt>
              </c:strCache>
            </c:strRef>
          </c:tx>
          <c:spPr>
            <a:solidFill>
              <a:srgbClr val="B85C38"/>
            </a:solidFill>
          </c:spPr>
          <c:cat>
            <c:strRef>
              <c:f>Sheet1!$A$2:$A$9</c:f>
              <c:strCache>
                <c:ptCount val="8"/>
                <c:pt idx="0">
                  <c:v>Wk 1</c:v>
                </c:pt>
                <c:pt idx="1">
                  <c:v>Wk 2</c:v>
                </c:pt>
                <c:pt idx="2">
                  <c:v>Wk 3</c:v>
                </c:pt>
                <c:pt idx="3">
                  <c:v>Wk 4</c:v>
                </c:pt>
                <c:pt idx="4">
                  <c:v>Wk 5</c:v>
                </c:pt>
                <c:pt idx="5">
                  <c:v>Wk 6</c:v>
                </c:pt>
                <c:pt idx="6">
                  <c:v>Wk 7</c:v>
                </c:pt>
                <c:pt idx="7">
                  <c:v>Wk 8</c:v>
                </c:pt>
              </c:strCache>
            </c:strRef>
          </c:cat>
          <c:val>
            <c:numRef>
              <c:f>Sheet1!$B$2:$B$9</c:f>
              <c:numCache>
                <c:formatCode>€#,##0</c:formatCode>
                <c:ptCount val="8"/>
                <c:pt idx="0">
                  <c:v>10771</c:v>
                </c:pt>
                <c:pt idx="1">
                  <c:v>11797</c:v>
                </c:pt>
                <c:pt idx="2">
                  <c:v>12823</c:v>
                </c:pt>
                <c:pt idx="3">
                  <c:v>13849</c:v>
                </c:pt>
                <c:pt idx="4">
                  <c:v>14875</c:v>
                </c:pt>
                <c:pt idx="5">
                  <c:v>15900</c:v>
                </c:pt>
                <c:pt idx="6">
                  <c:v>16926</c:v>
                </c:pt>
                <c:pt idx="7">
                  <c:v>17952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rgbClr val="2A2320"/>
                </a:solidFill>
                <a:latin typeface="DejaVu Sans"/>
              </a:defRPr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numFmt formatCode="€#,##0" sourceLinked="0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rgbClr val="2A2320"/>
                </a:solidFill>
                <a:latin typeface="DejaVu Sans"/>
              </a:defRPr>
            </a:pPr>
          </a:p>
        </c:txPr>
        <c:crossAx val="-2068027336"/>
        <c:crosses val="autoZero"/>
      </c:valAx>
    </c:plotArea>
    <c:dispBlanksAs val="gap"/>
  </c:chart>
  <c:txPr>
    <a:bodyPr/>
    <a:lstStyle/>
    <a:p>
      <a:pPr>
        <a:defRPr sz="1000">
          <a:latin typeface="DejaVu Sans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Cumulative cash (€)</c:v>
                </c:pt>
              </c:strCache>
            </c:strRef>
          </c:tx>
          <c:spPr>
            <a:solidFill>
              <a:srgbClr val="B85C38"/>
            </a:solidFill>
            <a:ln>
              <a:solidFill>
                <a:srgbClr val="B85C38"/>
              </a:solidFill>
            </a:ln>
          </c:spPr>
          <c:cat>
            <c:strRef>
              <c:f>Sheet1!$A$2:$A$9</c:f>
              <c:strCache>
                <c:ptCount val="8"/>
                <c:pt idx="0">
                  <c:v>Wk 1</c:v>
                </c:pt>
                <c:pt idx="1">
                  <c:v>Wk 2</c:v>
                </c:pt>
                <c:pt idx="2">
                  <c:v>Wk 3</c:v>
                </c:pt>
                <c:pt idx="3">
                  <c:v>Wk 4</c:v>
                </c:pt>
                <c:pt idx="4">
                  <c:v>Wk 5</c:v>
                </c:pt>
                <c:pt idx="5">
                  <c:v>Wk 6</c:v>
                </c:pt>
                <c:pt idx="6">
                  <c:v>Wk 7</c:v>
                </c:pt>
                <c:pt idx="7">
                  <c:v>Wk 8</c:v>
                </c:pt>
              </c:strCache>
            </c:strRef>
          </c:cat>
          <c:val>
            <c:numRef>
              <c:f>Sheet1!$B$2:$B$9</c:f>
              <c:numCache>
                <c:formatCode>€#,##0</c:formatCode>
                <c:ptCount val="8"/>
                <c:pt idx="0">
                  <c:v>-19922</c:v>
                </c:pt>
                <c:pt idx="1">
                  <c:v>-17208</c:v>
                </c:pt>
                <c:pt idx="2">
                  <c:v>-13858</c:v>
                </c:pt>
                <c:pt idx="3">
                  <c:v>-9871</c:v>
                </c:pt>
                <c:pt idx="4">
                  <c:v>-5249</c:v>
                </c:pt>
                <c:pt idx="5">
                  <c:v>9</c:v>
                </c:pt>
                <c:pt idx="6">
                  <c:v>5903</c:v>
                </c:pt>
                <c:pt idx="7">
                  <c:v>12434</c:v>
                </c:pt>
              </c:numCache>
            </c:numRef>
          </c:val>
          <c:smooth val="0"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rgbClr val="E3D3C4"/>
                </a:solidFill>
                <a:latin typeface="DejaVu Sans"/>
              </a:defRPr>
            </a:pPr>
          </a:p>
        </c:txPr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/>
        <c:delete val="0"/>
        <c:axPos val="l"/>
        <c:majorGridlines/>
        <c:numFmt formatCode="€#,##0" sourceLinked="0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rgbClr val="E3D3C4"/>
                </a:solidFill>
                <a:latin typeface="DejaVu Sans"/>
              </a:defRPr>
            </a:pPr>
          </a:p>
        </c:txPr>
        <c:crossAx val="2118791784"/>
        <c:crosses val="autoZero"/>
      </c:valAx>
    </c:plotArea>
    <c:plotVisOnly val="1"/>
    <c:dispBlanksAs val="gap"/>
    <c:showDLblsOverMax val="0"/>
  </c:chart>
  <c:txPr>
    <a:bodyPr/>
    <a:lstStyle/>
    <a:p>
      <a:pPr>
        <a:defRPr sz="1000">
          <a:latin typeface="DejaVu Sans"/>
        </a:defRPr>
      </a:pPr>
      <a:endParaRPr lang="en-US"/>
    </a:p>
  </c:txPr>
  <c:externalData r:id="rId1">
    <c:autoUpdate val="0"/>
  </c:externalData>
</c:chartSpace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Cover. CORDA is a small leather accessories label piloting an 8-week pop-up in the Old Town Arcade this autumn. The line is 'Made to be carried.' This deck is the investment case: what we spend, what it returns, and the decision it unlocks — whether to commit to a permanent site. Set a warm, confident, boutique tone.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Decision and ask. We are asking to approve €60,000 of capital to trade CORDA for eight weeks. Setup capital repays in week 6; base-case ROI is 21% over the pilot. Decision date is two weeks out to hold the autumn arcade slot. What success really unlocks is the permanent-site term sheet — the pop-up is the low-risk proof, the permanent store is the prize. Close on 'Made to be carried.'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opportunity. The 12,000 weekly footfall figure is cited from the Local BID Footfall Report 2025 — this is an ILLUSTRATIVE sample figure for the example deck, not a real report. The story: a busy retail core with no leather specialist. A pop-up is the low-commitment way to test demand before signing a lease. ATV of €68 is our planning assumption for the accessories mix.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concept. A pared-back leather workshop that opens onto the street — product plus a visible repair bench, so the space is an experience, not just a shelf. The product world is everyday carry: totes, cardholders, belts, small leather goods. Tiles are sample product / material imagery standing in for the real look book.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Location. We screened four candidate sites. Station Concourse has the highest footfall (18,000) but it is a transit crowd, off-brand for a considered boutique. Old Town Arcade is the destination site: 12,000 weekly footfall at €2,400/wk rent, best brand fit. That 12,000 figure is the one carried through the whole revenue model. Comparable footfall / rent figures are illustrative.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Investment. Total capital required is €60,000. The key point: €38,000 of that is opening stock — working capital that comes back as inventory sells. Only €22,000 is genuinely sunk (fit-out, marketing, contingency). Rent and staff (€4,600/week combined) are operating costs funded from trading revenue, not part of the capital ask. Every figure is derived from the same assumptions as the revenue and break-even models.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Revenue model. Weekly revenue = footfall × capture-to-entry × conversion × ATV. Footfall is flat at 12,000; the ramp comes from capture rising 6% to 10% over the run as the pop-up gains word-of-mouth. Conversion 22%, ATV €68. That compounds to €114,893 across the 8 weeks, week-8 revenue 67% above week 1. This is the native, editable chart — the same weekly revenue vector feeds the break-even and scenario models.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Break-even. The curve is cumulative trading contribution — weekly gross margin (62%) minus weekly rent and staff (€4,600) — net of the €22,000 sunk setup capital. It crosses zero in week 6: that is the computed zero-crossing of the cash array, not a rounded guess. By the end of the pilot the position is €12,434 net profit, a 21% return on the €60,000 total capital. Opening stock is working capital recovered through cost of goods, released at wind-down.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Scenarios. All three use the same capital and operating base; only demand flexes. Upside: footfall +15%, conversion 25%, ATV €74 — a clear permanent-site signal. Base: the plan as modelled, payback in week 6. Downside: footfall -15%, conversion 19%, ATV €62 — ROI turns negative but the loss is contained and most of the outlay is recovered. Every figure is derived from the same engine as the revenue and break-even slides.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Risks and exit. The four material risks are footfall, sell-through, weather and lease commitment — each has a concrete mitigation. The structural protection is that this is an 8-week licence, not a lease, and opening stock is recoverable, so the downside is bounded. Exit options: wind down cleanly at week 8, extend the licence, or convert a strong pilot into a permanent-site term sheet.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Relationship Id="rId3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EBE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040880" cy="6858000"/>
          </a:xfrm>
          <a:prstGeom prst="rect">
            <a:avLst/>
          </a:prstGeom>
          <a:solidFill>
            <a:srgbClr val="2A23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502920" cy="6858000"/>
          </a:xfrm>
          <a:prstGeom prst="rect">
            <a:avLst/>
          </a:prstGeom>
          <a:solidFill>
            <a:srgbClr val="B85C3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tmprkyg58w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0"/>
            <a:ext cx="5150815" cy="6858000"/>
          </a:xfrm>
          <a:prstGeom prst="rect">
            <a:avLst/>
          </a:prstGeom>
        </p:spPr>
      </p:pic>
      <p:pic>
        <p:nvPicPr>
          <p:cNvPr id="5" name="Picture 4" descr="tmpda0o0d6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20" y="777240"/>
            <a:ext cx="1051560" cy="10515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40280" y="1078992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00" b="1" spc="240">
                <a:solidFill>
                  <a:srgbClr val="E3D3C4"/>
                </a:solidFill>
                <a:latin typeface="DejaVu Sans"/>
              </a:rPr>
              <a:t>CORDA  ·  A LEATHER ACCESSORIES LABEL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40280" y="1371600"/>
            <a:ext cx="4023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500" b="0">
                <a:solidFill>
                  <a:srgbClr val="B85C38"/>
                </a:solidFill>
                <a:latin typeface="DejaVu Serif"/>
              </a:rPr>
              <a:t>Made to be carried.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960120" y="2788920"/>
            <a:ext cx="5120639" cy="0"/>
          </a:xfrm>
          <a:prstGeom prst="line">
            <a:avLst/>
          </a:prstGeom>
          <a:ln w="31750">
            <a:solidFill>
              <a:srgbClr val="B85C3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914400" y="2971800"/>
            <a:ext cx="585216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</a:pPr>
            <a:r>
              <a:rPr sz="6200" b="1">
                <a:solidFill>
                  <a:srgbClr val="F4EBE1"/>
                </a:solidFill>
                <a:latin typeface="DejaVu Serif"/>
              </a:rPr>
              <a:t>The 8-Week</a:t>
            </a:r>
          </a:p>
          <a:p>
            <a:pPr algn="l">
              <a:lnSpc>
                <a:spcPct val="96000"/>
              </a:lnSpc>
            </a:pPr>
            <a:r>
              <a:rPr sz="6200" b="1">
                <a:solidFill>
                  <a:srgbClr val="F4EBE1"/>
                </a:solidFill>
                <a:latin typeface="DejaVu Serif"/>
              </a:rPr>
              <a:t>Pop-Up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0120" y="4892040"/>
            <a:ext cx="56692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700" b="0">
                <a:solidFill>
                  <a:srgbClr val="E3D3C4"/>
                </a:solidFill>
                <a:latin typeface="DejaVu Sans"/>
              </a:rPr>
              <a:t>Autumn Season  ·  Old Town Arcade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60120" y="5623560"/>
            <a:ext cx="56692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00" b="1" spc="240">
                <a:solidFill>
                  <a:srgbClr val="B85C38"/>
                </a:solidFill>
                <a:latin typeface="DejaVu Sans"/>
              </a:rPr>
              <a:t>BUSINESS CASE   </a:t>
            </a:r>
            <a:r>
              <a:rPr sz="1100" b="0" spc="240">
                <a:solidFill>
                  <a:srgbClr val="E3D3C4"/>
                </a:solidFill>
                <a:latin typeface="DejaVu Sans"/>
              </a:rPr>
              <a:t>PILOT → PERMANENT SITE DECISION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EBE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651760"/>
          </a:xfrm>
          <a:prstGeom prst="rect">
            <a:avLst/>
          </a:prstGeom>
          <a:solidFill>
            <a:srgbClr val="2A23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B85C3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68580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00" b="1" spc="240">
                <a:solidFill>
                  <a:srgbClr val="B85C38"/>
                </a:solidFill>
                <a:latin typeface="DejaVu Sans"/>
              </a:rPr>
              <a:t>09  ·  DECISION &amp; ASK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051560"/>
            <a:ext cx="10881360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3400" b="1">
                <a:solidFill>
                  <a:srgbClr val="F4EBE1"/>
                </a:solidFill>
                <a:latin typeface="DejaVu Serif"/>
              </a:rPr>
              <a:t>Approve €60,000 to trade CORDA</a:t>
            </a:r>
          </a:p>
          <a:p>
            <a:pPr algn="l">
              <a:lnSpc>
                <a:spcPct val="102000"/>
              </a:lnSpc>
            </a:pPr>
            <a:r>
              <a:rPr sz="3400" b="1">
                <a:solidFill>
                  <a:srgbClr val="F4EBE1"/>
                </a:solidFill>
                <a:latin typeface="DejaVu Serif"/>
              </a:rPr>
              <a:t>for eight weeks.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108960"/>
            <a:ext cx="3291840" cy="730250"/>
          </a:xfrm>
          <a:prstGeom prst="rect">
            <a:avLst/>
          </a:prstGeom>
          <a:noFill/>
        </p:spPr>
        <p:txBody>
          <a:bodyPr wrap="square" anchor="b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600" b="1">
                <a:solidFill>
                  <a:srgbClr val="B85C38"/>
                </a:solidFill>
                <a:latin typeface="DejaVu Serif"/>
              </a:rPr>
              <a:t>€60,000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857497"/>
            <a:ext cx="3291840" cy="29337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 spc="160">
                <a:solidFill>
                  <a:srgbClr val="7C7A55"/>
                </a:solidFill>
                <a:latin typeface="DejaVu Serif"/>
              </a:rPr>
              <a:t>CAPITAL ASK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97680" y="3108960"/>
            <a:ext cx="3291840" cy="730250"/>
          </a:xfrm>
          <a:prstGeom prst="rect">
            <a:avLst/>
          </a:prstGeom>
          <a:noFill/>
        </p:spPr>
        <p:txBody>
          <a:bodyPr wrap="square" anchor="b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600" b="1">
                <a:solidFill>
                  <a:srgbClr val="7A3B24"/>
                </a:solidFill>
                <a:latin typeface="DejaVu Serif"/>
              </a:rPr>
              <a:t>Wk 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97680" y="3857497"/>
            <a:ext cx="3291840" cy="29337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 spc="160">
                <a:solidFill>
                  <a:srgbClr val="7C7A55"/>
                </a:solidFill>
                <a:latin typeface="DejaVu Serif"/>
              </a:rPr>
              <a:t>SETUP PAYBACK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46720" y="3108960"/>
            <a:ext cx="3291840" cy="730250"/>
          </a:xfrm>
          <a:prstGeom prst="rect">
            <a:avLst/>
          </a:prstGeom>
          <a:noFill/>
        </p:spPr>
        <p:txBody>
          <a:bodyPr wrap="square" anchor="b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600" b="1">
                <a:solidFill>
                  <a:srgbClr val="B85C38"/>
                </a:solidFill>
                <a:latin typeface="DejaVu Serif"/>
              </a:rPr>
              <a:t>21%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46720" y="3857497"/>
            <a:ext cx="3291840" cy="29337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 spc="160">
                <a:solidFill>
                  <a:srgbClr val="7C7A55"/>
                </a:solidFill>
                <a:latin typeface="DejaVu Serif"/>
              </a:rPr>
              <a:t>BASE ROI, 8 WKS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548640" y="4800600"/>
            <a:ext cx="10607040" cy="0"/>
          </a:xfrm>
          <a:prstGeom prst="line">
            <a:avLst/>
          </a:prstGeom>
          <a:ln w="19050">
            <a:solidFill>
              <a:srgbClr val="E3D3C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48640" y="5074920"/>
            <a:ext cx="768096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450" b="0">
                <a:solidFill>
                  <a:srgbClr val="2A2320"/>
                </a:solidFill>
                <a:latin typeface="DejaVu Sans"/>
              </a:rPr>
              <a:t>Decision date: two weeks out, to hold the autumn arcade slot. A successful pilot unlocks the permanent-site term sheet — the real prize behind the eight weeks.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595360" y="5074920"/>
            <a:ext cx="301752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2000" b="1">
                <a:solidFill>
                  <a:srgbClr val="B85C38"/>
                </a:solidFill>
                <a:latin typeface="DejaVu Serif"/>
              </a:rPr>
              <a:t>Made to</a:t>
            </a:r>
          </a:p>
          <a:p>
            <a:pPr algn="r">
              <a:lnSpc>
                <a:spcPct val="100000"/>
              </a:lnSpc>
            </a:pPr>
            <a:r>
              <a:rPr sz="2000" b="1">
                <a:solidFill>
                  <a:srgbClr val="B85C38"/>
                </a:solidFill>
                <a:latin typeface="DejaVu Serif"/>
              </a:rPr>
              <a:t>be carried.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EBE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54864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00" b="1" spc="240">
                <a:solidFill>
                  <a:srgbClr val="B85C38"/>
                </a:solidFill>
                <a:latin typeface="DejaVu Sans"/>
              </a:rPr>
              <a:t>01  ·  THE OPPORTUNITY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10424160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3400" b="1">
                <a:solidFill>
                  <a:srgbClr val="2A2320"/>
                </a:solidFill>
                <a:latin typeface="DejaVu Serif"/>
              </a:rPr>
              <a:t>A high-footfall retail core, and</a:t>
            </a:r>
          </a:p>
          <a:p>
            <a:pPr algn="l">
              <a:lnSpc>
                <a:spcPct val="102000"/>
              </a:lnSpc>
            </a:pPr>
            <a:r>
              <a:rPr sz="3400" b="1">
                <a:solidFill>
                  <a:srgbClr val="2A2320"/>
                </a:solidFill>
                <a:latin typeface="DejaVu Serif"/>
              </a:rPr>
              <a:t>no leather specialist in it.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548640" y="2331720"/>
            <a:ext cx="10515600" cy="0"/>
          </a:xfrm>
          <a:prstGeom prst="line">
            <a:avLst/>
          </a:prstGeom>
          <a:ln w="19050">
            <a:solidFill>
              <a:srgbClr val="E3D3C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548640" y="2560320"/>
            <a:ext cx="585216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450" b="0">
                <a:solidFill>
                  <a:srgbClr val="2A2320"/>
                </a:solidFill>
                <a:latin typeface="DejaVu Sans"/>
              </a:rPr>
              <a:t>The Old Town Arcade draws roughly 12,000 passers a week, yet the category is served only by department-store concessions. A short, well-sited pop-up tests genuine demand for CORDA at low fixed commitment — before any permanent lease.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937760"/>
            <a:ext cx="58521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050" b="0">
                <a:solidFill>
                  <a:srgbClr val="7C7A55"/>
                </a:solidFill>
                <a:latin typeface="DejaVu Sans"/>
              </a:rPr>
              <a:t>Source: Local BID Footfall Report, 2025 (illustrative).</a:t>
            </a:r>
          </a:p>
        </p:txBody>
      </p:sp>
      <p:sp>
        <p:nvSpPr>
          <p:cNvPr id="7" name="Rectangle 6"/>
          <p:cNvSpPr/>
          <p:nvPr/>
        </p:nvSpPr>
        <p:spPr>
          <a:xfrm>
            <a:off x="7452360" y="2514600"/>
            <a:ext cx="4160520" cy="3520440"/>
          </a:xfrm>
          <a:prstGeom prst="rect">
            <a:avLst/>
          </a:prstGeom>
          <a:solidFill>
            <a:srgbClr val="2A23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7452360" y="2514600"/>
            <a:ext cx="128016" cy="3520440"/>
          </a:xfrm>
          <a:prstGeom prst="rect">
            <a:avLst/>
          </a:prstGeom>
          <a:solidFill>
            <a:srgbClr val="B85C3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818120" y="2788920"/>
            <a:ext cx="3474720" cy="666750"/>
          </a:xfrm>
          <a:prstGeom prst="rect">
            <a:avLst/>
          </a:prstGeom>
          <a:noFill/>
        </p:spPr>
        <p:txBody>
          <a:bodyPr wrap="square" anchor="b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00" b="1">
                <a:solidFill>
                  <a:srgbClr val="B85C38"/>
                </a:solidFill>
                <a:latin typeface="DejaVu Serif"/>
              </a:rPr>
              <a:t>12,000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18120" y="3473958"/>
            <a:ext cx="3474720" cy="279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spc="160">
                <a:solidFill>
                  <a:srgbClr val="E3D3C4"/>
                </a:solidFill>
                <a:latin typeface="DejaVu Serif"/>
              </a:rPr>
              <a:t>WEEKLY PASSING FOOTFALL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18120" y="3931920"/>
            <a:ext cx="3474720" cy="666750"/>
          </a:xfrm>
          <a:prstGeom prst="rect">
            <a:avLst/>
          </a:prstGeom>
          <a:noFill/>
        </p:spPr>
        <p:txBody>
          <a:bodyPr wrap="square" anchor="b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00" b="1">
                <a:solidFill>
                  <a:srgbClr val="F4EBE1"/>
                </a:solidFill>
                <a:latin typeface="DejaVu Serif"/>
              </a:rPr>
              <a:t>€68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818120" y="4616958"/>
            <a:ext cx="3474720" cy="279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spc="160">
                <a:solidFill>
                  <a:srgbClr val="E3D3C4"/>
                </a:solidFill>
                <a:latin typeface="DejaVu Serif"/>
              </a:rPr>
              <a:t>TARGET CATEGORY ATV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18120" y="5029200"/>
            <a:ext cx="3474720" cy="603250"/>
          </a:xfrm>
          <a:prstGeom prst="rect">
            <a:avLst/>
          </a:prstGeom>
          <a:noFill/>
        </p:spPr>
        <p:txBody>
          <a:bodyPr wrap="square" anchor="b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00" b="1">
                <a:solidFill>
                  <a:srgbClr val="B85C38"/>
                </a:solidFill>
                <a:latin typeface="DejaVu Serif"/>
              </a:rPr>
              <a:t>8 wks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18120" y="5650738"/>
            <a:ext cx="3474720" cy="279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spc="160">
                <a:solidFill>
                  <a:srgbClr val="E3D3C4"/>
                </a:solidFill>
                <a:latin typeface="DejaVu Serif"/>
              </a:rPr>
              <a:t>PILOT TRADING WINDOW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A23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54864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00" b="1" spc="240">
                <a:solidFill>
                  <a:srgbClr val="B85C38"/>
                </a:solidFill>
                <a:latin typeface="DejaVu Sans"/>
              </a:rPr>
              <a:t>02  ·  THE CONCEPT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603504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3000" b="1">
                <a:solidFill>
                  <a:srgbClr val="F4EBE1"/>
                </a:solidFill>
                <a:latin typeface="DejaVu Serif"/>
              </a:rPr>
              <a:t>A pared-back</a:t>
            </a:r>
          </a:p>
          <a:p>
            <a:pPr algn="l">
              <a:lnSpc>
                <a:spcPct val="102000"/>
              </a:lnSpc>
            </a:pPr>
            <a:r>
              <a:rPr sz="3000" b="1">
                <a:solidFill>
                  <a:srgbClr val="F4EBE1"/>
                </a:solidFill>
                <a:latin typeface="DejaVu Serif"/>
              </a:rPr>
              <a:t>leather workshop,</a:t>
            </a:r>
          </a:p>
          <a:p>
            <a:pPr algn="l">
              <a:lnSpc>
                <a:spcPct val="102000"/>
              </a:lnSpc>
            </a:pPr>
            <a:r>
              <a:rPr sz="3000" b="1">
                <a:solidFill>
                  <a:srgbClr val="F4EBE1"/>
                </a:solidFill>
                <a:latin typeface="DejaVu Serif"/>
              </a:rPr>
              <a:t>open to the street.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521208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400" b="0">
                <a:solidFill>
                  <a:srgbClr val="E3D3C4"/>
                </a:solidFill>
                <a:latin typeface="DejaVu Sans"/>
              </a:rPr>
              <a:t>Everyday carry — totes, cardholders, belts and small goods — shown on warm timber and clay. A visible repair bench turns the shop into an experience, and buyers into returners.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5532120"/>
            <a:ext cx="5486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00" b="1" spc="240">
                <a:solidFill>
                  <a:srgbClr val="B85C38"/>
                </a:solidFill>
                <a:latin typeface="DejaVu Sans"/>
              </a:rPr>
              <a:t>THE WORLD   </a:t>
            </a:r>
            <a:r>
              <a:rPr sz="1100" b="0" spc="240">
                <a:solidFill>
                  <a:srgbClr val="E3D3C4"/>
                </a:solidFill>
                <a:latin typeface="DejaVu Sans"/>
              </a:rPr>
              <a:t>MADE TO BE CARRIED</a:t>
            </a:r>
          </a:p>
        </p:txBody>
      </p:sp>
      <p:pic>
        <p:nvPicPr>
          <p:cNvPr id="6" name="Picture 5" descr="tmpsxrik8bz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0840" y="868680"/>
            <a:ext cx="2331720" cy="2514600"/>
          </a:xfrm>
          <a:prstGeom prst="rect">
            <a:avLst/>
          </a:prstGeom>
        </p:spPr>
      </p:pic>
      <p:pic>
        <p:nvPicPr>
          <p:cNvPr id="7" name="Picture 6" descr="tmp1nkybjh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1159" y="868680"/>
            <a:ext cx="2331720" cy="2514600"/>
          </a:xfrm>
          <a:prstGeom prst="rect">
            <a:avLst/>
          </a:prstGeom>
        </p:spPr>
      </p:pic>
      <p:pic>
        <p:nvPicPr>
          <p:cNvPr id="8" name="Picture 7" descr="tmpaefbtta6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0840" y="3611880"/>
            <a:ext cx="2331720" cy="2514600"/>
          </a:xfrm>
          <a:prstGeom prst="rect">
            <a:avLst/>
          </a:prstGeom>
        </p:spPr>
      </p:pic>
      <p:pic>
        <p:nvPicPr>
          <p:cNvPr id="9" name="Picture 8" descr="tmp84dqct9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1159" y="3611880"/>
            <a:ext cx="2331720" cy="25146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720840" y="3611880"/>
            <a:ext cx="109728" cy="2514600"/>
          </a:xfrm>
          <a:prstGeom prst="rect">
            <a:avLst/>
          </a:prstGeom>
          <a:solidFill>
            <a:srgbClr val="B85C3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EBE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54864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00" b="1" spc="240">
                <a:solidFill>
                  <a:srgbClr val="B85C38"/>
                </a:solidFill>
                <a:latin typeface="DejaVu Sans"/>
              </a:rPr>
              <a:t>03  ·  LOCATION ANALYSIS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104241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>
                <a:solidFill>
                  <a:srgbClr val="2A2320"/>
                </a:solidFill>
                <a:latin typeface="DejaVu Serif"/>
              </a:rPr>
              <a:t>Four sites screened. One fits the brand.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783080"/>
            <a:ext cx="1042416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400" b="0">
                <a:solidFill>
                  <a:srgbClr val="7C7A55"/>
                </a:solidFill>
                <a:latin typeface="DejaVu Sans"/>
              </a:rPr>
              <a:t>Old Town Arcade wins on footfall-to-rent and fit — the destination location, not the busiest-at-any-cost transit site.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48640" y="2743200"/>
          <a:ext cx="10515598" cy="29260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77869"/>
                <a:gridCol w="1861168"/>
                <a:gridCol w="1581992"/>
                <a:gridCol w="1861168"/>
                <a:gridCol w="2233401"/>
              </a:tblGrid>
              <a:tr h="585216"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4EBE1"/>
                          </a:solidFill>
                          <a:latin typeface="DejaVu Sans"/>
                        </a:rPr>
                        <a:t>Candidate site</a:t>
                      </a:r>
                    </a:p>
                  </a:txBody>
                  <a:tcPr anchor="ctr" marL="109728" marR="109728" marT="36576" marB="36576">
                    <a:solidFill>
                      <a:srgbClr val="2A232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200" b="1">
                          <a:solidFill>
                            <a:srgbClr val="F4EBE1"/>
                          </a:solidFill>
                          <a:latin typeface="DejaVu Sans"/>
                        </a:rPr>
                        <a:t>Footfall / wk</a:t>
                      </a:r>
                    </a:p>
                  </a:txBody>
                  <a:tcPr anchor="ctr" marL="109728" marR="109728" marT="36576" marB="36576">
                    <a:solidFill>
                      <a:srgbClr val="2A232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200" b="1">
                          <a:solidFill>
                            <a:srgbClr val="F4EBE1"/>
                          </a:solidFill>
                          <a:latin typeface="DejaVu Sans"/>
                        </a:rPr>
                        <a:t>Rent / wk</a:t>
                      </a:r>
                    </a:p>
                  </a:txBody>
                  <a:tcPr anchor="ctr" marL="109728" marR="109728" marT="36576" marB="36576">
                    <a:solidFill>
                      <a:srgbClr val="2A232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00" b="1">
                          <a:solidFill>
                            <a:srgbClr val="F4EBE1"/>
                          </a:solidFill>
                          <a:latin typeface="DejaVu Sans"/>
                        </a:rPr>
                        <a:t>Brand fit</a:t>
                      </a:r>
                    </a:p>
                  </a:txBody>
                  <a:tcPr anchor="ctr" marL="109728" marR="109728" marT="36576" marB="36576">
                    <a:solidFill>
                      <a:srgbClr val="2A232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4EBE1"/>
                          </a:solidFill>
                          <a:latin typeface="DejaVu Sans"/>
                        </a:rPr>
                        <a:t>Verdict</a:t>
                      </a:r>
                    </a:p>
                  </a:txBody>
                  <a:tcPr anchor="ctr" marL="109728" marR="109728" marT="36576" marB="36576">
                    <a:solidFill>
                      <a:srgbClr val="2A2320"/>
                    </a:solidFill>
                  </a:tcPr>
                </a:tc>
              </a:tr>
              <a:tr h="585216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2A2320"/>
                          </a:solidFill>
                          <a:latin typeface="DejaVu Sans"/>
                        </a:rPr>
                        <a:t>Old Town Arcade</a:t>
                      </a:r>
                    </a:p>
                  </a:txBody>
                  <a:tcPr anchor="ctr" marL="109728" marR="109728" marT="36576" marB="36576">
                    <a:solidFill>
                      <a:srgbClr val="FBF7F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200" b="0">
                          <a:solidFill>
                            <a:srgbClr val="2A2320"/>
                          </a:solidFill>
                          <a:latin typeface="DejaVu Sans"/>
                        </a:rPr>
                        <a:t>12,000</a:t>
                      </a:r>
                    </a:p>
                  </a:txBody>
                  <a:tcPr anchor="ctr" marL="109728" marR="109728" marT="36576" marB="36576">
                    <a:solidFill>
                      <a:srgbClr val="FBF7F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200" b="0">
                          <a:solidFill>
                            <a:srgbClr val="2A2320"/>
                          </a:solidFill>
                          <a:latin typeface="DejaVu Sans"/>
                        </a:rPr>
                        <a:t>€2,400</a:t>
                      </a:r>
                    </a:p>
                  </a:txBody>
                  <a:tcPr anchor="ctr" marL="109728" marR="109728" marT="36576" marB="36576">
                    <a:solidFill>
                      <a:srgbClr val="FBF7F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00" b="0">
                          <a:solidFill>
                            <a:srgbClr val="2A2320"/>
                          </a:solidFill>
                          <a:latin typeface="DejaVu Sans"/>
                        </a:rPr>
                        <a:t>★★★★★</a:t>
                      </a:r>
                    </a:p>
                  </a:txBody>
                  <a:tcPr anchor="ctr" marL="109728" marR="109728" marT="36576" marB="36576">
                    <a:solidFill>
                      <a:srgbClr val="FBF7F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2A2320"/>
                          </a:solidFill>
                          <a:latin typeface="DejaVu Sans"/>
                        </a:rPr>
                        <a:t>Chosen</a:t>
                      </a:r>
                    </a:p>
                  </a:txBody>
                  <a:tcPr anchor="ctr" marL="109728" marR="109728" marT="36576" marB="36576">
                    <a:solidFill>
                      <a:srgbClr val="FBF7F1"/>
                    </a:solidFill>
                  </a:tcPr>
                </a:tc>
              </a:tr>
              <a:tr h="585216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2A2320"/>
                          </a:solidFill>
                          <a:latin typeface="DejaVu Sans"/>
                        </a:rPr>
                        <a:t>Station Concourse</a:t>
                      </a:r>
                    </a:p>
                  </a:txBody>
                  <a:tcPr anchor="ctr" marL="109728" marR="109728" marT="36576" marB="36576">
                    <a:solidFill>
                      <a:srgbClr val="E3D3C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200" b="0">
                          <a:solidFill>
                            <a:srgbClr val="2A2320"/>
                          </a:solidFill>
                          <a:latin typeface="DejaVu Sans"/>
                        </a:rPr>
                        <a:t>18,000</a:t>
                      </a:r>
                    </a:p>
                  </a:txBody>
                  <a:tcPr anchor="ctr" marL="109728" marR="109728" marT="36576" marB="36576">
                    <a:solidFill>
                      <a:srgbClr val="E3D3C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200" b="0">
                          <a:solidFill>
                            <a:srgbClr val="2A2320"/>
                          </a:solidFill>
                          <a:latin typeface="DejaVu Sans"/>
                        </a:rPr>
                        <a:t>€3,600</a:t>
                      </a:r>
                    </a:p>
                  </a:txBody>
                  <a:tcPr anchor="ctr" marL="109728" marR="109728" marT="36576" marB="36576">
                    <a:solidFill>
                      <a:srgbClr val="E3D3C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00" b="0">
                          <a:solidFill>
                            <a:srgbClr val="2A2320"/>
                          </a:solidFill>
                          <a:latin typeface="DejaVu Sans"/>
                        </a:rPr>
                        <a:t>★★★</a:t>
                      </a:r>
                    </a:p>
                  </a:txBody>
                  <a:tcPr anchor="ctr" marL="109728" marR="109728" marT="36576" marB="36576">
                    <a:solidFill>
                      <a:srgbClr val="E3D3C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2A2320"/>
                          </a:solidFill>
                          <a:latin typeface="DejaVu Sans"/>
                        </a:rPr>
                        <a:t>Transit, off-brand</a:t>
                      </a:r>
                    </a:p>
                  </a:txBody>
                  <a:tcPr anchor="ctr" marL="109728" marR="109728" marT="36576" marB="36576">
                    <a:solidFill>
                      <a:srgbClr val="E3D3C4"/>
                    </a:solidFill>
                  </a:tcPr>
                </a:tc>
              </a:tr>
              <a:tr h="585216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2A2320"/>
                          </a:solidFill>
                          <a:latin typeface="DejaVu Sans"/>
                        </a:rPr>
                        <a:t>Harbour Quarter</a:t>
                      </a:r>
                    </a:p>
                  </a:txBody>
                  <a:tcPr anchor="ctr" marL="109728" marR="109728" marT="36576" marB="36576">
                    <a:solidFill>
                      <a:srgbClr val="FBF7F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200" b="0">
                          <a:solidFill>
                            <a:srgbClr val="2A2320"/>
                          </a:solidFill>
                          <a:latin typeface="DejaVu Sans"/>
                        </a:rPr>
                        <a:t>9,500</a:t>
                      </a:r>
                    </a:p>
                  </a:txBody>
                  <a:tcPr anchor="ctr" marL="109728" marR="109728" marT="36576" marB="36576">
                    <a:solidFill>
                      <a:srgbClr val="FBF7F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200" b="0">
                          <a:solidFill>
                            <a:srgbClr val="2A2320"/>
                          </a:solidFill>
                          <a:latin typeface="DejaVu Sans"/>
                        </a:rPr>
                        <a:t>€2,000</a:t>
                      </a:r>
                    </a:p>
                  </a:txBody>
                  <a:tcPr anchor="ctr" marL="109728" marR="109728" marT="36576" marB="36576">
                    <a:solidFill>
                      <a:srgbClr val="FBF7F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00" b="0">
                          <a:solidFill>
                            <a:srgbClr val="2A2320"/>
                          </a:solidFill>
                          <a:latin typeface="DejaVu Sans"/>
                        </a:rPr>
                        <a:t>★★★</a:t>
                      </a:r>
                    </a:p>
                  </a:txBody>
                  <a:tcPr anchor="ctr" marL="109728" marR="109728" marT="36576" marB="36576">
                    <a:solidFill>
                      <a:srgbClr val="FBF7F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2A2320"/>
                          </a:solidFill>
                          <a:latin typeface="DejaVu Sans"/>
                        </a:rPr>
                        <a:t>Quiet mid-week</a:t>
                      </a:r>
                    </a:p>
                  </a:txBody>
                  <a:tcPr anchor="ctr" marL="109728" marR="109728" marT="36576" marB="36576">
                    <a:solidFill>
                      <a:srgbClr val="FBF7F1"/>
                    </a:solidFill>
                  </a:tcPr>
                </a:tc>
              </a:tr>
              <a:tr h="585216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2A2320"/>
                          </a:solidFill>
                          <a:latin typeface="DejaVu Sans"/>
                        </a:rPr>
                        <a:t>Design District</a:t>
                      </a:r>
                    </a:p>
                  </a:txBody>
                  <a:tcPr anchor="ctr" marL="109728" marR="109728" marT="36576" marB="36576">
                    <a:solidFill>
                      <a:srgbClr val="E3D3C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200" b="0">
                          <a:solidFill>
                            <a:srgbClr val="2A2320"/>
                          </a:solidFill>
                          <a:latin typeface="DejaVu Sans"/>
                        </a:rPr>
                        <a:t>8,000</a:t>
                      </a:r>
                    </a:p>
                  </a:txBody>
                  <a:tcPr anchor="ctr" marL="109728" marR="109728" marT="36576" marB="36576">
                    <a:solidFill>
                      <a:srgbClr val="E3D3C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200" b="0">
                          <a:solidFill>
                            <a:srgbClr val="2A2320"/>
                          </a:solidFill>
                          <a:latin typeface="DejaVu Sans"/>
                        </a:rPr>
                        <a:t>€2,600</a:t>
                      </a:r>
                    </a:p>
                  </a:txBody>
                  <a:tcPr anchor="ctr" marL="109728" marR="109728" marT="36576" marB="36576">
                    <a:solidFill>
                      <a:srgbClr val="E3D3C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00" b="0">
                          <a:solidFill>
                            <a:srgbClr val="2A2320"/>
                          </a:solidFill>
                          <a:latin typeface="DejaVu Sans"/>
                        </a:rPr>
                        <a:t>★★★★</a:t>
                      </a:r>
                    </a:p>
                  </a:txBody>
                  <a:tcPr anchor="ctr" marL="109728" marR="109728" marT="36576" marB="36576">
                    <a:solidFill>
                      <a:srgbClr val="E3D3C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2A2320"/>
                          </a:solidFill>
                          <a:latin typeface="DejaVu Sans"/>
                        </a:rPr>
                        <a:t>Low volume</a:t>
                      </a:r>
                    </a:p>
                  </a:txBody>
                  <a:tcPr anchor="ctr" marL="109728" marR="109728" marT="36576" marB="36576">
                    <a:solidFill>
                      <a:srgbClr val="E3D3C4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548640" y="2743200"/>
            <a:ext cx="109728" cy="2926080"/>
          </a:xfrm>
          <a:prstGeom prst="rect">
            <a:avLst/>
          </a:prstGeom>
          <a:solidFill>
            <a:srgbClr val="B85C3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EBE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54864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00" b="1" spc="240">
                <a:solidFill>
                  <a:srgbClr val="B85C38"/>
                </a:solidFill>
                <a:latin typeface="DejaVu Sans"/>
              </a:rPr>
              <a:t>04  ·  INVESTMENT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6675120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3200" b="1">
                <a:solidFill>
                  <a:srgbClr val="2A2320"/>
                </a:solidFill>
                <a:latin typeface="DejaVu Serif"/>
              </a:rPr>
              <a:t>€60,000 of capital</a:t>
            </a:r>
          </a:p>
          <a:p>
            <a:pPr algn="l">
              <a:lnSpc>
                <a:spcPct val="102000"/>
              </a:lnSpc>
            </a:pPr>
            <a:r>
              <a:rPr sz="3200" b="1">
                <a:solidFill>
                  <a:srgbClr val="2A2320"/>
                </a:solidFill>
                <a:latin typeface="DejaVu Serif"/>
              </a:rPr>
              <a:t>launches the pilot.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2514600"/>
            <a:ext cx="612648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50" b="0">
                <a:solidFill>
                  <a:srgbClr val="2A2320"/>
                </a:solidFill>
                <a:latin typeface="DejaVu Sans"/>
              </a:rPr>
              <a:t>Two-thirds is opening stock — working capital recovered as it sells. Only €22,000 is truly sunk (fit-out, launch, buffer). Rent and staff are operating costs, funded from trading revenue from week 1.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4297680"/>
            <a:ext cx="3108960" cy="635000"/>
          </a:xfrm>
          <a:prstGeom prst="rect">
            <a:avLst/>
          </a:prstGeom>
          <a:noFill/>
        </p:spPr>
        <p:txBody>
          <a:bodyPr wrap="square" anchor="b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000" b="1">
                <a:solidFill>
                  <a:srgbClr val="B85C38"/>
                </a:solidFill>
                <a:latin typeface="DejaVu Serif"/>
              </a:rPr>
              <a:t>€22,000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950968"/>
            <a:ext cx="3108960" cy="279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spc="150">
                <a:solidFill>
                  <a:srgbClr val="7C7A55"/>
                </a:solidFill>
                <a:latin typeface="DejaVu Serif"/>
              </a:rPr>
              <a:t>SUNK SETUP CAPITAL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66160" y="4297680"/>
            <a:ext cx="3108960" cy="635000"/>
          </a:xfrm>
          <a:prstGeom prst="rect">
            <a:avLst/>
          </a:prstGeom>
          <a:noFill/>
        </p:spPr>
        <p:txBody>
          <a:bodyPr wrap="square" anchor="b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000" b="1">
                <a:solidFill>
                  <a:srgbClr val="7A3B24"/>
                </a:solidFill>
                <a:latin typeface="DejaVu Serif"/>
              </a:rPr>
              <a:t>€38,000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66160" y="4950968"/>
            <a:ext cx="3108960" cy="279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spc="150">
                <a:solidFill>
                  <a:srgbClr val="7C7A55"/>
                </a:solidFill>
                <a:latin typeface="DejaVu Serif"/>
              </a:rPr>
              <a:t>RECOVERABLE STOCK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7360920" y="1371600"/>
          <a:ext cx="4251958" cy="35661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1677"/>
                <a:gridCol w="1369275"/>
                <a:gridCol w="1081006"/>
              </a:tblGrid>
              <a:tr h="594360">
                <a:tc>
                  <a:txBody>
                    <a:bodyPr wrap="square"/>
                    <a:lstStyle/>
                    <a:p>
                      <a:pPr algn="l"/>
                      <a:r>
                        <a:rPr sz="1150" b="1">
                          <a:solidFill>
                            <a:srgbClr val="F4EBE1"/>
                          </a:solidFill>
                          <a:latin typeface="DejaVu Sans"/>
                        </a:rPr>
                        <a:t>Line item</a:t>
                      </a:r>
                    </a:p>
                  </a:txBody>
                  <a:tcPr anchor="ctr" marL="109728" marR="109728" marT="36576" marB="36576">
                    <a:solidFill>
                      <a:srgbClr val="2A232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50" b="1">
                          <a:solidFill>
                            <a:srgbClr val="F4EBE1"/>
                          </a:solidFill>
                          <a:latin typeface="DejaVu Sans"/>
                        </a:rPr>
                        <a:t>Type</a:t>
                      </a:r>
                    </a:p>
                  </a:txBody>
                  <a:tcPr anchor="ctr" marL="109728" marR="109728" marT="36576" marB="36576">
                    <a:solidFill>
                      <a:srgbClr val="2A232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150" b="1">
                          <a:solidFill>
                            <a:srgbClr val="F4EBE1"/>
                          </a:solidFill>
                          <a:latin typeface="DejaVu Sans"/>
                        </a:rPr>
                        <a:t>Amount</a:t>
                      </a:r>
                    </a:p>
                  </a:txBody>
                  <a:tcPr anchor="ctr" marL="109728" marR="109728" marT="36576" marB="36576">
                    <a:solidFill>
                      <a:srgbClr val="2A2320"/>
                    </a:solidFill>
                  </a:tcPr>
                </a:tc>
              </a:tr>
              <a:tr h="59436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2A2320"/>
                          </a:solidFill>
                          <a:latin typeface="DejaVu Sans"/>
                        </a:rPr>
                        <a:t>Fit-out &amp; fixtures</a:t>
                      </a:r>
                    </a:p>
                  </a:txBody>
                  <a:tcPr anchor="ctr" marL="109728" marR="109728" marT="36576" marB="36576">
                    <a:solidFill>
                      <a:srgbClr val="FBF7F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2A2320"/>
                          </a:solidFill>
                          <a:latin typeface="DejaVu Sans"/>
                        </a:rPr>
                        <a:t>One-off</a:t>
                      </a:r>
                    </a:p>
                  </a:txBody>
                  <a:tcPr anchor="ctr" marL="109728" marR="109728" marT="36576" marB="36576">
                    <a:solidFill>
                      <a:srgbClr val="FBF7F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150" b="0">
                          <a:solidFill>
                            <a:srgbClr val="2A2320"/>
                          </a:solidFill>
                          <a:latin typeface="DejaVu Sans"/>
                        </a:rPr>
                        <a:t>€13,000</a:t>
                      </a:r>
                    </a:p>
                  </a:txBody>
                  <a:tcPr anchor="ctr" marL="109728" marR="109728" marT="36576" marB="36576">
                    <a:solidFill>
                      <a:srgbClr val="FBF7F1"/>
                    </a:solidFill>
                  </a:tcPr>
                </a:tc>
              </a:tr>
              <a:tr h="59436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2A2320"/>
                          </a:solidFill>
                          <a:latin typeface="DejaVu Sans"/>
                        </a:rPr>
                        <a:t>Opening stock</a:t>
                      </a:r>
                    </a:p>
                  </a:txBody>
                  <a:tcPr anchor="ctr" marL="109728" marR="109728" marT="36576" marB="36576">
                    <a:solidFill>
                      <a:srgbClr val="E3D3C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2A2320"/>
                          </a:solidFill>
                          <a:latin typeface="DejaVu Sans"/>
                        </a:rPr>
                        <a:t>Working capital</a:t>
                      </a:r>
                    </a:p>
                  </a:txBody>
                  <a:tcPr anchor="ctr" marL="109728" marR="109728" marT="36576" marB="36576">
                    <a:solidFill>
                      <a:srgbClr val="E3D3C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150" b="0">
                          <a:solidFill>
                            <a:srgbClr val="2A2320"/>
                          </a:solidFill>
                          <a:latin typeface="DejaVu Sans"/>
                        </a:rPr>
                        <a:t>€38,000</a:t>
                      </a:r>
                    </a:p>
                  </a:txBody>
                  <a:tcPr anchor="ctr" marL="109728" marR="109728" marT="36576" marB="36576">
                    <a:solidFill>
                      <a:srgbClr val="E3D3C4"/>
                    </a:solidFill>
                  </a:tcPr>
                </a:tc>
              </a:tr>
              <a:tr h="59436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2A2320"/>
                          </a:solidFill>
                          <a:latin typeface="DejaVu Sans"/>
                        </a:rPr>
                        <a:t>Marketing &amp; launch</a:t>
                      </a:r>
                    </a:p>
                  </a:txBody>
                  <a:tcPr anchor="ctr" marL="109728" marR="109728" marT="36576" marB="36576">
                    <a:solidFill>
                      <a:srgbClr val="FBF7F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2A2320"/>
                          </a:solidFill>
                          <a:latin typeface="DejaVu Sans"/>
                        </a:rPr>
                        <a:t>One-off</a:t>
                      </a:r>
                    </a:p>
                  </a:txBody>
                  <a:tcPr anchor="ctr" marL="109728" marR="109728" marT="36576" marB="36576">
                    <a:solidFill>
                      <a:srgbClr val="FBF7F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150" b="0">
                          <a:solidFill>
                            <a:srgbClr val="2A2320"/>
                          </a:solidFill>
                          <a:latin typeface="DejaVu Sans"/>
                        </a:rPr>
                        <a:t>€6,500</a:t>
                      </a:r>
                    </a:p>
                  </a:txBody>
                  <a:tcPr anchor="ctr" marL="109728" marR="109728" marT="36576" marB="36576">
                    <a:solidFill>
                      <a:srgbClr val="FBF7F1"/>
                    </a:solidFill>
                  </a:tcPr>
                </a:tc>
              </a:tr>
              <a:tr h="59436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2A2320"/>
                          </a:solidFill>
                          <a:latin typeface="DejaVu Sans"/>
                        </a:rPr>
                        <a:t>Contingency buffer</a:t>
                      </a:r>
                    </a:p>
                  </a:txBody>
                  <a:tcPr anchor="ctr" marL="109728" marR="109728" marT="36576" marB="36576">
                    <a:solidFill>
                      <a:srgbClr val="E3D3C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2A2320"/>
                          </a:solidFill>
                          <a:latin typeface="DejaVu Sans"/>
                        </a:rPr>
                        <a:t>Reserve</a:t>
                      </a:r>
                    </a:p>
                  </a:txBody>
                  <a:tcPr anchor="ctr" marL="109728" marR="109728" marT="36576" marB="36576">
                    <a:solidFill>
                      <a:srgbClr val="E3D3C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150" b="0">
                          <a:solidFill>
                            <a:srgbClr val="2A2320"/>
                          </a:solidFill>
                          <a:latin typeface="DejaVu Sans"/>
                        </a:rPr>
                        <a:t>€2,500</a:t>
                      </a:r>
                    </a:p>
                  </a:txBody>
                  <a:tcPr anchor="ctr" marL="109728" marR="109728" marT="36576" marB="36576">
                    <a:solidFill>
                      <a:srgbClr val="E3D3C4"/>
                    </a:solidFill>
                  </a:tcPr>
                </a:tc>
              </a:tr>
              <a:tr h="59436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2A2320"/>
                          </a:solidFill>
                          <a:latin typeface="DejaVu Sans"/>
                        </a:rPr>
                        <a:t>Total capital required</a:t>
                      </a:r>
                    </a:p>
                  </a:txBody>
                  <a:tcPr anchor="ctr" marL="109728" marR="109728" marT="36576" marB="36576">
                    <a:solidFill>
                      <a:srgbClr val="FBF7F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2A2320"/>
                          </a:solidFill>
                          <a:latin typeface="DejaVu Sans"/>
                        </a:rPr>
                        <a:t/>
                      </a:r>
                    </a:p>
                  </a:txBody>
                  <a:tcPr anchor="ctr" marL="109728" marR="109728" marT="36576" marB="36576">
                    <a:solidFill>
                      <a:srgbClr val="FBF7F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150" b="0">
                          <a:solidFill>
                            <a:srgbClr val="2A2320"/>
                          </a:solidFill>
                          <a:latin typeface="DejaVu Sans"/>
                        </a:rPr>
                        <a:t>€60,000</a:t>
                      </a:r>
                    </a:p>
                  </a:txBody>
                  <a:tcPr anchor="ctr" marL="109728" marR="109728" marT="36576" marB="36576">
                    <a:solidFill>
                      <a:srgbClr val="FBF7F1"/>
                    </a:solidFill>
                  </a:tcPr>
                </a:tc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7360920" y="4956048"/>
            <a:ext cx="4251960" cy="73152"/>
          </a:xfrm>
          <a:prstGeom prst="rect">
            <a:avLst/>
          </a:prstGeom>
          <a:solidFill>
            <a:srgbClr val="B85C3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60920" y="5120640"/>
            <a:ext cx="42519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050" b="0">
                <a:solidFill>
                  <a:srgbClr val="7C7A55"/>
                </a:solidFill>
                <a:latin typeface="DejaVu Sans"/>
              </a:rPr>
              <a:t>Operating: rent €2,400/wk + staff €2,200/wk = €4,600/wk, paid from revenue.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EBE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54864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00" b="1" spc="240">
                <a:solidFill>
                  <a:srgbClr val="B85C38"/>
                </a:solidFill>
                <a:latin typeface="DejaVu Sans"/>
              </a:rPr>
              <a:t>05  ·  REVENUE MODEL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>
                <a:solidFill>
                  <a:srgbClr val="2A2320"/>
                </a:solidFill>
                <a:latin typeface="DejaVu Serif"/>
              </a:rPr>
              <a:t>€115K in 8 weeks — revenue ramps 67% as capture builds.</a:t>
            </a:r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548640" y="2148840"/>
          <a:ext cx="7315200" cy="3977639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7772400" y="2148840"/>
            <a:ext cx="3840480" cy="3977639"/>
          </a:xfrm>
          <a:prstGeom prst="rect">
            <a:avLst/>
          </a:prstGeom>
          <a:solidFill>
            <a:srgbClr val="2A23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772400" y="2148840"/>
            <a:ext cx="109728" cy="3977639"/>
          </a:xfrm>
          <a:prstGeom prst="rect">
            <a:avLst/>
          </a:prstGeom>
          <a:solidFill>
            <a:srgbClr val="B85C3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092440" y="2423160"/>
            <a:ext cx="32918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00" b="1" spc="240">
                <a:solidFill>
                  <a:srgbClr val="B85C38"/>
                </a:solidFill>
                <a:latin typeface="DejaVu Sans"/>
              </a:rPr>
              <a:t>THE DRIVER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92440" y="2880360"/>
            <a:ext cx="329184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600" b="1">
                <a:solidFill>
                  <a:srgbClr val="F4EBE1"/>
                </a:solidFill>
                <a:latin typeface="DejaVu Serif"/>
              </a:rPr>
              <a:t>Footfall</a:t>
            </a:r>
          </a:p>
          <a:p>
            <a:pPr algn="l">
              <a:lnSpc>
                <a:spcPct val="145000"/>
              </a:lnSpc>
            </a:pPr>
            <a:r>
              <a:rPr sz="1600" b="1">
                <a:solidFill>
                  <a:srgbClr val="F4EBE1"/>
                </a:solidFill>
                <a:latin typeface="DejaVu Serif"/>
              </a:rPr>
              <a:t>×  Capture (6→10%)</a:t>
            </a:r>
          </a:p>
          <a:p>
            <a:pPr algn="l">
              <a:lnSpc>
                <a:spcPct val="145000"/>
              </a:lnSpc>
            </a:pPr>
            <a:r>
              <a:rPr sz="1600" b="1">
                <a:solidFill>
                  <a:srgbClr val="F4EBE1"/>
                </a:solidFill>
                <a:latin typeface="DejaVu Serif"/>
              </a:rPr>
              <a:t>×  Conversion 22%</a:t>
            </a:r>
          </a:p>
          <a:p>
            <a:pPr algn="l">
              <a:lnSpc>
                <a:spcPct val="145000"/>
              </a:lnSpc>
            </a:pPr>
            <a:r>
              <a:rPr sz="1600" b="1">
                <a:solidFill>
                  <a:srgbClr val="F4EBE1"/>
                </a:solidFill>
                <a:latin typeface="DejaVu Serif"/>
              </a:rPr>
              <a:t>×  ATV €68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8092440" y="4892040"/>
            <a:ext cx="3200400" cy="0"/>
          </a:xfrm>
          <a:prstGeom prst="line">
            <a:avLst/>
          </a:prstGeom>
          <a:ln w="19050">
            <a:solidFill>
              <a:srgbClr val="B85C3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8092440" y="5029200"/>
            <a:ext cx="32918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150" b="0">
                <a:solidFill>
                  <a:srgbClr val="E3D3C4"/>
                </a:solidFill>
                <a:latin typeface="DejaVu Sans"/>
              </a:rPr>
              <a:t>Capture-to-entry ramps from 6% in week 1 to 10% by week 8 as word-of-mouth and launch marketing land.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A23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54864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00" b="1" spc="240">
                <a:solidFill>
                  <a:srgbClr val="B85C38"/>
                </a:solidFill>
                <a:latin typeface="DejaVu Sans"/>
              </a:rPr>
              <a:t>06  ·  BREAK-EVEN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1088136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rgbClr val="F4EBE1"/>
                </a:solidFill>
                <a:latin typeface="DejaVu Serif"/>
              </a:rPr>
              <a:t>Setup capital repays in week 6.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691640"/>
            <a:ext cx="731520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300" b="0">
                <a:solidFill>
                  <a:srgbClr val="E3D3C4"/>
                </a:solidFill>
                <a:latin typeface="DejaVu Sans"/>
              </a:rPr>
              <a:t>Cumulative trading contribution (gross margin less weekly rent &amp; staff), net of the €22,000 sunk setup.</a:t>
            </a:r>
          </a:p>
        </p:txBody>
      </p:sp>
      <p:graphicFrame>
        <p:nvGraphicFramePr>
          <p:cNvPr id="5" name="Chart 4"/>
          <p:cNvGraphicFramePr>
            <a:graphicFrameLocks noGrp="1"/>
          </p:cNvGraphicFramePr>
          <p:nvPr/>
        </p:nvGraphicFramePr>
        <p:xfrm>
          <a:off x="548640" y="2331720"/>
          <a:ext cx="7406640" cy="3749039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cxnSp>
        <p:nvCxnSpPr>
          <p:cNvPr id="6" name="Connector 5"/>
          <p:cNvCxnSpPr/>
          <p:nvPr/>
        </p:nvCxnSpPr>
        <p:spPr>
          <a:xfrm>
            <a:off x="5852160" y="2468880"/>
            <a:ext cx="91" cy="0"/>
          </a:xfrm>
          <a:prstGeom prst="line">
            <a:avLst/>
          </a:prstGeom>
          <a:ln w="1270">
            <a:solidFill>
              <a:srgbClr val="F4EBE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5838444" y="2514600"/>
            <a:ext cx="27432" cy="3383280"/>
          </a:xfrm>
          <a:prstGeom prst="rect">
            <a:avLst/>
          </a:prstGeom>
          <a:solidFill>
            <a:srgbClr val="F4EB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937760" y="5806440"/>
            <a:ext cx="21945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</a:pPr>
            <a:r>
              <a:rPr sz="1050" b="1" spc="160">
                <a:solidFill>
                  <a:srgbClr val="B85C38"/>
                </a:solidFill>
                <a:latin typeface="DejaVu Sans"/>
              </a:rPr>
              <a:t>BREAK-EVEN · WK 6</a:t>
            </a:r>
          </a:p>
        </p:txBody>
      </p:sp>
      <p:sp>
        <p:nvSpPr>
          <p:cNvPr id="9" name="Rectangle 8"/>
          <p:cNvSpPr/>
          <p:nvPr/>
        </p:nvSpPr>
        <p:spPr>
          <a:xfrm>
            <a:off x="8275320" y="2331720"/>
            <a:ext cx="3337560" cy="3749039"/>
          </a:xfrm>
          <a:prstGeom prst="rect">
            <a:avLst/>
          </a:prstGeom>
          <a:solidFill>
            <a:srgbClr val="221C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8275320" y="2331720"/>
            <a:ext cx="109728" cy="3749039"/>
          </a:xfrm>
          <a:prstGeom prst="rect">
            <a:avLst/>
          </a:prstGeom>
          <a:solidFill>
            <a:srgbClr val="B85C3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641080" y="2697480"/>
            <a:ext cx="2743200" cy="666750"/>
          </a:xfrm>
          <a:prstGeom prst="rect">
            <a:avLst/>
          </a:prstGeom>
          <a:noFill/>
        </p:spPr>
        <p:txBody>
          <a:bodyPr wrap="square" anchor="b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00" b="1">
                <a:solidFill>
                  <a:srgbClr val="B85C38"/>
                </a:solidFill>
                <a:latin typeface="DejaVu Serif"/>
              </a:rPr>
              <a:t>Wk 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41080" y="3382518"/>
            <a:ext cx="2743200" cy="279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spc="150">
                <a:solidFill>
                  <a:srgbClr val="E3D3C4"/>
                </a:solidFill>
                <a:latin typeface="DejaVu Serif"/>
              </a:rPr>
              <a:t>PAYBACK OF SETUP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41080" y="3977639"/>
            <a:ext cx="2743200" cy="539750"/>
          </a:xfrm>
          <a:prstGeom prst="rect">
            <a:avLst/>
          </a:prstGeom>
          <a:noFill/>
        </p:spPr>
        <p:txBody>
          <a:bodyPr wrap="square" anchor="b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400" b="1">
                <a:solidFill>
                  <a:srgbClr val="F4EBE1"/>
                </a:solidFill>
                <a:latin typeface="DejaVu Serif"/>
              </a:rPr>
              <a:t>€12,434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41080" y="4535677"/>
            <a:ext cx="2743200" cy="279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spc="150">
                <a:solidFill>
                  <a:srgbClr val="E3D3C4"/>
                </a:solidFill>
                <a:latin typeface="DejaVu Serif"/>
              </a:rPr>
              <a:t>8-WEEK NET PROFIT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41080" y="5120640"/>
            <a:ext cx="2743200" cy="539750"/>
          </a:xfrm>
          <a:prstGeom prst="rect">
            <a:avLst/>
          </a:prstGeom>
          <a:noFill/>
        </p:spPr>
        <p:txBody>
          <a:bodyPr wrap="square" anchor="b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400" b="1">
                <a:solidFill>
                  <a:srgbClr val="B85C38"/>
                </a:solidFill>
                <a:latin typeface="DejaVu Serif"/>
              </a:rPr>
              <a:t>21%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641080" y="5678677"/>
            <a:ext cx="2743200" cy="279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00" b="1" spc="150">
                <a:solidFill>
                  <a:srgbClr val="E3D3C4"/>
                </a:solidFill>
                <a:latin typeface="DejaVu Serif"/>
              </a:rPr>
              <a:t>ROI ON CAPITAL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EBE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54864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00" b="1" spc="240">
                <a:solidFill>
                  <a:srgbClr val="B85C38"/>
                </a:solidFill>
                <a:latin typeface="DejaVu Sans"/>
              </a:rPr>
              <a:t>07  ·  SCENARIOS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108813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500" b="1">
                <a:solidFill>
                  <a:srgbClr val="2A2320"/>
                </a:solidFill>
                <a:latin typeface="DejaVu Serif"/>
              </a:rPr>
              <a:t>Base pays back. Upside is a permanent site. Downside is survivable.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737360"/>
            <a:ext cx="108813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300" b="0">
                <a:solidFill>
                  <a:srgbClr val="7C7A55"/>
                </a:solidFill>
                <a:latin typeface="DejaVu Sans"/>
              </a:rPr>
              <a:t>Footfall, conversion and ATV flexed ±15–13%; the same €60,000 capital and €4,600/wk operating base throughout.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48640" y="2697480"/>
          <a:ext cx="10515600" cy="23774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28900"/>
                <a:gridCol w="2628900"/>
                <a:gridCol w="2628900"/>
                <a:gridCol w="2628900"/>
              </a:tblGrid>
              <a:tr h="594360">
                <a:tc>
                  <a:txBody>
                    <a:bodyPr wrap="square"/>
                    <a:lstStyle/>
                    <a:p>
                      <a:pPr algn="l"/>
                      <a:r>
                        <a:rPr sz="1250" b="1">
                          <a:solidFill>
                            <a:srgbClr val="F4EBE1"/>
                          </a:solidFill>
                          <a:latin typeface="DejaVu Sans"/>
                        </a:rPr>
                        <a:t>Scenario</a:t>
                      </a:r>
                    </a:p>
                  </a:txBody>
                  <a:tcPr anchor="ctr" marL="109728" marR="109728" marT="36576" marB="36576">
                    <a:solidFill>
                      <a:srgbClr val="2A232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250" b="1">
                          <a:solidFill>
                            <a:srgbClr val="F4EBE1"/>
                          </a:solidFill>
                          <a:latin typeface="DejaVu Sans"/>
                        </a:rPr>
                        <a:t>8-wk revenue</a:t>
                      </a:r>
                    </a:p>
                  </a:txBody>
                  <a:tcPr anchor="ctr" marL="109728" marR="109728" marT="36576" marB="36576">
                    <a:solidFill>
                      <a:srgbClr val="2A232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250" b="1">
                          <a:solidFill>
                            <a:srgbClr val="F4EBE1"/>
                          </a:solidFill>
                          <a:latin typeface="DejaVu Sans"/>
                        </a:rPr>
                        <a:t>Contribution</a:t>
                      </a:r>
                    </a:p>
                  </a:txBody>
                  <a:tcPr anchor="ctr" marL="109728" marR="109728" marT="36576" marB="36576">
                    <a:solidFill>
                      <a:srgbClr val="2A232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250" b="1">
                          <a:solidFill>
                            <a:srgbClr val="F4EBE1"/>
                          </a:solidFill>
                          <a:latin typeface="DejaVu Sans"/>
                        </a:rPr>
                        <a:t>ROI on capital</a:t>
                      </a:r>
                    </a:p>
                  </a:txBody>
                  <a:tcPr anchor="ctr" marL="109728" marR="109728" marT="36576" marB="36576">
                    <a:solidFill>
                      <a:srgbClr val="2A2320"/>
                    </a:solidFill>
                  </a:tcPr>
                </a:tc>
              </a:tr>
              <a:tr h="594360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2A2320"/>
                          </a:solidFill>
                          <a:latin typeface="DejaVu Sans"/>
                        </a:rPr>
                        <a:t>Upside</a:t>
                      </a:r>
                    </a:p>
                  </a:txBody>
                  <a:tcPr anchor="ctr" marL="109728" marR="109728" marT="36576" marB="36576">
                    <a:solidFill>
                      <a:srgbClr val="FBF7F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300" b="0">
                          <a:solidFill>
                            <a:srgbClr val="2A2320"/>
                          </a:solidFill>
                          <a:latin typeface="DejaVu Sans"/>
                        </a:rPr>
                        <a:t>€163,380</a:t>
                      </a:r>
                    </a:p>
                  </a:txBody>
                  <a:tcPr anchor="ctr" marL="109728" marR="109728" marT="36576" marB="36576">
                    <a:solidFill>
                      <a:srgbClr val="FBF7F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300" b="0">
                          <a:solidFill>
                            <a:srgbClr val="2A2320"/>
                          </a:solidFill>
                          <a:latin typeface="DejaVu Sans"/>
                        </a:rPr>
                        <a:t>€64,496</a:t>
                      </a:r>
                    </a:p>
                  </a:txBody>
                  <a:tcPr anchor="ctr" marL="109728" marR="109728" marT="36576" marB="36576">
                    <a:solidFill>
                      <a:srgbClr val="FBF7F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300" b="0">
                          <a:solidFill>
                            <a:srgbClr val="2A2320"/>
                          </a:solidFill>
                          <a:latin typeface="DejaVu Sans"/>
                        </a:rPr>
                        <a:t>+71%</a:t>
                      </a:r>
                    </a:p>
                  </a:txBody>
                  <a:tcPr anchor="ctr" marL="109728" marR="109728" marT="36576" marB="36576">
                    <a:solidFill>
                      <a:srgbClr val="FBF7F1"/>
                    </a:solidFill>
                  </a:tcPr>
                </a:tc>
              </a:tr>
              <a:tr h="594360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2A2320"/>
                          </a:solidFill>
                          <a:latin typeface="DejaVu Sans"/>
                        </a:rPr>
                        <a:t>Base</a:t>
                      </a:r>
                    </a:p>
                  </a:txBody>
                  <a:tcPr anchor="ctr" marL="109728" marR="109728" marT="36576" marB="36576">
                    <a:solidFill>
                      <a:srgbClr val="E3D3C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300" b="0">
                          <a:solidFill>
                            <a:srgbClr val="2A2320"/>
                          </a:solidFill>
                          <a:latin typeface="DejaVu Sans"/>
                        </a:rPr>
                        <a:t>€114,893</a:t>
                      </a:r>
                    </a:p>
                  </a:txBody>
                  <a:tcPr anchor="ctr" marL="109728" marR="109728" marT="36576" marB="36576">
                    <a:solidFill>
                      <a:srgbClr val="E3D3C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300" b="0">
                          <a:solidFill>
                            <a:srgbClr val="2A2320"/>
                          </a:solidFill>
                          <a:latin typeface="DejaVu Sans"/>
                        </a:rPr>
                        <a:t>€34,434</a:t>
                      </a:r>
                    </a:p>
                  </a:txBody>
                  <a:tcPr anchor="ctr" marL="109728" marR="109728" marT="36576" marB="36576">
                    <a:solidFill>
                      <a:srgbClr val="E3D3C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300" b="0">
                          <a:solidFill>
                            <a:srgbClr val="2A2320"/>
                          </a:solidFill>
                          <a:latin typeface="DejaVu Sans"/>
                        </a:rPr>
                        <a:t>+21%</a:t>
                      </a:r>
                    </a:p>
                  </a:txBody>
                  <a:tcPr anchor="ctr" marL="109728" marR="109728" marT="36576" marB="36576">
                    <a:solidFill>
                      <a:srgbClr val="E3D3C4"/>
                    </a:solidFill>
                  </a:tcPr>
                </a:tc>
              </a:tr>
              <a:tr h="594360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2A2320"/>
                          </a:solidFill>
                          <a:latin typeface="DejaVu Sans"/>
                        </a:rPr>
                        <a:t>Downside</a:t>
                      </a:r>
                    </a:p>
                  </a:txBody>
                  <a:tcPr anchor="ctr" marL="109728" marR="109728" marT="36576" marB="36576">
                    <a:solidFill>
                      <a:srgbClr val="FBF7F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300" b="0">
                          <a:solidFill>
                            <a:srgbClr val="2A2320"/>
                          </a:solidFill>
                          <a:latin typeface="DejaVu Sans"/>
                        </a:rPr>
                        <a:t>€76,900</a:t>
                      </a:r>
                    </a:p>
                  </a:txBody>
                  <a:tcPr anchor="ctr" marL="109728" marR="109728" marT="36576" marB="36576">
                    <a:solidFill>
                      <a:srgbClr val="FBF7F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300" b="0">
                          <a:solidFill>
                            <a:srgbClr val="2A2320"/>
                          </a:solidFill>
                          <a:latin typeface="DejaVu Sans"/>
                        </a:rPr>
                        <a:t>€10,878</a:t>
                      </a:r>
                    </a:p>
                  </a:txBody>
                  <a:tcPr anchor="ctr" marL="109728" marR="109728" marT="36576" marB="36576">
                    <a:solidFill>
                      <a:srgbClr val="FBF7F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300" b="0">
                          <a:solidFill>
                            <a:srgbClr val="2A2320"/>
                          </a:solidFill>
                          <a:latin typeface="DejaVu Sans"/>
                        </a:rPr>
                        <a:t>-19%</a:t>
                      </a:r>
                    </a:p>
                  </a:txBody>
                  <a:tcPr anchor="ctr" marL="109728" marR="109728" marT="36576" marB="36576">
                    <a:solidFill>
                      <a:srgbClr val="FBF7F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548640" y="2697480"/>
            <a:ext cx="109728" cy="2377440"/>
          </a:xfrm>
          <a:prstGeom prst="rect">
            <a:avLst/>
          </a:prstGeom>
          <a:solidFill>
            <a:srgbClr val="B85C3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48640" y="5440680"/>
            <a:ext cx="1088136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2A2320"/>
                </a:solidFill>
                <a:latin typeface="DejaVu Sans"/>
              </a:rPr>
              <a:t>Even the downside recovers most of the outlay; the base case funds itself and the upside makes the permanent-site conversation easy.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A23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548640"/>
            <a:ext cx="82296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00" b="1" spc="240">
                <a:solidFill>
                  <a:srgbClr val="B85C38"/>
                </a:solidFill>
                <a:latin typeface="DejaVu Sans"/>
              </a:rPr>
              <a:t>08  ·  RISKS &amp; EXIT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1088136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800" b="1">
                <a:solidFill>
                  <a:srgbClr val="F4EBE1"/>
                </a:solidFill>
                <a:latin typeface="DejaVu Serif"/>
              </a:rPr>
              <a:t>Every downside has a lever, and a clean way out.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965960"/>
            <a:ext cx="54864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000" b="1">
                <a:solidFill>
                  <a:srgbClr val="B85C38"/>
                </a:solidFill>
                <a:latin typeface="DejaVu Serif"/>
              </a:rPr>
              <a:t>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965960"/>
            <a:ext cx="420624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600" b="1">
                <a:solidFill>
                  <a:srgbClr val="F4EBE1"/>
                </a:solidFill>
                <a:latin typeface="DejaVu Serif"/>
              </a:rPr>
              <a:t>Footfall shortfall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77840" y="1993391"/>
            <a:ext cx="60350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300" b="0">
                <a:solidFill>
                  <a:srgbClr val="E3D3C4"/>
                </a:solidFill>
                <a:latin typeface="DejaVu Sans"/>
              </a:rPr>
              <a:t>Break clause at week 4; flex staff hours to trading.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548640" y="2743200"/>
            <a:ext cx="10607040" cy="0"/>
          </a:xfrm>
          <a:prstGeom prst="line">
            <a:avLst/>
          </a:prstGeom>
          <a:ln w="12700">
            <a:solidFill>
              <a:srgbClr val="3A302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48640" y="2898648"/>
            <a:ext cx="54864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000" b="1">
                <a:solidFill>
                  <a:srgbClr val="B85C38"/>
                </a:solidFill>
                <a:latin typeface="DejaVu Serif"/>
              </a:rPr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2898648"/>
            <a:ext cx="420624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600" b="1">
                <a:solidFill>
                  <a:srgbClr val="F4EBE1"/>
                </a:solidFill>
                <a:latin typeface="DejaVu Serif"/>
              </a:rPr>
              <a:t>Slow sell-through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577840" y="2926079"/>
            <a:ext cx="60350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300" b="0">
                <a:solidFill>
                  <a:srgbClr val="E3D3C4"/>
                </a:solidFill>
                <a:latin typeface="DejaVu Sans"/>
              </a:rPr>
              <a:t>Opening stock is recoverable — returned or rolled to online.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548640" y="3675887"/>
            <a:ext cx="10607040" cy="0"/>
          </a:xfrm>
          <a:prstGeom prst="line">
            <a:avLst/>
          </a:prstGeom>
          <a:ln w="12700">
            <a:solidFill>
              <a:srgbClr val="3A302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48640" y="3831335"/>
            <a:ext cx="54864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000" b="1">
                <a:solidFill>
                  <a:srgbClr val="B85C38"/>
                </a:solidFill>
                <a:latin typeface="DejaVu Serif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3831335"/>
            <a:ext cx="420624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600" b="1">
                <a:solidFill>
                  <a:srgbClr val="F4EBE1"/>
                </a:solidFill>
                <a:latin typeface="DejaVu Serif"/>
              </a:rPr>
              <a:t>Weather / seasonality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577840" y="3858768"/>
            <a:ext cx="60350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300" b="0">
                <a:solidFill>
                  <a:srgbClr val="E3D3C4"/>
                </a:solidFill>
                <a:latin typeface="DejaVu Sans"/>
              </a:rPr>
              <a:t>Covered arcade site; launch marketing front-loaded.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548640" y="4608575"/>
            <a:ext cx="10607040" cy="0"/>
          </a:xfrm>
          <a:prstGeom prst="line">
            <a:avLst/>
          </a:prstGeom>
          <a:ln w="12700">
            <a:solidFill>
              <a:srgbClr val="3A302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48640" y="4764023"/>
            <a:ext cx="54864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2000" b="1">
                <a:solidFill>
                  <a:srgbClr val="B85C38"/>
                </a:solidFill>
                <a:latin typeface="DejaVu Serif"/>
              </a:rPr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4764023"/>
            <a:ext cx="420624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600" b="1">
                <a:solidFill>
                  <a:srgbClr val="F4EBE1"/>
                </a:solidFill>
                <a:latin typeface="DejaVu Serif"/>
              </a:rPr>
              <a:t>Lease over-commitment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577840" y="4791455"/>
            <a:ext cx="603504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300" b="0">
                <a:solidFill>
                  <a:srgbClr val="E3D3C4"/>
                </a:solidFill>
                <a:latin typeface="DejaVu Sans"/>
              </a:rPr>
              <a:t>8-week licence, not a lease — no long-term liability.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48640" y="5715000"/>
            <a:ext cx="10607040" cy="640080"/>
          </a:xfrm>
          <a:prstGeom prst="rect">
            <a:avLst/>
          </a:prstGeom>
          <a:solidFill>
            <a:srgbClr val="221C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548640" y="5715000"/>
            <a:ext cx="109728" cy="640080"/>
          </a:xfrm>
          <a:prstGeom prst="rect">
            <a:avLst/>
          </a:prstGeom>
          <a:solidFill>
            <a:srgbClr val="B85C3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68680" y="5870448"/>
            <a:ext cx="10058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150" b="1" spc="140">
                <a:solidFill>
                  <a:srgbClr val="B85C38"/>
                </a:solidFill>
                <a:latin typeface="DejaVu Sans"/>
              </a:rPr>
              <a:t>EXIT / ROLL-FORWARD:  </a:t>
            </a:r>
            <a:r>
              <a:rPr sz="1250" b="0">
                <a:solidFill>
                  <a:srgbClr val="E3D3C4"/>
                </a:solidFill>
                <a:latin typeface="DejaVu Sans"/>
              </a:rPr>
              <a:t>wind down at week 8, extend the licence, or convert the strongest week into a permanent-site term sheet.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