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Cover. Open confidently: 'I'm R. Okafor, a menswear designer. This portfolio is where tailoring meets utility.' Hold a beat on the name, then move.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Technical samples. Show the rigour: 'these are my working flats — drafted from graded blocks, not traced.' Point at the bellows pocket and the taped-seam note.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Timeline. Read it top-down, most recent first: 'the collection you just saw sits on four years of tailoring apprenticeship — Savile Row pattern-cutting through to Craig Green utility.'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Contact. Close with intent: 'I'm looking for a menswear design assistant role. Everything's on the portfolio site — thank you.' Leave the name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Statement. Deliver this as your thesis in one breath, then expand: 'Every project you'll see is tailoring reasoned from utility.'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Skills. Don't read the grid aloud — group it: 'hand skills on the left, digital on the right; I move between the stand and the screen.'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Project A — CONCEPT. Point at the detail tile first: 'this is where it started — a workwear pocket cut with a tailor's seam allowance.' Then the cloth: 'wool twill over cotton canvas — structure without fusing.' Land the line: 'the whole suit is reasoned from that one join.'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Project A — LOOKS. Walk left to right. Look 01: 'the overshirt carries the suit's shoulder line.' Look 02: 'the full two-piece — note the external chest yoke.' Look 03: 'trouser closes the story — taped seams, no lining.' Invite the eye to the cobalt bar-tacks on each.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Project B — CONCEPT. Start with the texture board: 'same architecture, new material — knit.' Then the swatch: 'fully-fashioned on the Stoll, so the panel IS the pattern.' Key line: 'the shoulder is knitted in, not sewn on.'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Project B — LOOKS. Look 01: 'the zip-through — that shoulder is fully fashioned.' Look 02: 'cardigan cut like a jacket, entirely in knit.' Look 03: 'the crew shows the integral pocket.' Point out the single cobalt mark that ties it to SUBSTRATE.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Project C — CONCEPT. The scene board sets mood: 'this one leaves the studio.' The membrane swatch: 'matte cobalt, three-layer, fully bonded.' Land it: 'a technical shell drafted with a tailor's two-piece sleeve — the whole thesis in one garment.'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Project C — LOOKS. This is the finale, slow it down. Look 01: 'the field jacket — tailored darts under a bonded shell.' Look 02: 'articulated cobalt shell, full range of movement.' Look 03: 'the storm parka closes the show.' End on: 'utility and tailoring, finally the same garment.'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3FD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818120" y="0"/>
            <a:ext cx="4373575" cy="6858000"/>
          </a:xfrm>
          <a:prstGeom prst="rect">
            <a:avLst/>
          </a:prstGeom>
          <a:solidFill>
            <a:srgbClr val="1730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tmpbgavhe1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9640" y="1847088"/>
            <a:ext cx="2926080" cy="29260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640" y="566928"/>
            <a:ext cx="73152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1" spc="300">
                <a:solidFill>
                  <a:srgbClr val="F0F0EE"/>
                </a:solidFill>
                <a:latin typeface="Liberation Sans"/>
              </a:rPr>
              <a:t>PORTFOLIO </a:t>
            </a:r>
            <a:r>
              <a:rPr sz="1200" b="1" spc="300">
                <a:solidFill>
                  <a:srgbClr val="B8B8B4"/>
                </a:solidFill>
                <a:latin typeface="Liberation Sans"/>
              </a:rPr>
              <a:t>/ 2026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594360" y="2148840"/>
            <a:ext cx="2834640" cy="0"/>
          </a:xfrm>
          <a:prstGeom prst="line">
            <a:avLst/>
          </a:prstGeom>
          <a:ln w="38100">
            <a:solidFill>
              <a:srgbClr val="F0F0E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48640" y="2331720"/>
            <a:ext cx="731520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5800" b="1">
                <a:solidFill>
                  <a:srgbClr val="F0F0EE"/>
                </a:solidFill>
                <a:latin typeface="DejaVu Sans"/>
              </a:rPr>
              <a:t>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154680"/>
            <a:ext cx="731520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</a:pPr>
            <a:r>
              <a:rPr sz="9200" b="1" spc="50">
                <a:solidFill>
                  <a:srgbClr val="F0F0EE"/>
                </a:solidFill>
                <a:latin typeface="DejaVu Sans"/>
              </a:rPr>
              <a:t>OKAFOR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5074920"/>
            <a:ext cx="7315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500" b="1" spc="300">
                <a:solidFill>
                  <a:srgbClr val="F0F0EE"/>
                </a:solidFill>
                <a:latin typeface="Liberation Sans"/>
              </a:rPr>
              <a:t>MENSWEAR</a:t>
            </a:r>
            <a:r>
              <a:rPr sz="1500" b="1" spc="100">
                <a:solidFill>
                  <a:srgbClr val="B8B8B4"/>
                </a:solidFill>
                <a:latin typeface="Liberation Sans"/>
              </a:rPr>
              <a:t>   ·   </a:t>
            </a:r>
            <a:r>
              <a:rPr sz="1500" b="1" spc="300">
                <a:solidFill>
                  <a:srgbClr val="B8B8B4"/>
                </a:solidFill>
                <a:latin typeface="Liberation Sans"/>
              </a:rPr>
              <a:t>GRADUATE PORTFOLIO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0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566928"/>
            <a:ext cx="107899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500" b="1" spc="100">
                <a:solidFill>
                  <a:srgbClr val="1B3FD8"/>
                </a:solidFill>
                <a:latin typeface="DejaVu Sans"/>
              </a:rPr>
              <a:t>06  </a:t>
            </a:r>
            <a:r>
              <a:rPr sz="1300" b="1" spc="260">
                <a:solidFill>
                  <a:srgbClr val="6E6E6A"/>
                </a:solidFill>
                <a:latin typeface="Liberation Sans"/>
              </a:rPr>
              <a:t>/  TECHNICAL SAMPLES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60120"/>
            <a:ext cx="1078992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spc="50">
                <a:solidFill>
                  <a:srgbClr val="141419"/>
                </a:solidFill>
                <a:latin typeface="DejaVu Sans"/>
              </a:rPr>
              <a:t>FLATS &amp; PATTERNS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48640" y="1783080"/>
            <a:ext cx="11091672" cy="0"/>
          </a:xfrm>
          <a:prstGeom prst="line">
            <a:avLst/>
          </a:prstGeom>
          <a:ln w="25400">
            <a:solidFill>
              <a:srgbClr val="14141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548640" y="2148840"/>
            <a:ext cx="5212080" cy="3931920"/>
          </a:xfrm>
          <a:prstGeom prst="rect">
            <a:avLst/>
          </a:prstGeom>
          <a:solidFill>
            <a:srgbClr val="F0F0EE"/>
          </a:solidFill>
          <a:ln w="15240">
            <a:solidFill>
              <a:srgbClr val="B8B8B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313432"/>
            <a:ext cx="47548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1" spc="160">
                <a:solidFill>
                  <a:srgbClr val="1B3FD8"/>
                </a:solidFill>
                <a:latin typeface="Liberation Sans"/>
              </a:rPr>
              <a:t>FLAT 01 — FIELD JACKET, FRONT</a:t>
            </a:r>
          </a:p>
        </p:txBody>
      </p:sp>
      <p:sp>
        <p:nvSpPr>
          <p:cNvPr id="7" name="Rectangle 6"/>
          <p:cNvSpPr/>
          <p:nvPr/>
        </p:nvSpPr>
        <p:spPr>
          <a:xfrm>
            <a:off x="1965960" y="3017520"/>
            <a:ext cx="2377440" cy="2743200"/>
          </a:xfrm>
          <a:prstGeom prst="rect">
            <a:avLst/>
          </a:prstGeom>
          <a:solidFill>
            <a:srgbClr val="F0F0EE"/>
          </a:solidFill>
          <a:ln w="20320">
            <a:solidFill>
              <a:srgbClr val="14141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" name="Connector 7"/>
          <p:cNvCxnSpPr/>
          <p:nvPr/>
        </p:nvCxnSpPr>
        <p:spPr>
          <a:xfrm>
            <a:off x="2148840" y="3017520"/>
            <a:ext cx="1005840" cy="777239"/>
          </a:xfrm>
          <a:prstGeom prst="line">
            <a:avLst/>
          </a:prstGeom>
          <a:ln w="17780">
            <a:solidFill>
              <a:srgbClr val="14141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 flipH="1">
            <a:off x="3154680" y="3017520"/>
            <a:ext cx="1005840" cy="777239"/>
          </a:xfrm>
          <a:prstGeom prst="line">
            <a:avLst/>
          </a:prstGeom>
          <a:ln w="17780">
            <a:solidFill>
              <a:srgbClr val="14141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 9"/>
          <p:cNvCxnSpPr/>
          <p:nvPr/>
        </p:nvCxnSpPr>
        <p:spPr>
          <a:xfrm>
            <a:off x="3154680" y="3794759"/>
            <a:ext cx="0" cy="1965961"/>
          </a:xfrm>
          <a:prstGeom prst="line">
            <a:avLst/>
          </a:prstGeom>
          <a:ln w="15240">
            <a:solidFill>
              <a:srgbClr val="14141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221991" y="4069079"/>
            <a:ext cx="777240" cy="640080"/>
          </a:xfrm>
          <a:prstGeom prst="rect">
            <a:avLst/>
          </a:prstGeom>
          <a:solidFill>
            <a:srgbClr val="F0F0EE"/>
          </a:solidFill>
          <a:ln w="13970">
            <a:solidFill>
              <a:srgbClr val="14141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3310128" y="4069079"/>
            <a:ext cx="777240" cy="640080"/>
          </a:xfrm>
          <a:prstGeom prst="rect">
            <a:avLst/>
          </a:prstGeom>
          <a:solidFill>
            <a:srgbClr val="F0F0EE"/>
          </a:solidFill>
          <a:ln w="13970">
            <a:solidFill>
              <a:srgbClr val="14141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185415" y="4892040"/>
            <a:ext cx="868680" cy="685800"/>
          </a:xfrm>
          <a:prstGeom prst="rect">
            <a:avLst/>
          </a:prstGeom>
          <a:solidFill>
            <a:srgbClr val="F0F0EE"/>
          </a:solidFill>
          <a:ln w="13970">
            <a:solidFill>
              <a:srgbClr val="14141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3255264" y="4892040"/>
            <a:ext cx="868680" cy="685800"/>
          </a:xfrm>
          <a:prstGeom prst="rect">
            <a:avLst/>
          </a:prstGeom>
          <a:solidFill>
            <a:srgbClr val="F0F0EE"/>
          </a:solidFill>
          <a:ln w="13970">
            <a:solidFill>
              <a:srgbClr val="14141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1097280" y="3154679"/>
            <a:ext cx="822960" cy="2194560"/>
          </a:xfrm>
          <a:prstGeom prst="rect">
            <a:avLst/>
          </a:prstGeom>
          <a:solidFill>
            <a:srgbClr val="F0F0EE"/>
          </a:solidFill>
          <a:ln w="17780">
            <a:solidFill>
              <a:srgbClr val="14141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389120" y="3154679"/>
            <a:ext cx="822960" cy="2194560"/>
          </a:xfrm>
          <a:prstGeom prst="rect">
            <a:avLst/>
          </a:prstGeom>
          <a:solidFill>
            <a:srgbClr val="F0F0EE"/>
          </a:solidFill>
          <a:ln w="17780">
            <a:solidFill>
              <a:srgbClr val="14141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108960" y="3931920"/>
            <a:ext cx="91440" cy="91440"/>
          </a:xfrm>
          <a:prstGeom prst="ellipse">
            <a:avLst/>
          </a:prstGeom>
          <a:solidFill>
            <a:srgbClr val="1B3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108960" y="4434840"/>
            <a:ext cx="91440" cy="91440"/>
          </a:xfrm>
          <a:prstGeom prst="ellipse">
            <a:avLst/>
          </a:prstGeom>
          <a:solidFill>
            <a:srgbClr val="1B3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108960" y="4937760"/>
            <a:ext cx="91440" cy="91440"/>
          </a:xfrm>
          <a:prstGeom prst="ellipse">
            <a:avLst/>
          </a:prstGeom>
          <a:solidFill>
            <a:srgbClr val="1B3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108960" y="5440680"/>
            <a:ext cx="91440" cy="91440"/>
          </a:xfrm>
          <a:prstGeom prst="ellipse">
            <a:avLst/>
          </a:prstGeom>
          <a:solidFill>
            <a:srgbClr val="1B3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943600" y="2148840"/>
            <a:ext cx="2331720" cy="3931920"/>
          </a:xfrm>
          <a:prstGeom prst="rect">
            <a:avLst/>
          </a:prstGeom>
          <a:solidFill>
            <a:srgbClr val="F0F0EE"/>
          </a:solidFill>
          <a:ln w="15240">
            <a:solidFill>
              <a:srgbClr val="B8B8B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144768" y="2313432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1" spc="140">
                <a:solidFill>
                  <a:srgbClr val="1B3FD8"/>
                </a:solidFill>
                <a:latin typeface="Liberation Sans"/>
              </a:rPr>
              <a:t>FLAT 02 — TROUSER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355080" y="2971800"/>
            <a:ext cx="1508760" cy="292608"/>
          </a:xfrm>
          <a:prstGeom prst="rect">
            <a:avLst/>
          </a:prstGeom>
          <a:solidFill>
            <a:srgbClr val="F0F0EE"/>
          </a:solidFill>
          <a:ln w="17780">
            <a:solidFill>
              <a:srgbClr val="14141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355080" y="3264408"/>
            <a:ext cx="713232" cy="2606040"/>
          </a:xfrm>
          <a:prstGeom prst="rect">
            <a:avLst/>
          </a:prstGeom>
          <a:solidFill>
            <a:srgbClr val="F0F0EE"/>
          </a:solidFill>
          <a:ln w="19050">
            <a:solidFill>
              <a:srgbClr val="14141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7150608" y="3264408"/>
            <a:ext cx="713232" cy="2606040"/>
          </a:xfrm>
          <a:prstGeom prst="rect">
            <a:avLst/>
          </a:prstGeom>
          <a:solidFill>
            <a:srgbClr val="F0F0EE"/>
          </a:solidFill>
          <a:ln w="19050">
            <a:solidFill>
              <a:srgbClr val="14141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6" name="Connector 25"/>
          <p:cNvCxnSpPr/>
          <p:nvPr/>
        </p:nvCxnSpPr>
        <p:spPr>
          <a:xfrm>
            <a:off x="7109460" y="2971800"/>
            <a:ext cx="0" cy="731520"/>
          </a:xfrm>
          <a:prstGeom prst="line">
            <a:avLst/>
          </a:prstGeom>
          <a:ln w="13970">
            <a:solidFill>
              <a:srgbClr val="14141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>
            <a:off x="6400800" y="3355848"/>
            <a:ext cx="228600" cy="274320"/>
          </a:xfrm>
          <a:prstGeom prst="line">
            <a:avLst/>
          </a:prstGeom>
          <a:ln w="12700">
            <a:solidFill>
              <a:srgbClr val="14141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 flipH="1">
            <a:off x="7589520" y="3355848"/>
            <a:ext cx="228600" cy="274320"/>
          </a:xfrm>
          <a:prstGeom prst="line">
            <a:avLst/>
          </a:prstGeom>
          <a:ln w="12700">
            <a:solidFill>
              <a:srgbClr val="14141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7068312" y="3063240"/>
            <a:ext cx="91440" cy="91440"/>
          </a:xfrm>
          <a:prstGeom prst="ellipse">
            <a:avLst/>
          </a:prstGeom>
          <a:solidFill>
            <a:srgbClr val="1B3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549640" y="2194560"/>
            <a:ext cx="30175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1" spc="200">
                <a:solidFill>
                  <a:srgbClr val="6E6E6A"/>
                </a:solidFill>
                <a:latin typeface="Liberation Sans"/>
              </a:rPr>
              <a:t>FABRIC SAMPLES</a:t>
            </a:r>
          </a:p>
        </p:txBody>
      </p:sp>
      <p:pic>
        <p:nvPicPr>
          <p:cNvPr id="31" name="Picture 30" descr="tmp7ebb0c6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9640" y="2606040"/>
            <a:ext cx="1417320" cy="1417320"/>
          </a:xfrm>
          <a:prstGeom prst="rect">
            <a:avLst/>
          </a:prstGeom>
        </p:spPr>
      </p:pic>
      <p:pic>
        <p:nvPicPr>
          <p:cNvPr id="32" name="Picture 31" descr="tmpzgxhk4pu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2408" y="2606040"/>
            <a:ext cx="1417320" cy="141732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8549640" y="4069080"/>
            <a:ext cx="14173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50" b="1" spc="60">
                <a:solidFill>
                  <a:srgbClr val="141419"/>
                </a:solidFill>
                <a:latin typeface="Liberation Sans"/>
              </a:rPr>
              <a:t>WOOL TWILL</a:t>
            </a:r>
          </a:p>
          <a:p>
            <a:pPr algn="l">
              <a:lnSpc>
                <a:spcPct val="105000"/>
              </a:lnSpc>
            </a:pPr>
            <a:r>
              <a:rPr sz="950" b="1" spc="60">
                <a:solidFill>
                  <a:srgbClr val="141419"/>
                </a:solidFill>
                <a:latin typeface="Liberation Sans"/>
              </a:rPr>
              <a:t>320 GSM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122408" y="4069080"/>
            <a:ext cx="14173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50" b="1" spc="60">
                <a:solidFill>
                  <a:srgbClr val="141419"/>
                </a:solidFill>
                <a:latin typeface="Liberation Sans"/>
              </a:rPr>
              <a:t>RIP-STOP</a:t>
            </a:r>
          </a:p>
          <a:p>
            <a:pPr algn="l">
              <a:lnSpc>
                <a:spcPct val="105000"/>
              </a:lnSpc>
            </a:pPr>
            <a:r>
              <a:rPr sz="950" b="1" spc="60">
                <a:solidFill>
                  <a:srgbClr val="141419"/>
                </a:solidFill>
                <a:latin typeface="Liberation Sans"/>
              </a:rPr>
              <a:t>COTTON</a:t>
            </a:r>
          </a:p>
        </p:txBody>
      </p:sp>
      <p:sp>
        <p:nvSpPr>
          <p:cNvPr id="35" name="Rectangle 34"/>
          <p:cNvSpPr/>
          <p:nvPr/>
        </p:nvSpPr>
        <p:spPr>
          <a:xfrm>
            <a:off x="8549640" y="4937760"/>
            <a:ext cx="2990088" cy="1143000"/>
          </a:xfrm>
          <a:prstGeom prst="rect">
            <a:avLst/>
          </a:prstGeom>
          <a:solidFill>
            <a:srgbClr val="1B3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750808" y="5093208"/>
            <a:ext cx="26060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F0F0EE"/>
                </a:solidFill>
                <a:latin typeface="Liberation Sans"/>
              </a:rPr>
              <a:t>Every flat drafted in Illustrator from a graded block; samples cut and seam-tested before toile.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0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566928"/>
            <a:ext cx="107899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500" b="1" spc="100">
                <a:solidFill>
                  <a:srgbClr val="1B3FD8"/>
                </a:solidFill>
                <a:latin typeface="DejaVu Sans"/>
              </a:rPr>
              <a:t>07  </a:t>
            </a:r>
            <a:r>
              <a:rPr sz="1300" b="1" spc="260">
                <a:solidFill>
                  <a:srgbClr val="6E6E6A"/>
                </a:solidFill>
                <a:latin typeface="Liberation Sans"/>
              </a:rPr>
              <a:t>/  EXPERIENCE &amp; EDUCATION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60120"/>
            <a:ext cx="1078992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spc="50">
                <a:solidFill>
                  <a:srgbClr val="141419"/>
                </a:solidFill>
                <a:latin typeface="DejaVu Sans"/>
              </a:rPr>
              <a:t>THE ROUTE HERE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48640" y="1783080"/>
            <a:ext cx="11091672" cy="0"/>
          </a:xfrm>
          <a:prstGeom prst="line">
            <a:avLst/>
          </a:prstGeom>
          <a:ln w="25400">
            <a:solidFill>
              <a:srgbClr val="14141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2331720" y="2194560"/>
            <a:ext cx="41148" cy="3794760"/>
          </a:xfrm>
          <a:prstGeom prst="rect">
            <a:avLst/>
          </a:prstGeom>
          <a:solidFill>
            <a:srgbClr val="1B3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2212848"/>
            <a:ext cx="16002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1700" b="1" spc="30">
                <a:solidFill>
                  <a:srgbClr val="1B3FD8"/>
                </a:solidFill>
                <a:latin typeface="DejaVu Sans"/>
              </a:rPr>
              <a:t>2026</a:t>
            </a:r>
          </a:p>
        </p:txBody>
      </p:sp>
      <p:sp>
        <p:nvSpPr>
          <p:cNvPr id="7" name="Oval 6"/>
          <p:cNvSpPr/>
          <p:nvPr/>
        </p:nvSpPr>
        <p:spPr>
          <a:xfrm>
            <a:off x="2235708" y="2354579"/>
            <a:ext cx="228600" cy="228600"/>
          </a:xfrm>
          <a:prstGeom prst="ellipse">
            <a:avLst/>
          </a:prstGeom>
          <a:solidFill>
            <a:srgbClr val="1B3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90572" y="2409444"/>
            <a:ext cx="118872" cy="118872"/>
          </a:xfrm>
          <a:prstGeom prst="ellipse">
            <a:avLst/>
          </a:prstGeom>
          <a:solidFill>
            <a:srgbClr val="F0F0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697480" y="2194560"/>
            <a:ext cx="877824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500" b="1" spc="80">
                <a:solidFill>
                  <a:srgbClr val="141419"/>
                </a:solidFill>
                <a:latin typeface="Liberation Sans"/>
              </a:rPr>
              <a:t>GRADUATE COLLECTION — 'SUBSTRATE'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97480" y="2578608"/>
            <a:ext cx="877824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6E6E6A"/>
                </a:solidFill>
                <a:latin typeface="Liberation Sans"/>
              </a:rPr>
              <a:t>BA Menswear final collection · shown on-schedule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971800"/>
            <a:ext cx="16002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1700" b="1" spc="30">
                <a:solidFill>
                  <a:srgbClr val="1B3FD8"/>
                </a:solidFill>
                <a:latin typeface="DejaVu Sans"/>
              </a:rPr>
              <a:t>2025</a:t>
            </a:r>
          </a:p>
        </p:txBody>
      </p:sp>
      <p:sp>
        <p:nvSpPr>
          <p:cNvPr id="12" name="Oval 11"/>
          <p:cNvSpPr/>
          <p:nvPr/>
        </p:nvSpPr>
        <p:spPr>
          <a:xfrm>
            <a:off x="2235708" y="3113532"/>
            <a:ext cx="228600" cy="228600"/>
          </a:xfrm>
          <a:prstGeom prst="ellipse">
            <a:avLst/>
          </a:prstGeom>
          <a:solidFill>
            <a:srgbClr val="6E6E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290572" y="3168396"/>
            <a:ext cx="118872" cy="118872"/>
          </a:xfrm>
          <a:prstGeom prst="ellipse">
            <a:avLst/>
          </a:prstGeom>
          <a:solidFill>
            <a:srgbClr val="F0F0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697480" y="2953512"/>
            <a:ext cx="877824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500" b="1" spc="80">
                <a:solidFill>
                  <a:srgbClr val="141419"/>
                </a:solidFill>
                <a:latin typeface="Liberation Sans"/>
              </a:rPr>
              <a:t>KNITWEAR ASSISTANT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97480" y="3337560"/>
            <a:ext cx="877824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6E6E6A"/>
                </a:solidFill>
                <a:latin typeface="Liberation Sans"/>
              </a:rPr>
              <a:t>John Smedley — engineered fully-fashioned panels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3730752"/>
            <a:ext cx="16002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1700" b="1" spc="30">
                <a:solidFill>
                  <a:srgbClr val="1B3FD8"/>
                </a:solidFill>
                <a:latin typeface="DejaVu Sans"/>
              </a:rPr>
              <a:t>2024</a:t>
            </a:r>
          </a:p>
        </p:txBody>
      </p:sp>
      <p:sp>
        <p:nvSpPr>
          <p:cNvPr id="17" name="Oval 16"/>
          <p:cNvSpPr/>
          <p:nvPr/>
        </p:nvSpPr>
        <p:spPr>
          <a:xfrm>
            <a:off x="2235708" y="3872484"/>
            <a:ext cx="228600" cy="228600"/>
          </a:xfrm>
          <a:prstGeom prst="ellipse">
            <a:avLst/>
          </a:prstGeom>
          <a:solidFill>
            <a:srgbClr val="1730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2290572" y="3927348"/>
            <a:ext cx="118872" cy="118872"/>
          </a:xfrm>
          <a:prstGeom prst="ellipse">
            <a:avLst/>
          </a:prstGeom>
          <a:solidFill>
            <a:srgbClr val="F0F0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697480" y="3712464"/>
            <a:ext cx="877824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500" b="1" spc="80">
                <a:solidFill>
                  <a:srgbClr val="141419"/>
                </a:solidFill>
                <a:latin typeface="Liberation Sans"/>
              </a:rPr>
              <a:t>DESIGN INTERN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697480" y="4096512"/>
            <a:ext cx="877824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6E6E6A"/>
                </a:solidFill>
                <a:latin typeface="Liberation Sans"/>
              </a:rPr>
              <a:t>Craig Green — utility outerwear development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4489704"/>
            <a:ext cx="16002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1700" b="1" spc="30">
                <a:solidFill>
                  <a:srgbClr val="1B3FD8"/>
                </a:solidFill>
                <a:latin typeface="DejaVu Sans"/>
              </a:rPr>
              <a:t>2023</a:t>
            </a:r>
          </a:p>
        </p:txBody>
      </p:sp>
      <p:sp>
        <p:nvSpPr>
          <p:cNvPr id="22" name="Oval 21"/>
          <p:cNvSpPr/>
          <p:nvPr/>
        </p:nvSpPr>
        <p:spPr>
          <a:xfrm>
            <a:off x="2235708" y="4631436"/>
            <a:ext cx="228600" cy="228600"/>
          </a:xfrm>
          <a:prstGeom prst="ellipse">
            <a:avLst/>
          </a:prstGeom>
          <a:solidFill>
            <a:srgbClr val="6E6E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2290572" y="4686300"/>
            <a:ext cx="118872" cy="118872"/>
          </a:xfrm>
          <a:prstGeom prst="ellipse">
            <a:avLst/>
          </a:prstGeom>
          <a:solidFill>
            <a:srgbClr val="F0F0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697480" y="4471416"/>
            <a:ext cx="877824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500" b="1" spc="80">
                <a:solidFill>
                  <a:srgbClr val="141419"/>
                </a:solidFill>
                <a:latin typeface="Liberation Sans"/>
              </a:rPr>
              <a:t>PATTERN-CUTTING PLACEMENT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697480" y="4855464"/>
            <a:ext cx="877824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6E6E6A"/>
                </a:solidFill>
                <a:latin typeface="Liberation Sans"/>
              </a:rPr>
              <a:t>Anderson &amp; Sheppard, Savile Row — bespoke drafting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8640" y="5248656"/>
            <a:ext cx="16002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1700" b="1" spc="30">
                <a:solidFill>
                  <a:srgbClr val="1B3FD8"/>
                </a:solidFill>
                <a:latin typeface="DejaVu Sans"/>
              </a:rPr>
              <a:t>2022–26</a:t>
            </a:r>
          </a:p>
        </p:txBody>
      </p:sp>
      <p:sp>
        <p:nvSpPr>
          <p:cNvPr id="27" name="Oval 26"/>
          <p:cNvSpPr/>
          <p:nvPr/>
        </p:nvSpPr>
        <p:spPr>
          <a:xfrm>
            <a:off x="2235708" y="5390388"/>
            <a:ext cx="228600" cy="228600"/>
          </a:xfrm>
          <a:prstGeom prst="ellipse">
            <a:avLst/>
          </a:prstGeom>
          <a:solidFill>
            <a:srgbClr val="1730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2290572" y="5445252"/>
            <a:ext cx="118872" cy="118872"/>
          </a:xfrm>
          <a:prstGeom prst="ellipse">
            <a:avLst/>
          </a:prstGeom>
          <a:solidFill>
            <a:srgbClr val="F0F0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2697480" y="5230368"/>
            <a:ext cx="877824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500" b="1" spc="80">
                <a:solidFill>
                  <a:srgbClr val="141419"/>
                </a:solidFill>
                <a:latin typeface="Liberation Sans"/>
              </a:rPr>
              <a:t>BA (HONS) MENSWEAR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697480" y="5614416"/>
            <a:ext cx="877824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6E6E6A"/>
                </a:solidFill>
                <a:latin typeface="Liberation Sans"/>
              </a:rPr>
              <a:t>Central Saint Martins — First Class (predicted)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3FD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818120" y="0"/>
            <a:ext cx="4373575" cy="6858000"/>
          </a:xfrm>
          <a:prstGeom prst="rect">
            <a:avLst/>
          </a:prstGeom>
          <a:solidFill>
            <a:srgbClr val="1730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tmpbgavhe1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2520" y="2148840"/>
            <a:ext cx="2560320" cy="25603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640" y="640080"/>
            <a:ext cx="73152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1" spc="300">
                <a:solidFill>
                  <a:srgbClr val="F0F0EE"/>
                </a:solidFill>
                <a:latin typeface="Liberation Sans"/>
              </a:rPr>
              <a:t>CONTACT </a:t>
            </a:r>
            <a:r>
              <a:rPr sz="1200" b="1" spc="300">
                <a:solidFill>
                  <a:srgbClr val="B8B8B4"/>
                </a:solidFill>
                <a:latin typeface="Liberation Sans"/>
              </a:rPr>
              <a:t>/ LET'S WORK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737360"/>
            <a:ext cx="731520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6400" b="1" spc="50">
                <a:solidFill>
                  <a:srgbClr val="F0F0EE"/>
                </a:solidFill>
                <a:latin typeface="DejaVu Sans"/>
              </a:rPr>
              <a:t>R. OKAFOR</a:t>
            </a:r>
          </a:p>
        </p:txBody>
      </p:sp>
      <p:cxnSp>
        <p:nvCxnSpPr>
          <p:cNvPr id="6" name="Connector 5"/>
          <p:cNvCxnSpPr/>
          <p:nvPr/>
        </p:nvCxnSpPr>
        <p:spPr>
          <a:xfrm>
            <a:off x="566928" y="3063240"/>
            <a:ext cx="3108959" cy="0"/>
          </a:xfrm>
          <a:prstGeom prst="line">
            <a:avLst/>
          </a:prstGeom>
          <a:ln w="38100">
            <a:solidFill>
              <a:srgbClr val="F0F0E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66928" y="3429000"/>
            <a:ext cx="7315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260">
                <a:solidFill>
                  <a:srgbClr val="B8B8B4"/>
                </a:solidFill>
                <a:latin typeface="Liberation Sans"/>
              </a:rPr>
              <a:t>EMAIL     </a:t>
            </a:r>
            <a:r>
              <a:rPr sz="1800" b="1" spc="40">
                <a:solidFill>
                  <a:srgbClr val="F0F0EE"/>
                </a:solidFill>
                <a:latin typeface="Liberation Sans"/>
              </a:rPr>
              <a:t>r.okafor.studio@email.com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050791"/>
            <a:ext cx="7315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260">
                <a:solidFill>
                  <a:srgbClr val="B8B8B4"/>
                </a:solidFill>
                <a:latin typeface="Liberation Sans"/>
              </a:rPr>
              <a:t>PORTFOLIO     </a:t>
            </a:r>
            <a:r>
              <a:rPr sz="1800" b="1" spc="40">
                <a:solidFill>
                  <a:srgbClr val="F0F0EE"/>
                </a:solidFill>
                <a:latin typeface="Liberation Sans"/>
              </a:rPr>
              <a:t>okafor.studio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4672583"/>
            <a:ext cx="7315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260">
                <a:solidFill>
                  <a:srgbClr val="B8B8B4"/>
                </a:solidFill>
                <a:latin typeface="Liberation Sans"/>
              </a:rPr>
              <a:t>BASED     </a:t>
            </a:r>
            <a:r>
              <a:rPr sz="1800" b="1" spc="40">
                <a:solidFill>
                  <a:srgbClr val="F0F0EE"/>
                </a:solidFill>
                <a:latin typeface="Liberation Sans"/>
              </a:rPr>
              <a:t>London, UK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928" y="5294375"/>
            <a:ext cx="7315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260">
                <a:solidFill>
                  <a:srgbClr val="B8B8B4"/>
                </a:solidFill>
                <a:latin typeface="Liberation Sans"/>
              </a:rPr>
              <a:t>MOBILE     </a:t>
            </a:r>
            <a:r>
              <a:rPr sz="1800" b="1" spc="40">
                <a:solidFill>
                  <a:srgbClr val="F0F0EE"/>
                </a:solidFill>
                <a:latin typeface="Liberation Sans"/>
              </a:rPr>
              <a:t>+44 7700 900 118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6928" y="594360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300">
                <a:solidFill>
                  <a:srgbClr val="B8B8B4"/>
                </a:solidFill>
                <a:latin typeface="Liberation Sans"/>
              </a:rPr>
              <a:t>MENSWEAR · GRADUATE PORTFOLIO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0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3429000" cy="6858000"/>
          </a:xfrm>
          <a:prstGeom prst="rect">
            <a:avLst/>
          </a:prstGeom>
          <a:solidFill>
            <a:srgbClr val="1B3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685800"/>
            <a:ext cx="274320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800" b="1">
                <a:solidFill>
                  <a:srgbClr val="F0F0EE"/>
                </a:solidFill>
                <a:latin typeface="DejaVu Sans"/>
              </a:rPr>
              <a:t>01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48640" y="2148840"/>
            <a:ext cx="2194560" cy="0"/>
          </a:xfrm>
          <a:prstGeom prst="line">
            <a:avLst/>
          </a:prstGeom>
          <a:ln w="25400">
            <a:solidFill>
              <a:srgbClr val="F0F0E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02920" y="2331720"/>
            <a:ext cx="274320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200" b="1" spc="100">
                <a:solidFill>
                  <a:srgbClr val="F0F0EE"/>
                </a:solidFill>
                <a:latin typeface="DejaVu Sans"/>
              </a:rPr>
              <a:t>DESIGNER</a:t>
            </a:r>
          </a:p>
          <a:p>
            <a:pPr algn="l">
              <a:lnSpc>
                <a:spcPct val="105000"/>
              </a:lnSpc>
            </a:pPr>
            <a:r>
              <a:rPr sz="2200" b="1" spc="100">
                <a:solidFill>
                  <a:srgbClr val="F0F0EE"/>
                </a:solidFill>
                <a:latin typeface="DejaVu Sans"/>
              </a:rPr>
              <a:t>STATEMENT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868680"/>
            <a:ext cx="7498079" cy="2926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3200" b="1">
                <a:solidFill>
                  <a:srgbClr val="141419"/>
                </a:solidFill>
                <a:latin typeface="DejaVu Sans"/>
              </a:rPr>
              <a:t>I design menswear where tailoring and utility meet — garments with the discipline of a suit and the honesty of workwear.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4023360" y="4160520"/>
            <a:ext cx="7223760" cy="0"/>
          </a:xfrm>
          <a:prstGeom prst="line">
            <a:avLst/>
          </a:prstGeom>
          <a:ln w="19050">
            <a:solidFill>
              <a:srgbClr val="B8B8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977639" y="4434840"/>
            <a:ext cx="7498079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450" b="0">
                <a:solidFill>
                  <a:srgbClr val="6E6E6A"/>
                </a:solidFill>
                <a:latin typeface="Liberation Sans"/>
              </a:rPr>
              <a:t>My work starts on the stand and ends in the pattern. I build from function — load-bearing seams, honest fastenings, cloth chosen for how it moves — then cut with the precision of bespoke. Concrete greys and cobalt run through every collection: a personal, architectural palette that treats a jacket as structure, not decoration.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0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566928"/>
            <a:ext cx="107899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500" b="1" spc="100">
                <a:solidFill>
                  <a:srgbClr val="1B3FD8"/>
                </a:solidFill>
                <a:latin typeface="DejaVu Sans"/>
              </a:rPr>
              <a:t>02  </a:t>
            </a:r>
            <a:r>
              <a:rPr sz="1300" b="1" spc="260">
                <a:solidFill>
                  <a:srgbClr val="6E6E6A"/>
                </a:solidFill>
                <a:latin typeface="Liberation Sans"/>
              </a:rPr>
              <a:t>/  SKILLS &amp; TOOLS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60120"/>
            <a:ext cx="1078992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spc="50">
                <a:solidFill>
                  <a:srgbClr val="141419"/>
                </a:solidFill>
                <a:latin typeface="DejaVu Sans"/>
              </a:rPr>
              <a:t>MAKING &amp; DIGITAL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48640" y="1783080"/>
            <a:ext cx="11091672" cy="0"/>
          </a:xfrm>
          <a:prstGeom prst="line">
            <a:avLst/>
          </a:prstGeom>
          <a:ln w="25400">
            <a:solidFill>
              <a:srgbClr val="14141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548640" y="2103120"/>
            <a:ext cx="2601468" cy="1783080"/>
          </a:xfrm>
          <a:prstGeom prst="rect">
            <a:avLst/>
          </a:prstGeom>
          <a:solidFill>
            <a:srgbClr val="1B3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13232" y="2249424"/>
            <a:ext cx="227228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400" b="1">
                <a:solidFill>
                  <a:srgbClr val="B8B8B4"/>
                </a:solidFill>
                <a:latin typeface="DejaVu Sans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2926079"/>
            <a:ext cx="227228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50" b="1" spc="80">
                <a:solidFill>
                  <a:srgbClr val="F0F0EE"/>
                </a:solidFill>
                <a:latin typeface="Liberation Sans"/>
              </a:rPr>
              <a:t>PATTERN CUTTING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3401568"/>
            <a:ext cx="22722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00" b="0">
                <a:solidFill>
                  <a:srgbClr val="B8B8B4"/>
                </a:solidFill>
                <a:latin typeface="Liberation Sans"/>
              </a:rPr>
              <a:t>Flat &amp; tailored blocks</a:t>
            </a:r>
          </a:p>
        </p:txBody>
      </p:sp>
      <p:sp>
        <p:nvSpPr>
          <p:cNvPr id="9" name="Rectangle 8"/>
          <p:cNvSpPr/>
          <p:nvPr/>
        </p:nvSpPr>
        <p:spPr>
          <a:xfrm>
            <a:off x="3378708" y="2103120"/>
            <a:ext cx="2601468" cy="1783080"/>
          </a:xfrm>
          <a:prstGeom prst="rect">
            <a:avLst/>
          </a:prstGeom>
          <a:solidFill>
            <a:srgbClr val="6E6E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543300" y="2249424"/>
            <a:ext cx="227228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400" b="1">
                <a:solidFill>
                  <a:srgbClr val="B8B8B4"/>
                </a:solidFill>
                <a:latin typeface="DejaVu Sans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43300" y="2926079"/>
            <a:ext cx="227228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50" b="1" spc="80">
                <a:solidFill>
                  <a:srgbClr val="F0F0EE"/>
                </a:solidFill>
                <a:latin typeface="Liberation Sans"/>
              </a:rPr>
              <a:t>BESPOKE TAILORING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43300" y="3401568"/>
            <a:ext cx="22722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00" b="0">
                <a:solidFill>
                  <a:srgbClr val="B8B8B4"/>
                </a:solidFill>
                <a:latin typeface="Liberation Sans"/>
              </a:rPr>
              <a:t>Hand-finished construction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08776" y="2103120"/>
            <a:ext cx="2601468" cy="1783080"/>
          </a:xfrm>
          <a:prstGeom prst="rect">
            <a:avLst/>
          </a:prstGeom>
          <a:solidFill>
            <a:srgbClr val="1730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73368" y="2249424"/>
            <a:ext cx="227228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400" b="1">
                <a:solidFill>
                  <a:srgbClr val="B8B8B4"/>
                </a:solidFill>
                <a:latin typeface="DejaVu Sans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73368" y="2926079"/>
            <a:ext cx="227228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50" b="1" spc="80">
                <a:solidFill>
                  <a:srgbClr val="F0F0EE"/>
                </a:solidFill>
                <a:latin typeface="Liberation Sans"/>
              </a:rPr>
              <a:t>DRAPING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73368" y="3401568"/>
            <a:ext cx="22722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00" b="0">
                <a:solidFill>
                  <a:srgbClr val="B8B8B4"/>
                </a:solidFill>
                <a:latin typeface="Liberation Sans"/>
              </a:rPr>
              <a:t>On-the-stand development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038844" y="2103120"/>
            <a:ext cx="2601468" cy="1783080"/>
          </a:xfrm>
          <a:prstGeom prst="rect">
            <a:avLst/>
          </a:prstGeom>
          <a:solidFill>
            <a:srgbClr val="6E6E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203436" y="2249424"/>
            <a:ext cx="227228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400" b="1">
                <a:solidFill>
                  <a:srgbClr val="B8B8B4"/>
                </a:solidFill>
                <a:latin typeface="DejaVu Sans"/>
              </a:rPr>
              <a:t>04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203436" y="2926079"/>
            <a:ext cx="227228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50" b="1" spc="80">
                <a:solidFill>
                  <a:srgbClr val="F0F0EE"/>
                </a:solidFill>
                <a:latin typeface="Liberation Sans"/>
              </a:rPr>
              <a:t>CLO3D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203436" y="3401568"/>
            <a:ext cx="22722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00" b="0">
                <a:solidFill>
                  <a:srgbClr val="B8B8B4"/>
                </a:solidFill>
                <a:latin typeface="Liberation Sans"/>
              </a:rPr>
              <a:t>Digital sampling &amp; fit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48640" y="4114800"/>
            <a:ext cx="2601468" cy="1783080"/>
          </a:xfrm>
          <a:prstGeom prst="rect">
            <a:avLst/>
          </a:prstGeom>
          <a:solidFill>
            <a:srgbClr val="6E6E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13232" y="4261104"/>
            <a:ext cx="227228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400" b="1">
                <a:solidFill>
                  <a:srgbClr val="B8B8B4"/>
                </a:solidFill>
                <a:latin typeface="DejaVu Sans"/>
              </a:rPr>
              <a:t>05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13232" y="4937760"/>
            <a:ext cx="227228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50" b="1" spc="80">
                <a:solidFill>
                  <a:srgbClr val="F0F0EE"/>
                </a:solidFill>
                <a:latin typeface="Liberation Sans"/>
              </a:rPr>
              <a:t>ILLUSTRATOR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3232" y="5413248"/>
            <a:ext cx="22722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00" b="0">
                <a:solidFill>
                  <a:srgbClr val="B8B8B4"/>
                </a:solidFill>
                <a:latin typeface="Liberation Sans"/>
              </a:rPr>
              <a:t>Flats, tech packs, print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378708" y="4114800"/>
            <a:ext cx="2601468" cy="1783080"/>
          </a:xfrm>
          <a:prstGeom prst="rect">
            <a:avLst/>
          </a:prstGeom>
          <a:solidFill>
            <a:srgbClr val="1B3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543300" y="4261104"/>
            <a:ext cx="227228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400" b="1">
                <a:solidFill>
                  <a:srgbClr val="B8B8B4"/>
                </a:solidFill>
                <a:latin typeface="DejaVu Sans"/>
              </a:rPr>
              <a:t>06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543300" y="4937760"/>
            <a:ext cx="227228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50" b="1" spc="80">
                <a:solidFill>
                  <a:srgbClr val="F0F0EE"/>
                </a:solidFill>
                <a:latin typeface="Liberation Sans"/>
              </a:rPr>
              <a:t>MACHINE KNIT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543300" y="5413248"/>
            <a:ext cx="22722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00" b="0">
                <a:solidFill>
                  <a:srgbClr val="B8B8B4"/>
                </a:solidFill>
                <a:latin typeface="Liberation Sans"/>
              </a:rPr>
              <a:t>Stoll / domestic gauge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208776" y="4114800"/>
            <a:ext cx="2601468" cy="1783080"/>
          </a:xfrm>
          <a:prstGeom prst="rect">
            <a:avLst/>
          </a:prstGeom>
          <a:solidFill>
            <a:srgbClr val="6E6E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373368" y="4261104"/>
            <a:ext cx="227228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400" b="1">
                <a:solidFill>
                  <a:srgbClr val="B8B8B4"/>
                </a:solidFill>
                <a:latin typeface="DejaVu Sans"/>
              </a:rPr>
              <a:t>07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373368" y="4937760"/>
            <a:ext cx="227228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50" b="1" spc="80">
                <a:solidFill>
                  <a:srgbClr val="F0F0EE"/>
                </a:solidFill>
                <a:latin typeface="Liberation Sans"/>
              </a:rPr>
              <a:t>TEXTILE DEV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373368" y="5413248"/>
            <a:ext cx="22722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00" b="0">
                <a:solidFill>
                  <a:srgbClr val="B8B8B4"/>
                </a:solidFill>
                <a:latin typeface="Liberation Sans"/>
              </a:rPr>
              <a:t>Sourcing &amp; finishing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038844" y="4114800"/>
            <a:ext cx="2601468" cy="1783080"/>
          </a:xfrm>
          <a:prstGeom prst="rect">
            <a:avLst/>
          </a:prstGeom>
          <a:solidFill>
            <a:srgbClr val="1730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203436" y="4261104"/>
            <a:ext cx="227228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400" b="1">
                <a:solidFill>
                  <a:srgbClr val="B8B8B4"/>
                </a:solidFill>
                <a:latin typeface="DejaVu Sans"/>
              </a:rPr>
              <a:t>08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03436" y="4937760"/>
            <a:ext cx="2272284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50" b="1" spc="80">
                <a:solidFill>
                  <a:srgbClr val="F0F0EE"/>
                </a:solidFill>
                <a:latin typeface="Liberation Sans"/>
              </a:rPr>
              <a:t>PHOTOSHOP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203436" y="5413248"/>
            <a:ext cx="22722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00" b="0">
                <a:solidFill>
                  <a:srgbClr val="B8B8B4"/>
                </a:solidFill>
                <a:latin typeface="Liberation Sans"/>
              </a:rPr>
              <a:t>Boards &amp; lookbook craft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0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566928"/>
            <a:ext cx="107899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500" b="1" spc="100">
                <a:solidFill>
                  <a:srgbClr val="1B3FD8"/>
                </a:solidFill>
                <a:latin typeface="DejaVu Sans"/>
              </a:rPr>
              <a:t>03  </a:t>
            </a:r>
            <a:r>
              <a:rPr sz="1300" b="1" spc="260">
                <a:solidFill>
                  <a:srgbClr val="6E6E6A"/>
                </a:solidFill>
                <a:latin typeface="Liberation Sans"/>
              </a:rPr>
              <a:t>/  PROJECT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32688"/>
            <a:ext cx="69494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4000" b="1" spc="50">
                <a:solidFill>
                  <a:srgbClr val="1B3FD8"/>
                </a:solidFill>
                <a:latin typeface="DejaVu Sans"/>
              </a:rPr>
              <a:t>SUBSTRATE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1783080"/>
            <a:ext cx="107899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250">
                <a:solidFill>
                  <a:srgbClr val="6E6E6A"/>
                </a:solidFill>
                <a:latin typeface="Liberation Sans"/>
              </a:rPr>
              <a:t>BRIEF   </a:t>
            </a:r>
            <a:r>
              <a:rPr sz="1300" b="0" spc="30">
                <a:solidFill>
                  <a:srgbClr val="141419"/>
                </a:solidFill>
                <a:latin typeface="Liberation Sans"/>
              </a:rPr>
              <a:t>Deconstructed tailoring rebuilt on workwear architecture.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548640" y="2240280"/>
            <a:ext cx="11091672" cy="0"/>
          </a:xfrm>
          <a:prstGeom prst="line">
            <a:avLst/>
          </a:prstGeom>
          <a:ln w="19050">
            <a:solidFill>
              <a:srgbClr val="B8B8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48640" y="2514600"/>
            <a:ext cx="47091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1" spc="200">
                <a:solidFill>
                  <a:srgbClr val="1B3FD8"/>
                </a:solidFill>
                <a:latin typeface="Liberation Sans"/>
              </a:rPr>
              <a:t>CONCEPT &amp; PROCESS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971800"/>
            <a:ext cx="470916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350" b="0">
                <a:solidFill>
                  <a:srgbClr val="6E6E6A"/>
                </a:solidFill>
                <a:latin typeface="Liberation Sans"/>
              </a:rPr>
              <a:t>SUBSTRATE strips a two-piece suit back to its load paths, then rebuilds it in cotton canvas and wool twill. Bellows pockets and taped seams are cut with bespoke geometry — utility detailing held to a tailoring tolerance.</a:t>
            </a:r>
          </a:p>
        </p:txBody>
      </p:sp>
      <p:sp>
        <p:nvSpPr>
          <p:cNvPr id="8" name="Oval 7"/>
          <p:cNvSpPr/>
          <p:nvPr/>
        </p:nvSpPr>
        <p:spPr>
          <a:xfrm>
            <a:off x="566928" y="4590288"/>
            <a:ext cx="109728" cy="109728"/>
          </a:xfrm>
          <a:prstGeom prst="ellipse">
            <a:avLst/>
          </a:prstGeom>
          <a:solidFill>
            <a:srgbClr val="1B3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04672" y="4526280"/>
            <a:ext cx="448056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0">
                <a:solidFill>
                  <a:srgbClr val="141419"/>
                </a:solidFill>
                <a:latin typeface="Liberation Sans"/>
              </a:rPr>
              <a:t>Toile 03: chest-piece reworked as an external yoke</a:t>
            </a:r>
          </a:p>
        </p:txBody>
      </p:sp>
      <p:sp>
        <p:nvSpPr>
          <p:cNvPr id="10" name="Oval 9"/>
          <p:cNvSpPr/>
          <p:nvPr/>
        </p:nvSpPr>
        <p:spPr>
          <a:xfrm>
            <a:off x="566928" y="5157216"/>
            <a:ext cx="109728" cy="109728"/>
          </a:xfrm>
          <a:prstGeom prst="ellipse">
            <a:avLst/>
          </a:prstGeom>
          <a:solidFill>
            <a:srgbClr val="1B3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04672" y="5093208"/>
            <a:ext cx="448056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0">
                <a:solidFill>
                  <a:srgbClr val="141419"/>
                </a:solidFill>
                <a:latin typeface="Liberation Sans"/>
              </a:rPr>
              <a:t>Seam-taped canvas replaces fusible interlining</a:t>
            </a:r>
          </a:p>
        </p:txBody>
      </p:sp>
      <p:sp>
        <p:nvSpPr>
          <p:cNvPr id="12" name="Oval 11"/>
          <p:cNvSpPr/>
          <p:nvPr/>
        </p:nvSpPr>
        <p:spPr>
          <a:xfrm>
            <a:off x="566928" y="5724144"/>
            <a:ext cx="109728" cy="109728"/>
          </a:xfrm>
          <a:prstGeom prst="ellipse">
            <a:avLst/>
          </a:prstGeom>
          <a:solidFill>
            <a:srgbClr val="1B3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04672" y="5660136"/>
            <a:ext cx="448056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0">
                <a:solidFill>
                  <a:srgbClr val="141419"/>
                </a:solidFill>
                <a:latin typeface="Liberation Sans"/>
              </a:rPr>
              <a:t>Cobalt bar-tacks mark every stress point</a:t>
            </a:r>
          </a:p>
        </p:txBody>
      </p:sp>
      <p:pic>
        <p:nvPicPr>
          <p:cNvPr id="14" name="Picture 13" descr="tmpj4n6yku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560" y="2606040"/>
            <a:ext cx="2880360" cy="3246120"/>
          </a:xfrm>
          <a:prstGeom prst="rect">
            <a:avLst/>
          </a:prstGeom>
        </p:spPr>
      </p:pic>
      <p:pic>
        <p:nvPicPr>
          <p:cNvPr id="15" name="Picture 14" descr="tmprxp78ecj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0" y="2606040"/>
            <a:ext cx="2880360" cy="324612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623560" y="2286000"/>
            <a:ext cx="5943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00" b="1" spc="250">
                <a:solidFill>
                  <a:srgbClr val="6E6E6A"/>
                </a:solidFill>
                <a:latin typeface="Liberation Sans"/>
              </a:rPr>
              <a:t>PROCESS  </a:t>
            </a:r>
            <a:r>
              <a:rPr sz="1000" b="0" spc="100">
                <a:solidFill>
                  <a:srgbClr val="6E6E6A"/>
                </a:solidFill>
                <a:latin typeface="Liberation Sans"/>
              </a:rPr>
              <a:t>toile / detail / cloth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141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548640"/>
            <a:ext cx="82296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1" spc="100">
                <a:solidFill>
                  <a:srgbClr val="1B3FD8"/>
                </a:solidFill>
                <a:latin typeface="DejaVu Sans"/>
              </a:rPr>
              <a:t>03  </a:t>
            </a:r>
            <a:r>
              <a:rPr sz="1500" b="1" spc="240">
                <a:solidFill>
                  <a:srgbClr val="F0F0EE"/>
                </a:solidFill>
                <a:latin typeface="Liberation Sans"/>
              </a:rPr>
              <a:t>SUBSTRATE  —  FINAL LOOKS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6012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1" spc="240">
                <a:solidFill>
                  <a:srgbClr val="B8B8B4"/>
                </a:solidFill>
                <a:latin typeface="Liberation Sans"/>
              </a:rPr>
              <a:t>PROJECT A   ·   LOOKS 01–03</a:t>
            </a:r>
          </a:p>
        </p:txBody>
      </p:sp>
      <p:pic>
        <p:nvPicPr>
          <p:cNvPr id="4" name="Picture 3" descr="tmp_lby54x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417320"/>
            <a:ext cx="3514344" cy="4343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8640" y="5760720"/>
            <a:ext cx="566928" cy="384048"/>
          </a:xfrm>
          <a:prstGeom prst="rect">
            <a:avLst/>
          </a:prstGeom>
          <a:solidFill>
            <a:srgbClr val="1B3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5779007"/>
            <a:ext cx="56692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500" b="1">
                <a:solidFill>
                  <a:srgbClr val="F0F0EE"/>
                </a:solidFill>
                <a:latin typeface="DejaVu Sans"/>
              </a:rPr>
              <a:t>01</a:t>
            </a:r>
          </a:p>
        </p:txBody>
      </p:sp>
      <p:pic>
        <p:nvPicPr>
          <p:cNvPr id="7" name="Picture 6" descr="tmprrt599b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7304" y="1417320"/>
            <a:ext cx="3514344" cy="43434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337304" y="5760720"/>
            <a:ext cx="566928" cy="384048"/>
          </a:xfrm>
          <a:prstGeom prst="rect">
            <a:avLst/>
          </a:prstGeom>
          <a:solidFill>
            <a:srgbClr val="1B3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37304" y="5779007"/>
            <a:ext cx="56692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500" b="1">
                <a:solidFill>
                  <a:srgbClr val="F0F0EE"/>
                </a:solidFill>
                <a:latin typeface="DejaVu Sans"/>
              </a:rPr>
              <a:t>02</a:t>
            </a:r>
          </a:p>
        </p:txBody>
      </p:sp>
      <p:pic>
        <p:nvPicPr>
          <p:cNvPr id="10" name="Picture 9" descr="tmpkrahjht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5968" y="1417320"/>
            <a:ext cx="3514344" cy="43434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8125968" y="5760720"/>
            <a:ext cx="566928" cy="384048"/>
          </a:xfrm>
          <a:prstGeom prst="rect">
            <a:avLst/>
          </a:prstGeom>
          <a:solidFill>
            <a:srgbClr val="1B3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25968" y="5779007"/>
            <a:ext cx="56692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500" b="1">
                <a:solidFill>
                  <a:srgbClr val="F0F0EE"/>
                </a:solidFill>
                <a:latin typeface="DejaVu Sans"/>
              </a:rPr>
              <a:t>03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548640" y="6327648"/>
            <a:ext cx="11091672" cy="0"/>
          </a:xfrm>
          <a:prstGeom prst="line">
            <a:avLst/>
          </a:prstGeom>
          <a:ln w="12700">
            <a:solidFill>
              <a:srgbClr val="6E6E6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48640" y="6419088"/>
            <a:ext cx="1109167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>
                <a:solidFill>
                  <a:srgbClr val="B8B8B4"/>
                </a:solidFill>
                <a:latin typeface="Liberation Sans"/>
              </a:rPr>
              <a:t>Three-look tailoring capsule: canvas overshirt, deconstructed two-piece, taped-seam trouser. Wool twill / cotton canvas / cobalt hardware.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0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566928"/>
            <a:ext cx="107899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500" b="1" spc="100">
                <a:solidFill>
                  <a:srgbClr val="1B3FD8"/>
                </a:solidFill>
                <a:latin typeface="DejaVu Sans"/>
              </a:rPr>
              <a:t>04  </a:t>
            </a:r>
            <a:r>
              <a:rPr sz="1300" b="1" spc="260">
                <a:solidFill>
                  <a:srgbClr val="6E6E6A"/>
                </a:solidFill>
                <a:latin typeface="Liberation Sans"/>
              </a:rPr>
              <a:t>/  PROJECT 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32688"/>
            <a:ext cx="69494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4000" b="1" spc="50">
                <a:solidFill>
                  <a:srgbClr val="1B3FD8"/>
                </a:solidFill>
                <a:latin typeface="DejaVu Sans"/>
              </a:rPr>
              <a:t>GREYWORK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1783080"/>
            <a:ext cx="107899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250">
                <a:solidFill>
                  <a:srgbClr val="6E6E6A"/>
                </a:solidFill>
                <a:latin typeface="Liberation Sans"/>
              </a:rPr>
              <a:t>BRIEF   </a:t>
            </a:r>
            <a:r>
              <a:rPr sz="1300" b="0" spc="30">
                <a:solidFill>
                  <a:srgbClr val="141419"/>
                </a:solidFill>
                <a:latin typeface="Liberation Sans"/>
              </a:rPr>
              <a:t>Machine-knit menswear in a concrete palette.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548640" y="2240280"/>
            <a:ext cx="11091672" cy="0"/>
          </a:xfrm>
          <a:prstGeom prst="line">
            <a:avLst/>
          </a:prstGeom>
          <a:ln w="19050">
            <a:solidFill>
              <a:srgbClr val="B8B8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48640" y="2514600"/>
            <a:ext cx="47091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1" spc="200">
                <a:solidFill>
                  <a:srgbClr val="1B3FD8"/>
                </a:solidFill>
                <a:latin typeface="Liberation Sans"/>
              </a:rPr>
              <a:t>CONCEPT &amp; PROCESS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971800"/>
            <a:ext cx="470916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350" b="0">
                <a:solidFill>
                  <a:srgbClr val="6E6E6A"/>
                </a:solidFill>
                <a:latin typeface="Liberation Sans"/>
              </a:rPr>
              <a:t>GREYWORK translates the SUBSTRATE tailoring language into knit. Full-gauge Stoll panels are engineered with integral pockets and ribbed load seams, so a knitted jacket holds a tailored shoulder without a single cut-and-sew step.</a:t>
            </a:r>
          </a:p>
        </p:txBody>
      </p:sp>
      <p:sp>
        <p:nvSpPr>
          <p:cNvPr id="8" name="Oval 7"/>
          <p:cNvSpPr/>
          <p:nvPr/>
        </p:nvSpPr>
        <p:spPr>
          <a:xfrm>
            <a:off x="566928" y="4590288"/>
            <a:ext cx="109728" cy="109728"/>
          </a:xfrm>
          <a:prstGeom prst="ellipse">
            <a:avLst/>
          </a:prstGeom>
          <a:solidFill>
            <a:srgbClr val="1B3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04672" y="4526280"/>
            <a:ext cx="448056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0">
                <a:solidFill>
                  <a:srgbClr val="141419"/>
                </a:solidFill>
                <a:latin typeface="Liberation Sans"/>
              </a:rPr>
              <a:t>Fully-fashioned panels — zero cut waste</a:t>
            </a:r>
          </a:p>
        </p:txBody>
      </p:sp>
      <p:sp>
        <p:nvSpPr>
          <p:cNvPr id="10" name="Oval 9"/>
          <p:cNvSpPr/>
          <p:nvPr/>
        </p:nvSpPr>
        <p:spPr>
          <a:xfrm>
            <a:off x="566928" y="5157216"/>
            <a:ext cx="109728" cy="109728"/>
          </a:xfrm>
          <a:prstGeom prst="ellipse">
            <a:avLst/>
          </a:prstGeom>
          <a:solidFill>
            <a:srgbClr val="1B3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04672" y="5093208"/>
            <a:ext cx="448056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0">
                <a:solidFill>
                  <a:srgbClr val="141419"/>
                </a:solidFill>
                <a:latin typeface="Liberation Sans"/>
              </a:rPr>
              <a:t>Tuck-stitch ribs engineered as structural seams</a:t>
            </a:r>
          </a:p>
        </p:txBody>
      </p:sp>
      <p:sp>
        <p:nvSpPr>
          <p:cNvPr id="12" name="Oval 11"/>
          <p:cNvSpPr/>
          <p:nvPr/>
        </p:nvSpPr>
        <p:spPr>
          <a:xfrm>
            <a:off x="566928" y="5724144"/>
            <a:ext cx="109728" cy="109728"/>
          </a:xfrm>
          <a:prstGeom prst="ellipse">
            <a:avLst/>
          </a:prstGeom>
          <a:solidFill>
            <a:srgbClr val="1B3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04672" y="5660136"/>
            <a:ext cx="448056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0">
                <a:solidFill>
                  <a:srgbClr val="141419"/>
                </a:solidFill>
                <a:latin typeface="Liberation Sans"/>
              </a:rPr>
              <a:t>Tonal concrete greys, single cobalt intarsia mark</a:t>
            </a:r>
          </a:p>
        </p:txBody>
      </p:sp>
      <p:pic>
        <p:nvPicPr>
          <p:cNvPr id="14" name="Picture 13" descr="tmp7z90ld2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560" y="2606040"/>
            <a:ext cx="2880360" cy="3246120"/>
          </a:xfrm>
          <a:prstGeom prst="rect">
            <a:avLst/>
          </a:prstGeom>
        </p:spPr>
      </p:pic>
      <p:pic>
        <p:nvPicPr>
          <p:cNvPr id="15" name="Picture 14" descr="tmpw7r9gnt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0" y="2606040"/>
            <a:ext cx="2880360" cy="324612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623560" y="2286000"/>
            <a:ext cx="5943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00" b="1" spc="250">
                <a:solidFill>
                  <a:srgbClr val="6E6E6A"/>
                </a:solidFill>
                <a:latin typeface="Liberation Sans"/>
              </a:rPr>
              <a:t>PROCESS  </a:t>
            </a:r>
            <a:r>
              <a:rPr sz="1000" b="0" spc="100">
                <a:solidFill>
                  <a:srgbClr val="6E6E6A"/>
                </a:solidFill>
                <a:latin typeface="Liberation Sans"/>
              </a:rPr>
              <a:t>toile / detail / cloth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141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548640"/>
            <a:ext cx="82296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1" spc="100">
                <a:solidFill>
                  <a:srgbClr val="1B3FD8"/>
                </a:solidFill>
                <a:latin typeface="DejaVu Sans"/>
              </a:rPr>
              <a:t>04  </a:t>
            </a:r>
            <a:r>
              <a:rPr sz="1500" b="1" spc="240">
                <a:solidFill>
                  <a:srgbClr val="F0F0EE"/>
                </a:solidFill>
                <a:latin typeface="Liberation Sans"/>
              </a:rPr>
              <a:t>GREYWORK  —  FINAL LOOKS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6012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1" spc="240">
                <a:solidFill>
                  <a:srgbClr val="B8B8B4"/>
                </a:solidFill>
                <a:latin typeface="Liberation Sans"/>
              </a:rPr>
              <a:t>PROJECT B   ·   LOOKS 01–03</a:t>
            </a:r>
          </a:p>
        </p:txBody>
      </p:sp>
      <p:pic>
        <p:nvPicPr>
          <p:cNvPr id="4" name="Picture 3" descr="tmper61sc4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417320"/>
            <a:ext cx="3514344" cy="4343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8640" y="5760720"/>
            <a:ext cx="566928" cy="384048"/>
          </a:xfrm>
          <a:prstGeom prst="rect">
            <a:avLst/>
          </a:prstGeom>
          <a:solidFill>
            <a:srgbClr val="1B3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5779007"/>
            <a:ext cx="56692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500" b="1">
                <a:solidFill>
                  <a:srgbClr val="F0F0EE"/>
                </a:solidFill>
                <a:latin typeface="DejaVu Sans"/>
              </a:rPr>
              <a:t>01</a:t>
            </a:r>
          </a:p>
        </p:txBody>
      </p:sp>
      <p:pic>
        <p:nvPicPr>
          <p:cNvPr id="7" name="Picture 6" descr="tmpsfzeuiu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7304" y="1417320"/>
            <a:ext cx="3514344" cy="43434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337304" y="5760720"/>
            <a:ext cx="566928" cy="384048"/>
          </a:xfrm>
          <a:prstGeom prst="rect">
            <a:avLst/>
          </a:prstGeom>
          <a:solidFill>
            <a:srgbClr val="1B3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37304" y="5779007"/>
            <a:ext cx="56692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500" b="1">
                <a:solidFill>
                  <a:srgbClr val="F0F0EE"/>
                </a:solidFill>
                <a:latin typeface="DejaVu Sans"/>
              </a:rPr>
              <a:t>02</a:t>
            </a:r>
          </a:p>
        </p:txBody>
      </p:sp>
      <p:pic>
        <p:nvPicPr>
          <p:cNvPr id="10" name="Picture 9" descr="tmpmc6z24k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5968" y="1417320"/>
            <a:ext cx="3514344" cy="43434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8125968" y="5760720"/>
            <a:ext cx="566928" cy="384048"/>
          </a:xfrm>
          <a:prstGeom prst="rect">
            <a:avLst/>
          </a:prstGeom>
          <a:solidFill>
            <a:srgbClr val="1B3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25968" y="5779007"/>
            <a:ext cx="56692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500" b="1">
                <a:solidFill>
                  <a:srgbClr val="F0F0EE"/>
                </a:solidFill>
                <a:latin typeface="DejaVu Sans"/>
              </a:rPr>
              <a:t>03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548640" y="6327648"/>
            <a:ext cx="11091672" cy="0"/>
          </a:xfrm>
          <a:prstGeom prst="line">
            <a:avLst/>
          </a:prstGeom>
          <a:ln w="12700">
            <a:solidFill>
              <a:srgbClr val="6E6E6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48640" y="6419088"/>
            <a:ext cx="1109167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>
                <a:solidFill>
                  <a:srgbClr val="B8B8B4"/>
                </a:solidFill>
                <a:latin typeface="Liberation Sans"/>
              </a:rPr>
              <a:t>Knitwear trio: fully-fashioned zip-through, ribbed tailored cardigan, engineered-panel crew. Concrete-grey merino with cobalt intarsia detail.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0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566928"/>
            <a:ext cx="107899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500" b="1" spc="100">
                <a:solidFill>
                  <a:srgbClr val="1B3FD8"/>
                </a:solidFill>
                <a:latin typeface="DejaVu Sans"/>
              </a:rPr>
              <a:t>05  </a:t>
            </a:r>
            <a:r>
              <a:rPr sz="1300" b="1" spc="260">
                <a:solidFill>
                  <a:srgbClr val="6E6E6A"/>
                </a:solidFill>
                <a:latin typeface="Liberation Sans"/>
              </a:rPr>
              <a:t>/  PROJECT 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32688"/>
            <a:ext cx="69494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4000" b="1" spc="50">
                <a:solidFill>
                  <a:srgbClr val="1B3FD8"/>
                </a:solidFill>
                <a:latin typeface="DejaVu Sans"/>
              </a:rPr>
              <a:t>COBALT FIELD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1783080"/>
            <a:ext cx="107899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250">
                <a:solidFill>
                  <a:srgbClr val="6E6E6A"/>
                </a:solidFill>
                <a:latin typeface="Liberation Sans"/>
              </a:rPr>
              <a:t>BRIEF   </a:t>
            </a:r>
            <a:r>
              <a:rPr sz="1300" b="0" spc="30">
                <a:solidFill>
                  <a:srgbClr val="141419"/>
                </a:solidFill>
                <a:latin typeface="Liberation Sans"/>
              </a:rPr>
              <a:t>Technical outerwear meets tailored structure.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548640" y="2240280"/>
            <a:ext cx="11091672" cy="0"/>
          </a:xfrm>
          <a:prstGeom prst="line">
            <a:avLst/>
          </a:prstGeom>
          <a:ln w="19050">
            <a:solidFill>
              <a:srgbClr val="B8B8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48640" y="2514600"/>
            <a:ext cx="47091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1" spc="200">
                <a:solidFill>
                  <a:srgbClr val="1B3FD8"/>
                </a:solidFill>
                <a:latin typeface="Liberation Sans"/>
              </a:rPr>
              <a:t>CONCEPT &amp; PROCESS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971800"/>
            <a:ext cx="470916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350" b="0">
                <a:solidFill>
                  <a:srgbClr val="6E6E6A"/>
                </a:solidFill>
                <a:latin typeface="Liberation Sans"/>
              </a:rPr>
              <a:t>COBALT FIELD takes the collection outdoors. A three-layer field jacket is patterned with tailoring darts and articulated elbows, bonded in a matte cobalt membrane. Weather performance, cut like a coat — the thesis at scale.</a:t>
            </a:r>
          </a:p>
        </p:txBody>
      </p:sp>
      <p:sp>
        <p:nvSpPr>
          <p:cNvPr id="8" name="Oval 7"/>
          <p:cNvSpPr/>
          <p:nvPr/>
        </p:nvSpPr>
        <p:spPr>
          <a:xfrm>
            <a:off x="566928" y="4590288"/>
            <a:ext cx="109728" cy="109728"/>
          </a:xfrm>
          <a:prstGeom prst="ellipse">
            <a:avLst/>
          </a:prstGeom>
          <a:solidFill>
            <a:srgbClr val="1B3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04672" y="4526280"/>
            <a:ext cx="448056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0">
                <a:solidFill>
                  <a:srgbClr val="141419"/>
                </a:solidFill>
                <a:latin typeface="Liberation Sans"/>
              </a:rPr>
              <a:t>Articulated sleeve drafted from a tailored two-piece</a:t>
            </a:r>
          </a:p>
        </p:txBody>
      </p:sp>
      <p:sp>
        <p:nvSpPr>
          <p:cNvPr id="10" name="Oval 9"/>
          <p:cNvSpPr/>
          <p:nvPr/>
        </p:nvSpPr>
        <p:spPr>
          <a:xfrm>
            <a:off x="566928" y="5157216"/>
            <a:ext cx="109728" cy="109728"/>
          </a:xfrm>
          <a:prstGeom prst="ellipse">
            <a:avLst/>
          </a:prstGeom>
          <a:solidFill>
            <a:srgbClr val="1B3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04672" y="5093208"/>
            <a:ext cx="448056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0">
                <a:solidFill>
                  <a:srgbClr val="141419"/>
                </a:solidFill>
                <a:latin typeface="Liberation Sans"/>
              </a:rPr>
              <a:t>Bonded seams — waterproof, no topstitch</a:t>
            </a:r>
          </a:p>
        </p:txBody>
      </p:sp>
      <p:sp>
        <p:nvSpPr>
          <p:cNvPr id="12" name="Oval 11"/>
          <p:cNvSpPr/>
          <p:nvPr/>
        </p:nvSpPr>
        <p:spPr>
          <a:xfrm>
            <a:off x="566928" y="5724144"/>
            <a:ext cx="109728" cy="109728"/>
          </a:xfrm>
          <a:prstGeom prst="ellipse">
            <a:avLst/>
          </a:prstGeom>
          <a:solidFill>
            <a:srgbClr val="1B3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04672" y="5660136"/>
            <a:ext cx="448056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200" b="0">
                <a:solidFill>
                  <a:srgbClr val="141419"/>
                </a:solidFill>
                <a:latin typeface="Liberation Sans"/>
              </a:rPr>
              <a:t>Storm-cobalt shell over concrete fleece lining</a:t>
            </a:r>
          </a:p>
        </p:txBody>
      </p:sp>
      <p:pic>
        <p:nvPicPr>
          <p:cNvPr id="14" name="Picture 13" descr="tmp989ez_5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560" y="2606040"/>
            <a:ext cx="2880360" cy="3246120"/>
          </a:xfrm>
          <a:prstGeom prst="rect">
            <a:avLst/>
          </a:prstGeom>
        </p:spPr>
      </p:pic>
      <p:pic>
        <p:nvPicPr>
          <p:cNvPr id="15" name="Picture 14" descr="tmp7mkj_oxj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0" y="2606040"/>
            <a:ext cx="2880360" cy="324612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623560" y="2286000"/>
            <a:ext cx="5943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00" b="1" spc="250">
                <a:solidFill>
                  <a:srgbClr val="6E6E6A"/>
                </a:solidFill>
                <a:latin typeface="Liberation Sans"/>
              </a:rPr>
              <a:t>PROCESS  </a:t>
            </a:r>
            <a:r>
              <a:rPr sz="1000" b="0" spc="100">
                <a:solidFill>
                  <a:srgbClr val="6E6E6A"/>
                </a:solidFill>
                <a:latin typeface="Liberation Sans"/>
              </a:rPr>
              <a:t>toile / detail / cloth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141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548640"/>
            <a:ext cx="82296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1" spc="100">
                <a:solidFill>
                  <a:srgbClr val="1B3FD8"/>
                </a:solidFill>
                <a:latin typeface="DejaVu Sans"/>
              </a:rPr>
              <a:t>05  </a:t>
            </a:r>
            <a:r>
              <a:rPr sz="1500" b="1" spc="240">
                <a:solidFill>
                  <a:srgbClr val="F0F0EE"/>
                </a:solidFill>
                <a:latin typeface="Liberation Sans"/>
              </a:rPr>
              <a:t>COBALT FIELD  —  FINAL LOOKS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6012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1" spc="240">
                <a:solidFill>
                  <a:srgbClr val="B8B8B4"/>
                </a:solidFill>
                <a:latin typeface="Liberation Sans"/>
              </a:rPr>
              <a:t>PROJECT C   ·   LOOKS 01–03</a:t>
            </a:r>
          </a:p>
        </p:txBody>
      </p:sp>
      <p:pic>
        <p:nvPicPr>
          <p:cNvPr id="4" name="Picture 3" descr="tmpgrrp8ke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417320"/>
            <a:ext cx="3514344" cy="4343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8640" y="5760720"/>
            <a:ext cx="566928" cy="384048"/>
          </a:xfrm>
          <a:prstGeom prst="rect">
            <a:avLst/>
          </a:prstGeom>
          <a:solidFill>
            <a:srgbClr val="1B3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5779007"/>
            <a:ext cx="56692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500" b="1">
                <a:solidFill>
                  <a:srgbClr val="F0F0EE"/>
                </a:solidFill>
                <a:latin typeface="DejaVu Sans"/>
              </a:rPr>
              <a:t>01</a:t>
            </a:r>
          </a:p>
        </p:txBody>
      </p:sp>
      <p:pic>
        <p:nvPicPr>
          <p:cNvPr id="7" name="Picture 6" descr="tmpc3kd004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7304" y="1417320"/>
            <a:ext cx="3514344" cy="43434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337304" y="5760720"/>
            <a:ext cx="566928" cy="384048"/>
          </a:xfrm>
          <a:prstGeom prst="rect">
            <a:avLst/>
          </a:prstGeom>
          <a:solidFill>
            <a:srgbClr val="1B3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37304" y="5779007"/>
            <a:ext cx="56692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500" b="1">
                <a:solidFill>
                  <a:srgbClr val="F0F0EE"/>
                </a:solidFill>
                <a:latin typeface="DejaVu Sans"/>
              </a:rPr>
              <a:t>02</a:t>
            </a:r>
          </a:p>
        </p:txBody>
      </p:sp>
      <p:pic>
        <p:nvPicPr>
          <p:cNvPr id="10" name="Picture 9" descr="tmpaij22zqj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5968" y="1417320"/>
            <a:ext cx="3514344" cy="43434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8125968" y="5760720"/>
            <a:ext cx="566928" cy="384048"/>
          </a:xfrm>
          <a:prstGeom prst="rect">
            <a:avLst/>
          </a:prstGeom>
          <a:solidFill>
            <a:srgbClr val="1B3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25968" y="5779007"/>
            <a:ext cx="56692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500" b="1">
                <a:solidFill>
                  <a:srgbClr val="F0F0EE"/>
                </a:solidFill>
                <a:latin typeface="DejaVu Sans"/>
              </a:rPr>
              <a:t>03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548640" y="6327648"/>
            <a:ext cx="11091672" cy="0"/>
          </a:xfrm>
          <a:prstGeom prst="line">
            <a:avLst/>
          </a:prstGeom>
          <a:ln w="12700">
            <a:solidFill>
              <a:srgbClr val="6E6E6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48640" y="6419088"/>
            <a:ext cx="1109167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0">
                <a:solidFill>
                  <a:srgbClr val="B8B8B4"/>
                </a:solidFill>
                <a:latin typeface="Liberation Sans"/>
              </a:rPr>
              <a:t>Outerwear finale: bonded field jacket, articulated cobalt shell, layered storm parka. Three-layer membrane over concrete fleece — the graduate look.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